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  <p:sldMasterId id="2147483710" r:id="rId7"/>
  </p:sldMasterIdLst>
  <p:notesMasterIdLst>
    <p:notesMasterId r:id="rId21"/>
  </p:notesMasterIdLst>
  <p:handoutMasterIdLst>
    <p:handoutMasterId r:id="rId22"/>
  </p:handoutMasterIdLst>
  <p:sldIdLst>
    <p:sldId id="356" r:id="rId8"/>
    <p:sldId id="407" r:id="rId9"/>
    <p:sldId id="408" r:id="rId10"/>
    <p:sldId id="412" r:id="rId11"/>
    <p:sldId id="411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6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456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97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466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1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2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616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22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4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2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51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92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3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5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9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431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8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6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TMmoDFXyE" TargetMode="External"/><Relationship Id="rId4" Type="http://schemas.openxmlformats.org/officeDocument/2006/relationships/hyperlink" Target="https://www.youtube.com/watch?feature=iv&amp;src_vid=K-F19DORO1w&amp;annotation_id=annotation_963680&amp;v=UUxIXU_Ob6E" TargetMode="External"/><Relationship Id="rId5" Type="http://schemas.openxmlformats.org/officeDocument/2006/relationships/hyperlink" Target="http://www.isip.piconepress.com/courses/msstate/ece_8463/lectures/current/lecture_19/index.html" TargetMode="External"/><Relationship Id="rId6" Type="http://schemas.openxmlformats.org/officeDocument/2006/relationships/hyperlink" Target="http://www.amazon.com/Introduction-Statistical-Recognition-Scientific-Computing/dp/0122698517" TargetMode="External"/><Relationship Id="rId7" Type="http://schemas.openxmlformats.org/officeDocument/2006/relationships/hyperlink" Target="http://www.nlpca.org/fig_pca_principal_component_analysis.png" TargetMode="External"/><Relationship Id="rId8" Type="http://schemas.openxmlformats.org/officeDocument/2006/relationships/image" Target="../media/image2.tiff"/><Relationship Id="rId9" Type="http://schemas.openxmlformats.org/officeDocument/2006/relationships/image" Target="../media/image3.png"/><Relationship Id="rId10" Type="http://schemas.openxmlformats.org/officeDocument/2006/relationships/hyperlink" Target="http://www.nature.com/srep/2012/121211/srep00961/images/srep00961-f1.jpg" TargetMode="External"/><Relationship Id="rId11" Type="http://schemas.openxmlformats.org/officeDocument/2006/relationships/image" Target="../media/image4.tiff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rii.ricoh.com/~stork/DHSch3part2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msstate.edu/research/isip/projects/speech/software/demonstrations/applets/util/pattern_recognition/current/index.html" TargetMode="Externa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5.w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4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ms_projects/1999/lda/" TargetMode="Externa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wmf"/><Relationship Id="rId7" Type="http://schemas.openxmlformats.org/officeDocument/2006/relationships/image" Target="../media/image10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4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4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09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DISCRIMINANT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374120"/>
            <a:ext cx="4721225" cy="45440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Mean-Square Error Objective Function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Projection Operator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Whitening Transformation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</a:rPr>
              <a:t>Principal Components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Fisher Linear Discriminant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Multiple Discriminant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Examples</a:t>
            </a:r>
          </a:p>
          <a:p>
            <a:pPr marL="176213" marR="0" lvl="0" indent="-176213" algn="l" defTabSz="914400" rtl="0" eaLnBrk="0" fontAlgn="base" latinLnBrk="0" hangingPunct="0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>
                <a:solidFill>
                  <a:srgbClr val="000080"/>
                </a:solidFill>
              </a:rPr>
              <a:t>Resources:</a:t>
            </a:r>
          </a:p>
          <a:p>
            <a:pPr marL="176213" indent="-176213"/>
            <a:r>
              <a:rPr lang="en-US" b="1" dirty="0" smtClean="0">
                <a:solidFill>
                  <a:srgbClr val="004000"/>
                </a:solidFill>
              </a:rPr>
              <a:t>	</a:t>
            </a: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3 (Part 2)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3"/>
              </a:rPr>
              <a:t>JL: Layman’s Explanation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4"/>
              </a:rPr>
              <a:t>QT: PCA Introduction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5"/>
              </a:rPr>
              <a:t>JP: Speech Processing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KF: </a:t>
            </a:r>
            <a:r>
              <a:rPr lang="en-US" sz="1800" b="1" dirty="0" err="1" smtClean="0">
                <a:solidFill>
                  <a:schemeClr val="accent2"/>
                </a:solidFill>
                <a:hlinkClick r:id="rId6"/>
              </a:rPr>
              <a:t>Fukunaga</a:t>
            </a: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, Pattern Recognition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r="54615"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Discriminant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31232"/>
            <a:ext cx="8658225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ratio is well-known as the generalized Rayleigh quotient and has the well-known property that the vector, w, that maximizes J(), must satisfy:</a:t>
            </a:r>
          </a:p>
          <a:p>
            <a:pPr marL="176213" indent="-176213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solution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is Fisher’s linear discriminant, also known as the canonical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variate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solution maps the d-dimensional problem to a one-dimensional problem (in this case). 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From Chapter 2, when the conditional densities, p(x|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), are multivariate normal with equal covariances, the optimal decision boundary is given by:</a:t>
            </a:r>
          </a:p>
          <a:p>
            <a:pPr marL="176213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  <a:sym typeface="Symbol"/>
            </a:endParaRPr>
          </a:p>
          <a:p>
            <a:pPr marL="176213" indent="-176213">
              <a:spcBef>
                <a:spcPts val="0"/>
              </a:spcBef>
              <a:spcAft>
                <a:spcPts val="1200"/>
              </a:spcAft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	where                             , and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is related to the prior probabilities.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The computational complexity is dominated by the calculation of the within-class scatter and its inverse, an O(d</a:t>
            </a:r>
            <a:r>
              <a:rPr lang="en-US" altLang="en-US" sz="1800" b="1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n) calculation. But this is done offline!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Let’s work 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  <a:hlinkClick r:id="rId3"/>
              </a:rPr>
              <a:t>some examples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(class-independent PCA and LDA).</a:t>
            </a: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1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30769" y="1562611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Equation" r:id="rId4" imgW="1396800" imgH="291960" progId="Equation.3">
                  <p:embed/>
                </p:oleObj>
              </mc:Choice>
              <mc:Fallback>
                <p:oleObj name="Equation" r:id="rId4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769" y="1562611"/>
                        <a:ext cx="1397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2355697" y="1927584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0" name="Equation" r:id="rId6" imgW="1892160" imgH="368280" progId="Equation.3">
                  <p:embed/>
                </p:oleObj>
              </mc:Choice>
              <mc:Fallback>
                <p:oleObj name="Equation" r:id="rId6" imgW="1892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697" y="1927584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3902075" y="4475575"/>
          <a:ext cx="1257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1" name="Equation" r:id="rId8" imgW="1257120" imgH="355320" progId="Equation.3">
                  <p:embed/>
                </p:oleObj>
              </mc:Choice>
              <mc:Fallback>
                <p:oleObj name="Equation" r:id="rId8" imgW="1257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4475575"/>
                        <a:ext cx="1257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1196612" y="4834507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2" name="Equation" r:id="rId10" imgW="1574640" imgH="355320" progId="Equation.DSMT4">
                  <p:embed/>
                </p:oleObj>
              </mc:Choice>
              <mc:Fallback>
                <p:oleObj name="Equation" r:id="rId10" imgW="1574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612" y="4834507"/>
                        <a:ext cx="1574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Multiple Discriminant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31232"/>
            <a:ext cx="865822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For the c-class problem in a d-dimensional space, the natural generalization involves c-1 discriminant functions.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within-class scatter is defined as: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total mean vector, m: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and a total scatter matrix,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by:</a:t>
            </a:r>
          </a:p>
          <a:p>
            <a:pPr marL="176213" indent="-176213">
              <a:spcAft>
                <a:spcPts val="1800"/>
              </a:spcAft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total scatter is related to the within-class scatter (derivation omitted):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have c-1 discriminant functions of the form:</a:t>
            </a:r>
          </a:p>
        </p:txBody>
      </p:sp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2697163" y="1673225"/>
          <a:ext cx="3238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3" name="Equation" r:id="rId3" imgW="3238200" imgH="660240" progId="Equation.3">
                  <p:embed/>
                </p:oleObj>
              </mc:Choice>
              <mc:Fallback>
                <p:oleObj name="Equation" r:id="rId3" imgW="3238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1673225"/>
                        <a:ext cx="32385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3789363" y="2642424"/>
          <a:ext cx="1270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4" name="Equation" r:id="rId5" imgW="1269720" imgH="622080" progId="Equation.3">
                  <p:embed/>
                </p:oleObj>
              </mc:Choice>
              <mc:Fallback>
                <p:oleObj name="Equation" r:id="rId5" imgW="12697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642424"/>
                        <a:ext cx="1270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7" name="Object 17"/>
          <p:cNvGraphicFramePr>
            <a:graphicFrameLocks noChangeAspect="1"/>
          </p:cNvGraphicFramePr>
          <p:nvPr/>
        </p:nvGraphicFramePr>
        <p:xfrm>
          <a:off x="3402013" y="3778250"/>
          <a:ext cx="2095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5" name="Equation" r:id="rId7" imgW="2095200" imgH="520560" progId="Equation.3">
                  <p:embed/>
                </p:oleObj>
              </mc:Choice>
              <mc:Fallback>
                <p:oleObj name="Equation" r:id="rId7" imgW="20952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3778250"/>
                        <a:ext cx="2095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8" name="Object 18"/>
          <p:cNvGraphicFramePr>
            <a:graphicFrameLocks noChangeAspect="1"/>
          </p:cNvGraphicFramePr>
          <p:nvPr/>
        </p:nvGraphicFramePr>
        <p:xfrm>
          <a:off x="1838940" y="4812788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6" name="Equation" r:id="rId9" imgW="1396800" imgH="291960" progId="Equation.3">
                  <p:embed/>
                </p:oleObj>
              </mc:Choice>
              <mc:Fallback>
                <p:oleObj name="Equation" r:id="rId9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940" y="4812788"/>
                        <a:ext cx="1397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9" name="Object 19"/>
          <p:cNvGraphicFramePr>
            <a:graphicFrameLocks noChangeAspect="1"/>
          </p:cNvGraphicFramePr>
          <p:nvPr/>
        </p:nvGraphicFramePr>
        <p:xfrm>
          <a:off x="4471988" y="4681538"/>
          <a:ext cx="2717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7" name="Equation" r:id="rId11" imgW="2717640" imgH="622080" progId="Equation.3">
                  <p:embed/>
                </p:oleObj>
              </mc:Choice>
              <mc:Fallback>
                <p:oleObj name="Equation" r:id="rId11" imgW="27176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681538"/>
                        <a:ext cx="2717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0" name="Object 20"/>
          <p:cNvGraphicFramePr>
            <a:graphicFrameLocks noChangeAspect="1"/>
          </p:cNvGraphicFramePr>
          <p:nvPr/>
        </p:nvGraphicFramePr>
        <p:xfrm>
          <a:off x="3148320" y="5824743"/>
          <a:ext cx="285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8" name="Equation" r:id="rId13" imgW="2857320" imgH="355320" progId="Equation.DSMT4">
                  <p:embed/>
                </p:oleObj>
              </mc:Choice>
              <mc:Fallback>
                <p:oleObj name="Equation" r:id="rId13" imgW="285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320" y="5824743"/>
                        <a:ext cx="2857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Multiple Discriminant Analysis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31232"/>
            <a:ext cx="8658225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criterion function is:</a:t>
            </a:r>
          </a:p>
          <a:p>
            <a:pPr marL="176213" indent="-176213">
              <a:spcAft>
                <a:spcPts val="1800"/>
              </a:spcAft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solution to maximizing </a:t>
            </a:r>
            <a:r>
              <a:rPr lang="en-US" altLang="en-US" sz="1800" dirty="0" smtClean="0">
                <a:solidFill>
                  <a:schemeClr val="bg1"/>
                </a:solidFill>
              </a:rPr>
              <a:t>J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(W) is once again found via an eigenvalue decomposition: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Because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B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is the sum of c rank one or less matrices, and because only c-1 of these are independent,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 of rank c-1 or less. 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An excellent presentation on applications of LDA can be found at  </a:t>
            </a:r>
            <a:r>
              <a:rPr lang="en-US" altLang="en-US" sz="1800" b="1" dirty="0" smtClean="0">
                <a:solidFill>
                  <a:schemeClr val="bg1"/>
                </a:solidFill>
                <a:hlinkClick r:id="rId3"/>
              </a:rPr>
              <a:t>PCA Fails!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3326427" y="695119"/>
          <a:ext cx="1714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7" name="Equation" r:id="rId4" imgW="1714320" imgH="876240" progId="Equation.3">
                  <p:embed/>
                </p:oleObj>
              </mc:Choice>
              <mc:Fallback>
                <p:oleObj name="Equation" r:id="rId4" imgW="17143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427" y="695119"/>
                        <a:ext cx="17145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2617788" y="2278887"/>
          <a:ext cx="3467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name="Equation" r:id="rId6" imgW="3466800" imgH="317160" progId="Equation.DSMT4">
                  <p:embed/>
                </p:oleObj>
              </mc:Choice>
              <mc:Fallback>
                <p:oleObj name="Equation" r:id="rId6" imgW="34668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2278887"/>
                        <a:ext cx="3467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6883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 smtClean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PCA gives insight into the important dimensions of your problem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b</a:t>
            </a: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</a:t>
            </a:r>
            <a:r>
              <a:rPr lang="en-US" sz="1800" b="1" dirty="0" err="1">
                <a:solidFill>
                  <a:schemeClr val="accent1"/>
                </a:solidFill>
                <a:sym typeface="Symbol"/>
              </a:rPr>
              <a:t>DIscriminant</a:t>
            </a:r>
            <a:r>
              <a:rPr lang="en-US" sz="1800" b="1" dirty="0">
                <a:solidFill>
                  <a:schemeClr val="accent1"/>
                </a:solidFill>
                <a:sym typeface="Symbol"/>
              </a:rPr>
              <a:t> Analysis (LDA): </a:t>
            </a: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Component Analysis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356" y="663678"/>
            <a:ext cx="865822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It can also be the basis for a classification algorithm.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</a:t>
            </a:r>
            <a:r>
              <a:rPr lang="en-US" altLang="en-US" sz="1800" b="1" dirty="0" err="1">
                <a:solidFill>
                  <a:srgbClr val="000000"/>
                </a:solidFill>
              </a:rPr>
              <a:t>decorrelation</a:t>
            </a:r>
            <a:r>
              <a:rPr lang="en-US" altLang="en-US" sz="1800" b="1" dirty="0">
                <a:solidFill>
                  <a:srgbClr val="000000"/>
                </a:solidFill>
              </a:rPr>
              <a:t> of the data.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Principal Components Analysis (PCA): projection that best represents the data in a least-square sense.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Multiple Discriminant Analysis (MDA): projection that best separates the data in a least-squares sense.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Independent Component Analysis (IDA):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Principal Component Analysis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Consider representing a set of n d-dimensional samples x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,…,</a:t>
            </a:r>
            <a:r>
              <a:rPr lang="en-US" altLang="en-US" sz="1800" b="1" dirty="0" err="1" smtClean="0">
                <a:solidFill>
                  <a:srgbClr val="000000"/>
                </a:solidFill>
              </a:rPr>
              <a:t>x</a:t>
            </a:r>
            <a:r>
              <a:rPr lang="en-US" altLang="en-US" sz="1800" b="1" baseline="-25000" dirty="0" err="1" smtClean="0">
                <a:solidFill>
                  <a:srgbClr val="000000"/>
                </a:solidFill>
              </a:rPr>
              <a:t>n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by a single vector, x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Define a squared-error criterion:</a:t>
            </a:r>
          </a:p>
          <a:p>
            <a:pPr marL="347663" indent="-166688"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The solution to this problem is given by:</a:t>
            </a:r>
          </a:p>
          <a:p>
            <a:pPr marL="347663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The sample mean is a zero-dimensional representation of the data set.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Consider a one-dimensional solution: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other words, the best one-dimensional projection of the data (in the least mean-squared error sense) is the projection of the data onto a line through the sample mean in the direction of the eigenvector of the scatter matrix having the largest eigenvalue (hence the name Principal Component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).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!</a:t>
            </a:r>
            <a:endParaRPr lang="en-US" altLang="en-US" sz="1800" b="1" dirty="0">
              <a:solidFill>
                <a:srgbClr val="000000"/>
              </a:solidFill>
              <a:sym typeface="Symbo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98246" y="1232924"/>
          <a:ext cx="212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3" name="Equation" r:id="rId3" imgW="2120760" imgH="685800" progId="Equation.3">
                  <p:embed/>
                </p:oleObj>
              </mc:Choice>
              <mc:Fallback>
                <p:oleObj name="Equation" r:id="rId3" imgW="2120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246" y="1232924"/>
                        <a:ext cx="2120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39274"/>
              </p:ext>
            </p:extLst>
          </p:nvPr>
        </p:nvGraphicFramePr>
        <p:xfrm>
          <a:off x="5058696" y="1793261"/>
          <a:ext cx="1612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4" name="Equation" r:id="rId5" imgW="1612800" imgH="622080" progId="Equation.3">
                  <p:embed/>
                </p:oleObj>
              </mc:Choice>
              <mc:Fallback>
                <p:oleObj name="Equation" r:id="rId5" imgW="16128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696" y="1793261"/>
                        <a:ext cx="1612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62021"/>
              </p:ext>
            </p:extLst>
          </p:nvPr>
        </p:nvGraphicFramePr>
        <p:xfrm>
          <a:off x="4596675" y="2652757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5" name="Equation" r:id="rId7" imgW="3733560" imgH="685800" progId="Equation.DSMT4">
                  <p:embed/>
                </p:oleObj>
              </mc:Choice>
              <mc:Fallback>
                <p:oleObj name="Equation" r:id="rId7" imgW="37335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675" y="2652757"/>
                        <a:ext cx="3733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53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the matrix whose columns are the orthonormal eigenvectors of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diagonal matrix of eigenvalues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baseline="30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Why is this significant?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Alternate View: Coordinate 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Examples of Maximum Likelihood Classification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7992" y="631232"/>
            <a:ext cx="86582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 smtClean="0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 shaped support region!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545059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Discriminant analysis seeks directions that are efficient for discrimination.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Consider the problem of projecting data from </a:t>
            </a:r>
            <a:r>
              <a:rPr lang="en-US" altLang="en-US" sz="1800" b="1" i="1" dirty="0" smtClean="0">
                <a:solidFill>
                  <a:schemeClr val="bg1"/>
                </a:solidFill>
              </a:rPr>
              <a:t>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dimensions onto a line with the hope that we can optimize the orientation of the line to minimize error.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Consider a set of n d-dimensional samples x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1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,…,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x</a:t>
            </a:r>
            <a:r>
              <a:rPr lang="en-US" altLang="en-US" sz="1800" b="1" baseline="-25000" dirty="0" err="1" smtClean="0">
                <a:solidFill>
                  <a:schemeClr val="bg1"/>
                </a:solidFill>
              </a:rPr>
              <a:t>n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in the subset </a:t>
            </a:r>
            <a:r>
              <a:rPr lang="en-US" altLang="en-US" sz="1800" dirty="0" smtClean="0">
                <a:solidFill>
                  <a:schemeClr val="bg1"/>
                </a:solidFill>
              </a:rPr>
              <a:t>D1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labeled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in the subset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labeled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linear combination of x:</a:t>
            </a:r>
          </a:p>
          <a:p>
            <a:pPr marL="176213" indent="-176213"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and a corresponding set of </a:t>
            </a:r>
            <a:r>
              <a:rPr lang="en-US" altLang="en-US" sz="1800" dirty="0" smtClean="0">
                <a:solidFill>
                  <a:schemeClr val="bg1"/>
                </a:solidFill>
              </a:rPr>
              <a:t>n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samples </a:t>
            </a:r>
            <a:r>
              <a:rPr lang="en-US" altLang="en-US" sz="1800" dirty="0" smtClean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altLang="en-US" sz="1800" dirty="0" smtClean="0">
                <a:solidFill>
                  <a:schemeClr val="bg1"/>
                </a:solidFill>
              </a:rPr>
              <a:t>, …,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n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divided into </a:t>
            </a:r>
            <a:r>
              <a:rPr lang="en-US" altLang="en-US" sz="1800" dirty="0" smtClean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</a:t>
            </a:r>
            <a:r>
              <a:rPr lang="en-US" altLang="en-US" sz="1800" dirty="0" smtClean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71291" y="3887634"/>
          <a:ext cx="212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3" name="Equation" r:id="rId3" imgW="2120760" imgH="685800" progId="Equation.3">
                  <p:embed/>
                </p:oleObj>
              </mc:Choice>
              <mc:Fallback>
                <p:oleObj name="Equation" r:id="rId3" imgW="2120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291" y="3887634"/>
                        <a:ext cx="2120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964243" y="2645648"/>
          <a:ext cx="81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Equation" r:id="rId5" imgW="812520" imgH="342720" progId="Equation.DSMT4">
                  <p:embed/>
                </p:oleObj>
              </mc:Choice>
              <mc:Fallback>
                <p:oleObj name="Equation" r:id="rId5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243" y="2645648"/>
                        <a:ext cx="812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tm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0555" y="3859555"/>
            <a:ext cx="4823644" cy="2586103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3244" y="4128416"/>
            <a:ext cx="377932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Our challenge is to find w that maximizes separation.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can be done by considering the ratio of the between-class scatter to the within-class scatter.</a:t>
            </a:r>
          </a:p>
        </p:txBody>
      </p:sp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Separation of the Means and Scatter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63679"/>
            <a:ext cx="86582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sample mean for class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sample mean for the projected points are: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The sample mean for the projected points is just the projection of the mean (which is expected since this is a linear transformation).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It follows that the distance between the projected means is: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scatter for the projected samples: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An estimate of the variance of the pooled data is: 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and is called the within-class scatter.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4066412" y="530019"/>
          <a:ext cx="1219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2" name="Equation" r:id="rId3" imgW="1218960" imgH="634680" progId="Equation.3">
                  <p:embed/>
                </p:oleObj>
              </mc:Choice>
              <mc:Fallback>
                <p:oleObj name="Equation" r:id="rId3" imgW="1218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412" y="530019"/>
                        <a:ext cx="12192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3094959" y="1568604"/>
          <a:ext cx="3086101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3" name="Equation" r:id="rId5" imgW="3085920" imgH="634680" progId="Equation.3">
                  <p:embed/>
                </p:oleObj>
              </mc:Choice>
              <mc:Fallback>
                <p:oleObj name="Equation" r:id="rId5" imgW="308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959" y="1568604"/>
                        <a:ext cx="3086101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3070225" y="3543300"/>
          <a:ext cx="2527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4" name="Equation" r:id="rId7" imgW="2527200" imgH="469800" progId="Equation.3">
                  <p:embed/>
                </p:oleObj>
              </mc:Choice>
              <mc:Fallback>
                <p:oleObj name="Equation" r:id="rId7" imgW="2527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3543300"/>
                        <a:ext cx="2527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3475038" y="4722813"/>
          <a:ext cx="163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5" name="Equation" r:id="rId9" imgW="1638000" imgH="571320" progId="Equation.3">
                  <p:embed/>
                </p:oleObj>
              </mc:Choice>
              <mc:Fallback>
                <p:oleObj name="Equation" r:id="rId9" imgW="16380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4722813"/>
                        <a:ext cx="1638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943600" y="5265738"/>
          <a:ext cx="128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6" name="Equation" r:id="rId11" imgW="1282680" imgH="558720" progId="Equation.DSMT4">
                  <p:embed/>
                </p:oleObj>
              </mc:Choice>
              <mc:Fallback>
                <p:oleObj name="Equation" r:id="rId11" imgW="12826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65738"/>
                        <a:ext cx="12827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Fisher Linear Discriminant and Scatter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737419"/>
            <a:ext cx="8658225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Fisher linear discriminant maximizes the criteria: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scatter for class I,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i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total scatter,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 smtClean="0">
                <a:solidFill>
                  <a:schemeClr val="bg1"/>
                </a:solidFill>
              </a:rPr>
              <a:t>w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is: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write the scatter for the projected samples as: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Therefore, the sum of the scatters can be written as:</a:t>
            </a: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6274415" y="491205"/>
          <a:ext cx="1701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6" name="Equation" r:id="rId3" imgW="1701720" imgH="774360" progId="Equation.3">
                  <p:embed/>
                </p:oleObj>
              </mc:Choice>
              <mc:Fallback>
                <p:oleObj name="Equation" r:id="rId3" imgW="170172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415" y="491205"/>
                        <a:ext cx="1701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3160713" y="1717675"/>
          <a:ext cx="2311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7" name="Equation" r:id="rId5" imgW="2311200" imgH="571320" progId="Equation.3">
                  <p:embed/>
                </p:oleObj>
              </mc:Choice>
              <mc:Fallback>
                <p:oleObj name="Equation" r:id="rId5" imgW="23112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717675"/>
                        <a:ext cx="2311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3652838" y="2732088"/>
          <a:ext cx="1308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8" name="Equation" r:id="rId7" imgW="1307880" imgH="291960" progId="Equation.3">
                  <p:embed/>
                </p:oleObj>
              </mc:Choice>
              <mc:Fallback>
                <p:oleObj name="Equation" r:id="rId7" imgW="1307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2732088"/>
                        <a:ext cx="1308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9"/>
          <p:cNvGraphicFramePr>
            <a:graphicFrameLocks noChangeAspect="1"/>
          </p:cNvGraphicFramePr>
          <p:nvPr/>
        </p:nvGraphicFramePr>
        <p:xfrm>
          <a:off x="2336800" y="3690938"/>
          <a:ext cx="38354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9" name="Equation" r:id="rId9" imgW="3835080" imgH="1257120" progId="Equation.3">
                  <p:embed/>
                </p:oleObj>
              </mc:Choice>
              <mc:Fallback>
                <p:oleObj name="Equation" r:id="rId9" imgW="383508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690938"/>
                        <a:ext cx="38354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2" name="Object 10"/>
          <p:cNvGraphicFramePr>
            <a:graphicFrameLocks noChangeAspect="1"/>
          </p:cNvGraphicFramePr>
          <p:nvPr/>
        </p:nvGraphicFramePr>
        <p:xfrm>
          <a:off x="3736975" y="5661025"/>
          <a:ext cx="184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0" name="Equation" r:id="rId11" imgW="1841400" imgH="368280" progId="Equation.DSMT4">
                  <p:embed/>
                </p:oleObj>
              </mc:Choice>
              <mc:Fallback>
                <p:oleObj name="Equation" r:id="rId11" imgW="1841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5661025"/>
                        <a:ext cx="1841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Separation of the Projected Means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737419"/>
            <a:ext cx="8658225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separation of the projected means obeys: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Where the between class scatter,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is given by: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err="1" smtClean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 smtClean="0">
                <a:solidFill>
                  <a:schemeClr val="bg1"/>
                </a:solidFill>
              </a:rPr>
              <a:t>w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 the within-class scatter and is proportional to the covariance of the pooled data.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B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the between-class scatter, is symmetric and positive definite, but because it is the outer product of two vectors, its rank is at most one.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implies that for any w,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 smtClean="0">
                <a:solidFill>
                  <a:schemeClr val="bg1"/>
                </a:solidFill>
              </a:rPr>
              <a:t>B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w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 in the direction of m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1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-m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criterion function, J(w), can be written as: 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2800350" y="1169988"/>
          <a:ext cx="3429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0" name="Equation" r:id="rId3" imgW="3429000" imgH="1244520" progId="Equation.3">
                  <p:embed/>
                </p:oleObj>
              </mc:Choice>
              <mc:Fallback>
                <p:oleObj name="Equation" r:id="rId3" imgW="342900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169988"/>
                        <a:ext cx="34290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3291143" y="3202860"/>
          <a:ext cx="2501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1" name="Equation" r:id="rId5" imgW="2501640" imgH="368280" progId="Equation.3">
                  <p:embed/>
                </p:oleObj>
              </mc:Choice>
              <mc:Fallback>
                <p:oleObj name="Equation" r:id="rId5" imgW="25016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143" y="3202860"/>
                        <a:ext cx="2501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5446713" y="5697538"/>
          <a:ext cx="1562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2" name="Equation" r:id="rId7" imgW="1562040" imgH="698400" progId="Equation.DSMT4">
                  <p:embed/>
                </p:oleObj>
              </mc:Choice>
              <mc:Fallback>
                <p:oleObj name="Equation" r:id="rId7" imgW="15620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5697538"/>
                        <a:ext cx="1562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7198</TotalTime>
  <Words>1004</Words>
  <Application>Microsoft Macintosh PowerPoint</Application>
  <PresentationFormat>Letter Paper (8.5x11 in)</PresentationFormat>
  <Paragraphs>127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2_isip_default</vt:lpstr>
      <vt:lpstr>3_isip_default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413</cp:revision>
  <dcterms:created xsi:type="dcterms:W3CDTF">2002-09-12T17:13:32Z</dcterms:created>
  <dcterms:modified xsi:type="dcterms:W3CDTF">2017-09-18T15:03:25Z</dcterms:modified>
</cp:coreProperties>
</file>