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1" r:id="rId2"/>
    <p:sldMasterId id="2147483715" r:id="rId3"/>
  </p:sldMasterIdLst>
  <p:notesMasterIdLst>
    <p:notesMasterId r:id="rId15"/>
  </p:notesMasterIdLst>
  <p:handoutMasterIdLst>
    <p:handoutMasterId r:id="rId16"/>
  </p:handoutMasterIdLst>
  <p:sldIdLst>
    <p:sldId id="325" r:id="rId4"/>
    <p:sldId id="616" r:id="rId5"/>
    <p:sldId id="586" r:id="rId6"/>
    <p:sldId id="634" r:id="rId7"/>
    <p:sldId id="636" r:id="rId8"/>
    <p:sldId id="638" r:id="rId9"/>
    <p:sldId id="639" r:id="rId10"/>
    <p:sldId id="632" r:id="rId11"/>
    <p:sldId id="633" r:id="rId12"/>
    <p:sldId id="627" r:id="rId13"/>
    <p:sldId id="548" r:id="rId14"/>
  </p:sldIdLst>
  <p:sldSz cx="9144000" cy="6858000" type="letter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38">
          <p15:clr>
            <a:srgbClr val="A4A3A4"/>
          </p15:clr>
        </p15:guide>
        <p15:guide id="2" orient="horz" pos="18">
          <p15:clr>
            <a:srgbClr val="A4A3A4"/>
          </p15:clr>
        </p15:guide>
        <p15:guide id="3" pos="5616">
          <p15:clr>
            <a:srgbClr val="A4A3A4"/>
          </p15:clr>
        </p15:guide>
        <p15:guide id="4" pos="2875">
          <p15:clr>
            <a:srgbClr val="A4A3A4"/>
          </p15:clr>
        </p15:guide>
        <p15:guide id="5" pos="152">
          <p15:clr>
            <a:srgbClr val="A4A3A4"/>
          </p15:clr>
        </p15:guide>
        <p15:guide id="6" pos="1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3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E2F6"/>
    <a:srgbClr val="FFFFFF"/>
    <a:srgbClr val="D1D1FF"/>
    <a:srgbClr val="6666FF"/>
    <a:srgbClr val="BE0F34"/>
    <a:srgbClr val="000000"/>
    <a:srgbClr val="892034"/>
    <a:srgbClr val="FFFFD5"/>
    <a:srgbClr val="EFF755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29" autoAdjust="0"/>
    <p:restoredTop sz="95377" autoAdjust="0"/>
  </p:normalViewPr>
  <p:slideViewPr>
    <p:cSldViewPr snapToGrid="0">
      <p:cViewPr varScale="1">
        <p:scale>
          <a:sx n="91" d="100"/>
          <a:sy n="91" d="100"/>
        </p:scale>
        <p:origin x="1472" y="176"/>
      </p:cViewPr>
      <p:guideLst>
        <p:guide orient="horz" pos="3538"/>
        <p:guide orient="horz" pos="18"/>
        <p:guide pos="5616"/>
        <p:guide pos="2875"/>
        <p:guide pos="152"/>
        <p:guide pos="14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734" y="-108"/>
      </p:cViewPr>
      <p:guideLst>
        <p:guide orient="horz" pos="3023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17098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67" tIns="48182" rIns="96367" bIns="48182" numCol="1" anchor="t" anchorCtr="0" compatLnSpc="1">
            <a:prstTxWarp prst="textNoShape">
              <a:avLst/>
            </a:prstTxWarp>
          </a:bodyPr>
          <a:lstStyle>
            <a:lvl1pPr defTabSz="9633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220" y="1"/>
            <a:ext cx="317098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67" tIns="48182" rIns="96367" bIns="48182" numCol="1" anchor="t" anchorCtr="0" compatLnSpc="1">
            <a:prstTxWarp prst="textNoShape">
              <a:avLst/>
            </a:prstTxWarp>
          </a:bodyPr>
          <a:lstStyle>
            <a:lvl1pPr algn="r" defTabSz="9633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21141"/>
            <a:ext cx="317098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67" tIns="48182" rIns="96367" bIns="48182" numCol="1" anchor="b" anchorCtr="0" compatLnSpc="1">
            <a:prstTxWarp prst="textNoShape">
              <a:avLst/>
            </a:prstTxWarp>
          </a:bodyPr>
          <a:lstStyle>
            <a:lvl1pPr defTabSz="9633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220" y="9121141"/>
            <a:ext cx="317098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67" tIns="48182" rIns="96367" bIns="48182" numCol="1" anchor="b" anchorCtr="0" compatLnSpc="1">
            <a:prstTxWarp prst="textNoShape">
              <a:avLst/>
            </a:prstTxWarp>
          </a:bodyPr>
          <a:lstStyle>
            <a:lvl1pPr algn="r" defTabSz="9633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5109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17098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67" tIns="48182" rIns="96367" bIns="48182" numCol="1" anchor="t" anchorCtr="0" compatLnSpc="1">
            <a:prstTxWarp prst="textNoShape">
              <a:avLst/>
            </a:prstTxWarp>
          </a:bodyPr>
          <a:lstStyle>
            <a:lvl1pPr defTabSz="9633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220" y="1"/>
            <a:ext cx="317098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67" tIns="48182" rIns="96367" bIns="48182" numCol="1" anchor="t" anchorCtr="0" compatLnSpc="1">
            <a:prstTxWarp prst="textNoShape">
              <a:avLst/>
            </a:prstTxWarp>
          </a:bodyPr>
          <a:lstStyle>
            <a:lvl1pPr algn="r" defTabSz="9633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421" y="4560571"/>
            <a:ext cx="53623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67" tIns="48182" rIns="96367" bIns="481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21141"/>
            <a:ext cx="317098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67" tIns="48182" rIns="96367" bIns="48182" numCol="1" anchor="b" anchorCtr="0" compatLnSpc="1">
            <a:prstTxWarp prst="textNoShape">
              <a:avLst/>
            </a:prstTxWarp>
          </a:bodyPr>
          <a:lstStyle>
            <a:lvl1pPr defTabSz="9633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220" y="9121141"/>
            <a:ext cx="317098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67" tIns="48182" rIns="96367" bIns="48182" numCol="1" anchor="b" anchorCtr="0" compatLnSpc="1">
            <a:prstTxWarp prst="textNoShape">
              <a:avLst/>
            </a:prstTxWarp>
          </a:bodyPr>
          <a:lstStyle>
            <a:lvl1pPr algn="r" defTabSz="9633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0157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D758C2-C356-43B3-AAFA-040681F9914C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3469" y="4560571"/>
            <a:ext cx="6561417" cy="432054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19644" y="6547620"/>
            <a:ext cx="44625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01273EB3-0C8F-EF4B-B631-4F6FC052770E}" type="slidenum">
              <a:rPr lang="en-US" smtClean="0">
                <a:solidFill>
                  <a:prstClr val="black"/>
                </a:solidFill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12/6/17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629400"/>
            <a:ext cx="5638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R. S. Sutton and A. G. </a:t>
            </a:r>
            <a:r>
              <a:rPr lang="en-US" altLang="en-US" dirty="0" err="1"/>
              <a:t>Barto</a:t>
            </a:r>
            <a:r>
              <a:rPr lang="en-US" altLang="en-US" dirty="0"/>
              <a:t>: Reinforcement Learning: An Introduction</a:t>
            </a:r>
            <a:endParaRPr lang="en-US" altLang="en-US" sz="140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A9A9B-D817-4253-85CF-175FAC8E63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876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447800"/>
            <a:ext cx="3810000" cy="48768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629400"/>
            <a:ext cx="5638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R. S. Sutton and A. G. Barto: Reinforcement Learning: An Introduction</a:t>
            </a:r>
            <a:endParaRPr lang="en-US" altLang="en-US" sz="140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89630-ECFE-46C4-8DDC-33331FDD31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slideLayout" Target="../slideLayouts/slideLayout9.xml"/><Relationship Id="rId6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1.xml"/><Relationship Id="rId8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4" Type="http://schemas.openxmlformats.org/officeDocument/2006/relationships/image" Target="../media/image4.gif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BE0F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47844" y="174810"/>
            <a:ext cx="1784539" cy="307777"/>
          </a:xfrm>
          <a:prstGeom prst="rect">
            <a:avLst/>
          </a:prstGeom>
          <a:solidFill>
            <a:srgbClr val="FFFFFF"/>
          </a:solidFill>
        </p:spPr>
        <p:txBody>
          <a:bodyPr wrap="square" lIns="91440" rtlCol="0">
            <a:spAutoFit/>
          </a:bodyPr>
          <a:lstStyle/>
          <a:p>
            <a:pPr marL="568325" indent="0" algn="l"/>
            <a:r>
              <a:rPr lang="en-US" sz="1400" b="1" kern="1200" dirty="0" smtClean="0">
                <a:solidFill>
                  <a:schemeClr val="accent1"/>
                </a:solidFill>
                <a:latin typeface="Arial" charset="0"/>
                <a:ea typeface="+mn-ea"/>
                <a:cs typeface="+mn-cs"/>
              </a:rPr>
              <a:t>ECE 8527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pic>
        <p:nvPicPr>
          <p:cNvPr id="12" name="Picture 51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88394" y="6317146"/>
            <a:ext cx="533400" cy="514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03778" name="Picture 2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1634" y="0"/>
            <a:ext cx="5905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713" r:id="rId3"/>
    <p:sldLayoutId id="214748371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BE0F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 smtClean="0">
                <a:solidFill>
                  <a:srgbClr val="892034"/>
                </a:solidFill>
              </a:rPr>
              <a:t>ECE 8527: Lecture </a:t>
            </a:r>
            <a:r>
              <a:rPr lang="en-US" sz="1200" b="1" dirty="0" smtClean="0">
                <a:solidFill>
                  <a:srgbClr val="892034"/>
                </a:solidFill>
              </a:rPr>
              <a:t>40, </a:t>
            </a:r>
            <a:r>
              <a:rPr lang="en-US" sz="1200" b="1" dirty="0" smtClean="0">
                <a:solidFill>
                  <a:srgbClr val="892034"/>
                </a:solidFill>
              </a:rPr>
              <a:t>Slide </a:t>
            </a:r>
            <a:fld id="{56D32A91-0AE1-4806-AC33-D8959F4B7E0D}" type="slidenum">
              <a:rPr lang="en-US" sz="1200" b="1" smtClean="0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 6"/>
          <p:cNvSpPr/>
          <p:nvPr userDrawn="1"/>
        </p:nvSpPr>
        <p:spPr>
          <a:xfrm>
            <a:off x="0" y="0"/>
            <a:ext cx="9155545" cy="533400"/>
          </a:xfrm>
          <a:prstGeom prst="flowChartDocument">
            <a:avLst/>
          </a:prstGeom>
          <a:gradFill flip="none" rotWithShape="1">
            <a:gsLst>
              <a:gs pos="0">
                <a:srgbClr val="1E90F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333399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8697748" y="6624263"/>
            <a:ext cx="457200" cy="241558"/>
          </a:xfrm>
          <a:prstGeom prst="rect">
            <a:avLst/>
          </a:prstGeom>
          <a:solidFill>
            <a:srgbClr val="1E9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kern="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Picture 11" descr="isip_logo_small_transparent.gi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5" y="6556210"/>
            <a:ext cx="280435" cy="272346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 bwMode="auto">
          <a:xfrm>
            <a:off x="39093" y="6612962"/>
            <a:ext cx="9115855" cy="238527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285750" marR="0" indent="0" algn="l" defTabSz="4572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13763" algn="r"/>
              </a:tabLst>
              <a:defRPr/>
            </a:pPr>
            <a:r>
              <a:rPr lang="en-US" sz="1000" b="1" dirty="0" smtClean="0">
                <a:solidFill>
                  <a:srgbClr val="892034"/>
                </a:solidFill>
              </a:rPr>
              <a:t>ECE 8527: Lecture </a:t>
            </a:r>
            <a:r>
              <a:rPr lang="en-US" sz="1000" b="1" dirty="0" smtClean="0">
                <a:solidFill>
                  <a:srgbClr val="892034"/>
                </a:solidFill>
              </a:rPr>
              <a:t>40, </a:t>
            </a:r>
            <a:r>
              <a:rPr lang="en-US" sz="1000" b="1" dirty="0" smtClean="0">
                <a:solidFill>
                  <a:srgbClr val="892034"/>
                </a:solidFill>
              </a:rPr>
              <a:t>Slide </a:t>
            </a:r>
            <a:fld id="{56D32A91-0AE1-4806-AC33-D8959F4B7E0D}" type="slidenum">
              <a:rPr lang="en-US" sz="1000" b="1" smtClean="0">
                <a:solidFill>
                  <a:srgbClr val="892034"/>
                </a:solidFill>
              </a:rPr>
              <a:pPr marL="285750" marR="0" indent="0" algn="l" defTabSz="457200" rtl="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513763" algn="r"/>
                </a:tabLst>
                <a:defRPr/>
              </a:pPr>
              <a:t>‹#›</a:t>
            </a:fld>
            <a:r>
              <a:rPr lang="en-US" sz="1000" b="1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	</a:t>
            </a: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392405" y="6629400"/>
            <a:ext cx="8751595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1E9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8741540" y="6657110"/>
            <a:ext cx="364736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7004E5E3-C477-F742-9645-5285663234E5}" type="slidenum">
              <a:rPr lang="en-US" sz="1000" b="1" smtClean="0">
                <a:solidFill>
                  <a:prstClr val="black"/>
                </a:solidFill>
                <a:latin typeface="Arial"/>
                <a:cs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0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-1" y="0"/>
            <a:ext cx="9155545" cy="328461"/>
          </a:xfrm>
          <a:prstGeom prst="rect">
            <a:avLst/>
          </a:prstGeom>
        </p:spPr>
        <p:txBody>
          <a:bodyPr vert="horz" wrap="none" lIns="91440" tIns="0" rIns="0" bIns="0" rtlCol="0" anchor="ctr" anchorCtr="0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88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8" r:id="rId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ip.piconepress.com/publications/seminars/external/2011/kinesiology" TargetMode="External"/><Relationship Id="rId4" Type="http://schemas.openxmlformats.org/officeDocument/2006/relationships/image" Target="../media/image5.emf"/><Relationship Id="rId5" Type="http://schemas.openxmlformats.org/officeDocument/2006/relationships/image" Target="../media/image6.png"/><Relationship Id="rId6" Type="http://schemas.openxmlformats.org/officeDocument/2006/relationships/image" Target="../media/image7.emf"/><Relationship Id="rId7" Type="http://schemas.openxmlformats.org/officeDocument/2006/relationships/hyperlink" Target="https://engineering.purdue.edu/EngineeringImpact/Issues/2007_2/CoE_Articles/remakingEE.png" TargetMode="External"/><Relationship Id="rId8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duke.edu/~pk10/language/neuro.ht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11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oleObject" Target="../embeddings/oleObject2.bin"/><Relationship Id="rId5" Type="http://schemas.openxmlformats.org/officeDocument/2006/relationships/image" Target="../media/image11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9"/>
          <p:cNvSpPr txBox="1">
            <a:spLocks noChangeArrowheads="1"/>
          </p:cNvSpPr>
          <p:nvPr/>
        </p:nvSpPr>
        <p:spPr bwMode="auto">
          <a:xfrm>
            <a:off x="409575" y="675494"/>
            <a:ext cx="84677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tabLst>
                <a:tab pos="2908300" algn="l"/>
                <a:tab pos="4051300" algn="l"/>
              </a:tabLst>
            </a:pPr>
            <a:r>
              <a:rPr lang="en-US" b="1" dirty="0" smtClean="0">
                <a:solidFill>
                  <a:schemeClr val="accent2"/>
                </a:solidFill>
              </a:rPr>
              <a:t>HUMAN LANGUAGE TECHNOLOGY:</a:t>
            </a:r>
            <a:br>
              <a:rPr lang="en-US" b="1" dirty="0" smtClean="0">
                <a:solidFill>
                  <a:schemeClr val="accent2"/>
                </a:solidFill>
              </a:rPr>
            </a:br>
            <a:r>
              <a:rPr lang="en-US" b="1" dirty="0" smtClean="0">
                <a:solidFill>
                  <a:schemeClr val="accent1"/>
                </a:solidFill>
              </a:rPr>
              <a:t>From Bits to Blogs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6099" y="4886532"/>
            <a:ext cx="84171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accent1"/>
                </a:solidFill>
              </a:rPr>
              <a:t>Joseph Picone, PhD</a:t>
            </a:r>
          </a:p>
          <a:p>
            <a:pPr algn="ctr"/>
            <a:r>
              <a:rPr lang="en-US" sz="1800" b="1" dirty="0" smtClean="0">
                <a:solidFill>
                  <a:schemeClr val="accent2"/>
                </a:solidFill>
              </a:rPr>
              <a:t>Professor and Chair</a:t>
            </a:r>
          </a:p>
          <a:p>
            <a:pPr algn="ctr"/>
            <a:r>
              <a:rPr lang="en-US" sz="1800" b="1" dirty="0" smtClean="0">
                <a:solidFill>
                  <a:schemeClr val="accent2"/>
                </a:solidFill>
              </a:rPr>
              <a:t>Department of Electrical and Computer Engineering</a:t>
            </a:r>
          </a:p>
          <a:p>
            <a:pPr algn="ctr"/>
            <a:r>
              <a:rPr lang="en-US" sz="1800" b="1" dirty="0" smtClean="0">
                <a:solidFill>
                  <a:schemeClr val="accent2"/>
                </a:solidFill>
              </a:rPr>
              <a:t>Temple University</a:t>
            </a:r>
            <a:endParaRPr lang="en-US" sz="1800" b="1" dirty="0">
              <a:solidFill>
                <a:schemeClr val="accent2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34857" y="6165787"/>
            <a:ext cx="885361" cy="279514"/>
            <a:chOff x="5231962" y="6231988"/>
            <a:chExt cx="885361" cy="279514"/>
          </a:xfrm>
        </p:grpSpPr>
        <p:pic>
          <p:nvPicPr>
            <p:cNvPr id="152580" name="Picture 4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45659" y="6237182"/>
              <a:ext cx="371664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Text Box 7"/>
            <p:cNvSpPr txBox="1">
              <a:spLocks noChangeArrowheads="1"/>
            </p:cNvSpPr>
            <p:nvPr/>
          </p:nvSpPr>
          <p:spPr bwMode="auto">
            <a:xfrm>
              <a:off x="5231962" y="6231988"/>
              <a:ext cx="648333" cy="258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9" tIns="45714" rIns="91429" bIns="45714">
              <a:spAutoFit/>
            </a:bodyPr>
            <a:lstStyle/>
            <a:p>
              <a:pPr marL="176213" indent="-176213">
                <a:lnSpc>
                  <a:spcPct val="90000"/>
                </a:lnSpc>
                <a:spcBef>
                  <a:spcPct val="20000"/>
                </a:spcBef>
                <a:tabLst>
                  <a:tab pos="6864350" algn="r"/>
                </a:tabLst>
              </a:pPr>
              <a:r>
                <a:rPr lang="en-US" sz="1200" b="1" dirty="0" smtClean="0">
                  <a:solidFill>
                    <a:schemeClr val="accent2"/>
                  </a:solidFill>
                </a:rPr>
                <a:t>URL: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031996" y="2217003"/>
            <a:ext cx="4847772" cy="1888218"/>
            <a:chOff x="1843314" y="2278063"/>
            <a:chExt cx="4847772" cy="1888218"/>
          </a:xfrm>
        </p:grpSpPr>
        <p:pic>
          <p:nvPicPr>
            <p:cNvPr id="18" name="Picture 50" descr="x"/>
            <p:cNvPicPr>
              <a:picLocks noChangeArrowheads="1"/>
            </p:cNvPicPr>
            <p:nvPr/>
          </p:nvPicPr>
          <p:blipFill>
            <a:blip r:embed="rId5" cstate="print"/>
            <a:srcRect l="9944" t="4834" r="10153" b="3784"/>
            <a:stretch>
              <a:fillRect/>
            </a:stretch>
          </p:blipFill>
          <p:spPr bwMode="auto">
            <a:xfrm>
              <a:off x="1843314" y="2278063"/>
              <a:ext cx="1458742" cy="1828800"/>
            </a:xfrm>
            <a:prstGeom prst="rect">
              <a:avLst/>
            </a:prstGeom>
            <a:noFill/>
            <a:ln w="38100">
              <a:solidFill>
                <a:srgbClr val="892034"/>
              </a:solidFill>
              <a:miter lim="800000"/>
              <a:headEnd/>
              <a:tailEnd/>
            </a:ln>
          </p:spPr>
        </p:pic>
        <p:pic>
          <p:nvPicPr>
            <p:cNvPr id="152579" name="Picture 3"/>
            <p:cNvPicPr>
              <a:picLocks noChangeArrowheads="1"/>
            </p:cNvPicPr>
            <p:nvPr/>
          </p:nvPicPr>
          <p:blipFill>
            <a:blip r:embed="rId6" cstate="print"/>
            <a:srcRect l="2394" r="2839" b="1461"/>
            <a:stretch>
              <a:fillRect/>
            </a:stretch>
          </p:blipFill>
          <p:spPr bwMode="auto">
            <a:xfrm>
              <a:off x="5459416" y="2337481"/>
              <a:ext cx="1231670" cy="1828800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</p:spPr>
        </p:pic>
      </p:grpSp>
      <p:pic>
        <p:nvPicPr>
          <p:cNvPr id="13" name="Picture 3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3533120" y="2018112"/>
            <a:ext cx="2053293" cy="22860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94" name="Rectangle 10"/>
          <p:cNvSpPr>
            <a:spLocks noChangeArrowheads="1"/>
          </p:cNvSpPr>
          <p:nvPr/>
        </p:nvSpPr>
        <p:spPr bwMode="auto">
          <a:xfrm>
            <a:off x="349250" y="3668713"/>
            <a:ext cx="3557588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/>
          <a:lstStyle/>
          <a:p>
            <a:pPr marL="342900" indent="-342900" algn="l" eaLnBrk="1" hangingPunct="1">
              <a:spcBef>
                <a:spcPct val="0"/>
              </a:spcBef>
            </a:pPr>
            <a:endParaRPr lang="en-US" sz="2400" b="0">
              <a:solidFill>
                <a:srgbClr val="FFFFCC"/>
              </a:solidFill>
            </a:endParaRP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72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Speech Recognition is Information Extraction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31059" t="19585" r="21643" b="16774"/>
          <a:stretch>
            <a:fillRect/>
          </a:stretch>
        </p:blipFill>
        <p:spPr bwMode="auto">
          <a:xfrm>
            <a:off x="4191000" y="762000"/>
            <a:ext cx="4700588" cy="5391150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  <a:effectLst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8600" y="790575"/>
            <a:ext cx="3706813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1450" indent="-171450" eaLnBrk="1" hangingPunct="1">
              <a:spcAft>
                <a:spcPct val="25000"/>
              </a:spcAft>
              <a:buFontTx/>
              <a:buChar char="•"/>
            </a:pPr>
            <a:r>
              <a:rPr lang="en-US" sz="2400" b="1" dirty="0">
                <a:solidFill>
                  <a:schemeClr val="accent1"/>
                </a:solidFill>
                <a:latin typeface="Arial" charset="0"/>
              </a:rPr>
              <a:t>Traditional Output:</a:t>
            </a:r>
          </a:p>
          <a:p>
            <a:pPr lvl="1" indent="-171450" eaLnBrk="1" hangingPunct="1">
              <a:spcAft>
                <a:spcPct val="0"/>
              </a:spcAft>
              <a:buFont typeface="Wingdings" pitchFamily="2" charset="2"/>
              <a:buChar char="§"/>
            </a:pPr>
            <a:r>
              <a:rPr lang="en-US" sz="1800" b="1" dirty="0">
                <a:latin typeface="Arial" charset="0"/>
              </a:rPr>
              <a:t>best word sequence</a:t>
            </a:r>
          </a:p>
          <a:p>
            <a:pPr lvl="1" indent="-171450" eaLnBrk="1" hangingPunct="1">
              <a:spcAft>
                <a:spcPct val="0"/>
              </a:spcAft>
              <a:buFont typeface="Wingdings" pitchFamily="2" charset="2"/>
              <a:buChar char="§"/>
            </a:pPr>
            <a:r>
              <a:rPr lang="en-US" sz="1800" b="1" dirty="0">
                <a:latin typeface="Arial" charset="0"/>
              </a:rPr>
              <a:t>time alignment of information</a:t>
            </a:r>
          </a:p>
          <a:p>
            <a:pPr marL="171450" indent="-171450" eaLnBrk="1" hangingPunct="1">
              <a:spcBef>
                <a:spcPct val="50000"/>
              </a:spcBef>
              <a:spcAft>
                <a:spcPct val="25000"/>
              </a:spcAft>
              <a:buFontTx/>
              <a:buChar char="•"/>
            </a:pPr>
            <a:r>
              <a:rPr lang="en-US" sz="2400" b="1" dirty="0">
                <a:solidFill>
                  <a:schemeClr val="accent1"/>
                </a:solidFill>
                <a:latin typeface="Arial" charset="0"/>
              </a:rPr>
              <a:t>Other Outputs:</a:t>
            </a:r>
          </a:p>
          <a:p>
            <a:pPr lvl="1" indent="-171450" eaLnBrk="1" hangingPunct="1">
              <a:spcAft>
                <a:spcPct val="25000"/>
              </a:spcAft>
              <a:buFont typeface="Wingdings" pitchFamily="2" charset="2"/>
              <a:buChar char="§"/>
            </a:pPr>
            <a:r>
              <a:rPr lang="en-US" sz="1800" b="1" dirty="0">
                <a:latin typeface="Arial" charset="0"/>
              </a:rPr>
              <a:t>word graphs</a:t>
            </a:r>
          </a:p>
          <a:p>
            <a:pPr lvl="1" indent="-171450" eaLnBrk="1" hangingPunct="1">
              <a:spcAft>
                <a:spcPct val="25000"/>
              </a:spcAft>
              <a:buFont typeface="Wingdings" pitchFamily="2" charset="2"/>
              <a:buChar char="§"/>
            </a:pPr>
            <a:r>
              <a:rPr lang="en-US" sz="1800" b="1" dirty="0">
                <a:latin typeface="Arial" charset="0"/>
              </a:rPr>
              <a:t>N-best sentences</a:t>
            </a:r>
          </a:p>
          <a:p>
            <a:pPr lvl="1" indent="-171450" eaLnBrk="1" hangingPunct="1">
              <a:spcAft>
                <a:spcPct val="25000"/>
              </a:spcAft>
              <a:buFont typeface="Wingdings" pitchFamily="2" charset="2"/>
              <a:buChar char="§"/>
            </a:pPr>
            <a:r>
              <a:rPr lang="en-US" sz="1800" b="1" dirty="0">
                <a:latin typeface="Arial" charset="0"/>
              </a:rPr>
              <a:t>confidence measures</a:t>
            </a:r>
          </a:p>
          <a:p>
            <a:pPr lvl="1" indent="-171450" eaLnBrk="1" hangingPunct="1">
              <a:spcAft>
                <a:spcPct val="25000"/>
              </a:spcAft>
              <a:buFont typeface="Wingdings" pitchFamily="2" charset="2"/>
              <a:buChar char="§"/>
            </a:pPr>
            <a:r>
              <a:rPr lang="en-US" sz="1800" b="1" dirty="0">
                <a:latin typeface="Arial" charset="0"/>
              </a:rPr>
              <a:t>metadata such as speaker identity, accent, and prosody</a:t>
            </a:r>
          </a:p>
          <a:p>
            <a:pPr marL="171450" indent="-171450" eaLnBrk="1" hangingPunct="1">
              <a:spcBef>
                <a:spcPct val="50000"/>
              </a:spcBef>
              <a:spcAft>
                <a:spcPct val="25000"/>
              </a:spcAft>
              <a:buFontTx/>
              <a:buChar char="•"/>
            </a:pPr>
            <a:r>
              <a:rPr lang="en-US" sz="2400" b="1" dirty="0">
                <a:solidFill>
                  <a:schemeClr val="accent1"/>
                </a:solidFill>
                <a:latin typeface="Arial" charset="0"/>
              </a:rPr>
              <a:t>Applications:</a:t>
            </a:r>
          </a:p>
          <a:p>
            <a:pPr lvl="1" indent="-171450" eaLnBrk="1" hangingPunct="1">
              <a:spcAft>
                <a:spcPct val="25000"/>
              </a:spcAft>
              <a:buFont typeface="Wingdings" pitchFamily="2" charset="2"/>
              <a:buChar char="§"/>
            </a:pPr>
            <a:r>
              <a:rPr lang="en-US" sz="1800" b="1" dirty="0">
                <a:latin typeface="Arial" charset="0"/>
              </a:rPr>
              <a:t>Information localization</a:t>
            </a:r>
          </a:p>
          <a:p>
            <a:pPr lvl="1" indent="-171450" eaLnBrk="1" hangingPunct="1">
              <a:spcAft>
                <a:spcPct val="25000"/>
              </a:spcAft>
              <a:buFont typeface="Wingdings" pitchFamily="2" charset="2"/>
              <a:buChar char="§"/>
            </a:pPr>
            <a:r>
              <a:rPr lang="en-US" sz="1800" b="1" dirty="0">
                <a:latin typeface="Arial" charset="0"/>
              </a:rPr>
              <a:t>data mining</a:t>
            </a:r>
          </a:p>
          <a:p>
            <a:pPr lvl="1" indent="-171450" eaLnBrk="1" hangingPunct="1">
              <a:spcAft>
                <a:spcPct val="25000"/>
              </a:spcAft>
              <a:buFont typeface="Wingdings" pitchFamily="2" charset="2"/>
              <a:buChar char="§"/>
            </a:pPr>
            <a:r>
              <a:rPr lang="en-US" sz="1800" b="1" dirty="0">
                <a:latin typeface="Arial" charset="0"/>
              </a:rPr>
              <a:t>emotional state</a:t>
            </a:r>
          </a:p>
          <a:p>
            <a:pPr lvl="1" indent="-171450" eaLnBrk="1" hangingPunct="1">
              <a:spcAft>
                <a:spcPct val="25000"/>
              </a:spcAft>
              <a:buFont typeface="Wingdings" pitchFamily="2" charset="2"/>
              <a:buChar char="§"/>
            </a:pPr>
            <a:r>
              <a:rPr lang="en-US" sz="1800" b="1" dirty="0">
                <a:latin typeface="Arial" charset="0"/>
              </a:rPr>
              <a:t>stress, fatigue, deception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0" y="295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4580" name="Rectangle 6"/>
          <p:cNvSpPr>
            <a:spLocks noChangeArrowheads="1"/>
          </p:cNvSpPr>
          <p:nvPr/>
        </p:nvSpPr>
        <p:spPr bwMode="auto">
          <a:xfrm>
            <a:off x="3157538" y="2381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4581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Brief </a:t>
            </a:r>
            <a:r>
              <a:rPr lang="en-US" b="1" dirty="0" smtClean="0">
                <a:solidFill>
                  <a:schemeClr val="accent2"/>
                </a:solidFill>
              </a:rPr>
              <a:t>Bibliography of Related Research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6" name="Rectangle 109"/>
          <p:cNvSpPr txBox="1">
            <a:spLocks noChangeArrowheads="1"/>
          </p:cNvSpPr>
          <p:nvPr/>
        </p:nvSpPr>
        <p:spPr>
          <a:xfrm>
            <a:off x="190939" y="702129"/>
            <a:ext cx="8694738" cy="5335302"/>
          </a:xfrm>
          <a:prstGeom prst="rect">
            <a:avLst/>
          </a:prstGeom>
          <a:noFill/>
          <a:ln/>
        </p:spPr>
        <p:txBody>
          <a:bodyPr lIns="0" tIns="0" rIns="0" bIns="0"/>
          <a:lstStyle/>
          <a:p>
            <a:pPr marL="233363" indent="-233363">
              <a:spcBef>
                <a:spcPts val="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US" sz="1800" b="1" dirty="0" smtClean="0"/>
              <a:t>S. Pinker, </a:t>
            </a:r>
            <a:r>
              <a:rPr lang="en-US" sz="1800" b="1" i="1" dirty="0" smtClean="0"/>
              <a:t>The Language Instinct: How the Mind Creates Language</a:t>
            </a:r>
            <a:r>
              <a:rPr lang="en-US" sz="1800" b="1" dirty="0" smtClean="0"/>
              <a:t>, William Morrow and Company, New York, New York, USA, 1994.</a:t>
            </a:r>
          </a:p>
          <a:p>
            <a:pPr marL="233363" indent="-233363">
              <a:spcBef>
                <a:spcPts val="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US" sz="1800" b="1" dirty="0" smtClean="0"/>
              <a:t> F. </a:t>
            </a:r>
            <a:r>
              <a:rPr lang="en-US" sz="1800" b="1" dirty="0" err="1" smtClean="0"/>
              <a:t>Juang</a:t>
            </a:r>
            <a:r>
              <a:rPr lang="en-US" sz="1800" b="1" dirty="0" smtClean="0"/>
              <a:t> and L.R. </a:t>
            </a:r>
            <a:r>
              <a:rPr lang="en-US" sz="1800" b="1" dirty="0" err="1" smtClean="0"/>
              <a:t>Rabiner</a:t>
            </a:r>
            <a:r>
              <a:rPr lang="en-US" sz="1800" b="1" dirty="0" smtClean="0"/>
              <a:t>, “Automatic Speech Recognition - A Brief History of the Technology,” </a:t>
            </a:r>
            <a:r>
              <a:rPr lang="en-US" sz="1800" b="1" i="1" dirty="0" smtClean="0"/>
              <a:t>Elsevier Encyclopedia of Language and Linguistics</a:t>
            </a:r>
            <a:r>
              <a:rPr lang="en-US" sz="1800" b="1" dirty="0" smtClean="0"/>
              <a:t>, 2</a:t>
            </a:r>
            <a:r>
              <a:rPr lang="en-US" sz="1800" b="1" baseline="30000" dirty="0" smtClean="0"/>
              <a:t>nd</a:t>
            </a:r>
            <a:r>
              <a:rPr lang="en-US" sz="1800" b="1" dirty="0" smtClean="0"/>
              <a:t> Edition, 2005.</a:t>
            </a:r>
          </a:p>
          <a:p>
            <a:pPr marL="233363" indent="-233363">
              <a:spcBef>
                <a:spcPts val="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US" sz="1800" b="1" dirty="0" smtClean="0"/>
              <a:t>M. </a:t>
            </a:r>
            <a:r>
              <a:rPr lang="en-US" sz="1800" b="1" dirty="0" err="1" smtClean="0"/>
              <a:t>Benzeghiba</a:t>
            </a:r>
            <a:r>
              <a:rPr lang="en-US" sz="1800" b="1" dirty="0" smtClean="0"/>
              <a:t>, </a:t>
            </a:r>
            <a:r>
              <a:rPr lang="en-US" sz="1800" b="1" i="1" dirty="0" smtClean="0"/>
              <a:t>et al</a:t>
            </a:r>
            <a:r>
              <a:rPr lang="en-US" sz="1800" b="1" dirty="0" smtClean="0"/>
              <a:t>., “Automatic Speech Recognition and Speech Variability,  A Review,” </a:t>
            </a:r>
            <a:r>
              <a:rPr lang="en-US" sz="1800" b="1" i="1" dirty="0" smtClean="0"/>
              <a:t>Speech Communication</a:t>
            </a:r>
            <a:r>
              <a:rPr lang="en-US" sz="1800" b="1" dirty="0" smtClean="0"/>
              <a:t>,  vol. 49, no. 10-11, pp. 763–786, October 2007.</a:t>
            </a:r>
          </a:p>
          <a:p>
            <a:pPr marL="233363" indent="-233363">
              <a:spcBef>
                <a:spcPts val="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US" sz="1800" b="1" dirty="0" smtClean="0"/>
              <a:t>B.J. Kroger, </a:t>
            </a:r>
            <a:r>
              <a:rPr lang="en-US" sz="1800" b="1" i="1" dirty="0" smtClean="0"/>
              <a:t>et al</a:t>
            </a:r>
            <a:r>
              <a:rPr lang="en-US" sz="1800" b="1" dirty="0" smtClean="0"/>
              <a:t>., “Towards a </a:t>
            </a:r>
            <a:r>
              <a:rPr lang="en-US" sz="1800" b="1" dirty="0" err="1" smtClean="0"/>
              <a:t>Neurocomputational</a:t>
            </a:r>
            <a:r>
              <a:rPr lang="en-US" sz="1800" b="1" dirty="0" smtClean="0"/>
              <a:t> Model of Speech Production and Perception,” </a:t>
            </a:r>
            <a:r>
              <a:rPr lang="en-US" sz="1800" b="1" i="1" dirty="0" smtClean="0"/>
              <a:t>Speech Communication</a:t>
            </a:r>
            <a:r>
              <a:rPr lang="en-US" sz="1800" b="1" dirty="0" smtClean="0"/>
              <a:t>, vol. 51, no. 9, pp. 793-809, September 2009.</a:t>
            </a:r>
          </a:p>
          <a:p>
            <a:pPr marL="233363" indent="-233363">
              <a:spcBef>
                <a:spcPts val="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US" sz="1800" b="1" dirty="0" smtClean="0"/>
              <a:t>B. Lee, “The Biological Foundations of Language”, available at </a:t>
            </a:r>
            <a:r>
              <a:rPr lang="en-US" sz="1800" b="1" dirty="0" smtClean="0">
                <a:hlinkClick r:id="rId3"/>
              </a:rPr>
              <a:t>http://www.duke.edu/~pk10/language/neuro.htm</a:t>
            </a:r>
            <a:r>
              <a:rPr lang="en-US" sz="1800" b="1" dirty="0" smtClean="0"/>
              <a:t> (a review paper).</a:t>
            </a:r>
          </a:p>
          <a:p>
            <a:pPr marL="233363" indent="-233363">
              <a:spcBef>
                <a:spcPts val="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US" sz="1800" b="1" dirty="0" smtClean="0"/>
              <a:t>M. </a:t>
            </a:r>
            <a:r>
              <a:rPr lang="en-US" sz="1800" b="1" dirty="0" err="1" smtClean="0"/>
              <a:t>Gladwell</a:t>
            </a:r>
            <a:r>
              <a:rPr lang="en-US" sz="1800" b="1" dirty="0" smtClean="0"/>
              <a:t>, </a:t>
            </a:r>
            <a:r>
              <a:rPr lang="en-US" sz="1800" b="1" i="1" dirty="0" smtClean="0"/>
              <a:t>Blink: The Power of Thinking Without Thinking</a:t>
            </a:r>
            <a:r>
              <a:rPr lang="en-US" sz="1800" b="1" dirty="0" smtClean="0"/>
              <a:t>, Little, Brown and Company, New York, New York, USA, 2005.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231096" y="681947"/>
            <a:ext cx="4038600" cy="5733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eaLnBrk="1" hangingPunct="1">
              <a:spcAft>
                <a:spcPts val="1200"/>
              </a:spcAft>
            </a:pPr>
            <a:r>
              <a:rPr lang="en-US" sz="1800" b="1" dirty="0">
                <a:latin typeface="Arial" charset="0"/>
              </a:rPr>
              <a:t>Core </a:t>
            </a:r>
            <a:r>
              <a:rPr lang="en-US" sz="1800" b="1" dirty="0" smtClean="0">
                <a:latin typeface="Arial" charset="0"/>
              </a:rPr>
              <a:t>components of modern speech recognition systems:</a:t>
            </a:r>
            <a:endParaRPr lang="en-US" sz="1800" b="1" dirty="0">
              <a:latin typeface="Arial" charset="0"/>
            </a:endParaRPr>
          </a:p>
          <a:p>
            <a:pPr marL="465138" indent="-233363" eaLnBrk="1" hangingPunct="1">
              <a:spcAft>
                <a:spcPts val="1200"/>
              </a:spcAft>
              <a:buFontTx/>
              <a:buChar char="•"/>
            </a:pPr>
            <a:r>
              <a:rPr lang="en-US" sz="1800" b="1" dirty="0" smtClean="0">
                <a:latin typeface="Arial" charset="0"/>
              </a:rPr>
              <a:t>Transduction: conversion of an electrical or acoustic signal to a digital signal;</a:t>
            </a:r>
            <a:endParaRPr lang="en-US" sz="1800" b="1" dirty="0">
              <a:latin typeface="Arial" charset="0"/>
            </a:endParaRPr>
          </a:p>
          <a:p>
            <a:pPr marL="465138" indent="-233363" eaLnBrk="1" hangingPunct="1">
              <a:spcAft>
                <a:spcPts val="1200"/>
              </a:spcAft>
              <a:buFontTx/>
              <a:buChar char="•"/>
            </a:pPr>
            <a:r>
              <a:rPr lang="en-US" sz="1800" b="1" dirty="0"/>
              <a:t>F</a:t>
            </a:r>
            <a:r>
              <a:rPr lang="en-US" sz="1800" b="1" dirty="0" smtClean="0">
                <a:latin typeface="Arial" charset="0"/>
              </a:rPr>
              <a:t>eature </a:t>
            </a:r>
            <a:r>
              <a:rPr lang="en-US" sz="1800" b="1" dirty="0" smtClean="0"/>
              <a:t>E</a:t>
            </a:r>
            <a:r>
              <a:rPr lang="en-US" sz="1800" b="1" dirty="0" smtClean="0">
                <a:latin typeface="Arial" charset="0"/>
              </a:rPr>
              <a:t>xtraction: conversion of samples to vectors containing the salient information;</a:t>
            </a:r>
            <a:endParaRPr lang="en-US" sz="1800" b="1" dirty="0">
              <a:latin typeface="Arial" charset="0"/>
            </a:endParaRPr>
          </a:p>
          <a:p>
            <a:pPr marL="465138" indent="-233363" eaLnBrk="1" hangingPunct="1">
              <a:spcAft>
                <a:spcPts val="1200"/>
              </a:spcAft>
              <a:buFontTx/>
              <a:buChar char="•"/>
            </a:pPr>
            <a:r>
              <a:rPr lang="en-US" sz="1800" b="1" dirty="0"/>
              <a:t>A</a:t>
            </a:r>
            <a:r>
              <a:rPr lang="en-US" sz="1800" b="1" dirty="0" smtClean="0">
                <a:latin typeface="Arial" charset="0"/>
              </a:rPr>
              <a:t>coustic </a:t>
            </a:r>
            <a:r>
              <a:rPr lang="en-US" sz="1800" b="1" dirty="0" smtClean="0"/>
              <a:t>M</a:t>
            </a:r>
            <a:r>
              <a:rPr lang="en-US" sz="1800" b="1" dirty="0" smtClean="0">
                <a:latin typeface="Arial" charset="0"/>
              </a:rPr>
              <a:t>odel: statistical representation of basic sound patterns (e.g., hidden </a:t>
            </a:r>
            <a:r>
              <a:rPr lang="en-US" sz="1800" b="1" dirty="0">
                <a:latin typeface="Arial" charset="0"/>
              </a:rPr>
              <a:t>Markov models</a:t>
            </a:r>
            <a:r>
              <a:rPr lang="en-US" sz="1800" b="1" dirty="0" smtClean="0">
                <a:latin typeface="Arial" charset="0"/>
              </a:rPr>
              <a:t>);</a:t>
            </a:r>
            <a:endParaRPr lang="en-US" sz="1800" b="1" dirty="0">
              <a:latin typeface="Arial" charset="0"/>
            </a:endParaRPr>
          </a:p>
          <a:p>
            <a:pPr marL="465138" indent="-233363" eaLnBrk="1" hangingPunct="1">
              <a:spcAft>
                <a:spcPts val="1200"/>
              </a:spcAft>
              <a:buFontTx/>
              <a:buChar char="•"/>
            </a:pPr>
            <a:r>
              <a:rPr lang="en-US" sz="1800" b="1" dirty="0"/>
              <a:t>L</a:t>
            </a:r>
            <a:r>
              <a:rPr lang="en-US" sz="1800" b="1" dirty="0" smtClean="0">
                <a:latin typeface="Arial" charset="0"/>
              </a:rPr>
              <a:t>anguage Model: statistical model of </a:t>
            </a:r>
            <a:r>
              <a:rPr lang="en-US" sz="1800" b="1" dirty="0" smtClean="0"/>
              <a:t>common words or phrases (e.g., </a:t>
            </a:r>
            <a:r>
              <a:rPr lang="en-US" sz="1800" b="1" dirty="0" smtClean="0">
                <a:latin typeface="Arial" charset="0"/>
              </a:rPr>
              <a:t>N-grams);</a:t>
            </a:r>
            <a:endParaRPr lang="en-US" sz="1800" b="1" dirty="0">
              <a:latin typeface="Arial" charset="0"/>
            </a:endParaRPr>
          </a:p>
          <a:p>
            <a:pPr marL="465138" indent="-233363" eaLnBrk="1" hangingPunct="1">
              <a:spcAft>
                <a:spcPts val="1200"/>
              </a:spcAft>
              <a:buFontTx/>
              <a:buChar char="•"/>
            </a:pPr>
            <a:r>
              <a:rPr lang="en-US" sz="1800" b="1" dirty="0" smtClean="0"/>
              <a:t>S</a:t>
            </a:r>
            <a:r>
              <a:rPr lang="en-US" sz="1800" b="1" dirty="0" smtClean="0">
                <a:latin typeface="Arial" charset="0"/>
              </a:rPr>
              <a:t>earch: finding the best hypothesis for the data using an optimization procedure.</a:t>
            </a:r>
          </a:p>
        </p:txBody>
      </p:sp>
      <p:sp>
        <p:nvSpPr>
          <p:cNvPr id="122886" name="Rectangle 6"/>
          <p:cNvSpPr>
            <a:spLocks noChangeArrowheads="1"/>
          </p:cNvSpPr>
          <p:nvPr/>
        </p:nvSpPr>
        <p:spPr bwMode="auto">
          <a:xfrm>
            <a:off x="228600" y="161925"/>
            <a:ext cx="86868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US" sz="2400" dirty="0">
              <a:latin typeface="Arial" charset="0"/>
            </a:endParaRPr>
          </a:p>
        </p:txBody>
      </p:sp>
      <p:sp>
        <p:nvSpPr>
          <p:cNvPr id="122887" name="Rectangle 7"/>
          <p:cNvSpPr>
            <a:spLocks noChangeArrowheads="1"/>
          </p:cNvSpPr>
          <p:nvPr/>
        </p:nvSpPr>
        <p:spPr bwMode="auto">
          <a:xfrm>
            <a:off x="3962400" y="5867400"/>
            <a:ext cx="914400" cy="381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Speech Recognition Architectures</a:t>
            </a:r>
            <a:endParaRPr lang="en-US" b="1" dirty="0">
              <a:solidFill>
                <a:schemeClr val="accent2"/>
              </a:solidFill>
            </a:endParaRPr>
          </a:p>
        </p:txBody>
      </p:sp>
      <p:grpSp>
        <p:nvGrpSpPr>
          <p:cNvPr id="15" name="Group 36"/>
          <p:cNvGrpSpPr/>
          <p:nvPr/>
        </p:nvGrpSpPr>
        <p:grpSpPr>
          <a:xfrm>
            <a:off x="4709581" y="634577"/>
            <a:ext cx="4335950" cy="4899986"/>
            <a:chOff x="-175845" y="633046"/>
            <a:chExt cx="4335950" cy="4899986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3590" t="8176" r="50935" b="12332"/>
            <a:stretch>
              <a:fillRect/>
            </a:stretch>
          </p:blipFill>
          <p:spPr bwMode="auto">
            <a:xfrm>
              <a:off x="2006271" y="652657"/>
              <a:ext cx="1775484" cy="402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7" name="Group 30"/>
            <p:cNvGrpSpPr/>
            <p:nvPr/>
          </p:nvGrpSpPr>
          <p:grpSpPr>
            <a:xfrm>
              <a:off x="2218763" y="1602414"/>
              <a:ext cx="1350498" cy="479604"/>
              <a:chOff x="2218763" y="1700890"/>
              <a:chExt cx="1350498" cy="479604"/>
            </a:xfrm>
          </p:grpSpPr>
          <p:sp>
            <p:nvSpPr>
              <p:cNvPr id="34" name="Rectangle 4"/>
              <p:cNvSpPr/>
              <p:nvPr/>
            </p:nvSpPr>
            <p:spPr>
              <a:xfrm>
                <a:off x="2230865" y="1700890"/>
                <a:ext cx="1326295" cy="479604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ln w="12700">
                <a:solidFill>
                  <a:schemeClr val="bg1"/>
                </a:solidFill>
              </a:ln>
              <a:effectLst>
                <a:outerShdw dist="1143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TextBox 5"/>
              <p:cNvSpPr txBox="1"/>
              <p:nvPr/>
            </p:nvSpPr>
            <p:spPr>
              <a:xfrm>
                <a:off x="2218763" y="1725249"/>
                <a:ext cx="1350498" cy="430887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marR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Acoustic</a:t>
                </a:r>
                <a:b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</a:b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Front-end</a:t>
                </a:r>
              </a:p>
            </p:txBody>
          </p:sp>
        </p:grpSp>
        <p:grpSp>
          <p:nvGrpSpPr>
            <p:cNvPr id="18" name="Group 31"/>
            <p:cNvGrpSpPr/>
            <p:nvPr/>
          </p:nvGrpSpPr>
          <p:grpSpPr>
            <a:xfrm>
              <a:off x="1873800" y="2746717"/>
              <a:ext cx="2040426" cy="633046"/>
              <a:chOff x="3551787" y="3112477"/>
              <a:chExt cx="2040426" cy="633046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3551787" y="3112477"/>
                <a:ext cx="2040426" cy="633046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ln w="12700">
                <a:solidFill>
                  <a:schemeClr val="bg1"/>
                </a:solidFill>
              </a:ln>
              <a:effectLst>
                <a:outerShdw dist="1143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3558821" y="3213557"/>
                <a:ext cx="2026358" cy="430887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marR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Acoustic Models</a:t>
                </a:r>
                <a:b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</a:b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P(A/W)</a:t>
                </a:r>
              </a:p>
            </p:txBody>
          </p:sp>
        </p:grpSp>
        <p:grpSp>
          <p:nvGrpSpPr>
            <p:cNvPr id="19" name="Group 35"/>
            <p:cNvGrpSpPr/>
            <p:nvPr/>
          </p:nvGrpSpPr>
          <p:grpSpPr>
            <a:xfrm>
              <a:off x="-175845" y="4059776"/>
              <a:ext cx="1674055" cy="568495"/>
              <a:chOff x="-175845" y="4031640"/>
              <a:chExt cx="1674055" cy="568495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-140677" y="4031640"/>
                <a:ext cx="1603718" cy="568495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ln w="12700">
                <a:solidFill>
                  <a:schemeClr val="bg1"/>
                </a:solidFill>
              </a:ln>
              <a:effectLst>
                <a:outerShdw dist="1143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-175845" y="4100444"/>
                <a:ext cx="1674055" cy="430887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marR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Language Model</a:t>
                </a:r>
                <a:b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</a:b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P(W)</a:t>
                </a:r>
              </a:p>
            </p:txBody>
          </p:sp>
        </p:grpSp>
        <p:grpSp>
          <p:nvGrpSpPr>
            <p:cNvPr id="20" name="Group 34"/>
            <p:cNvGrpSpPr/>
            <p:nvPr/>
          </p:nvGrpSpPr>
          <p:grpSpPr>
            <a:xfrm>
              <a:off x="2264484" y="4090049"/>
              <a:ext cx="1259058" cy="566928"/>
              <a:chOff x="2264484" y="4090049"/>
              <a:chExt cx="1259058" cy="566928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2264484" y="4090049"/>
                <a:ext cx="1259058" cy="566928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ln w="12700">
                <a:solidFill>
                  <a:schemeClr val="bg1"/>
                </a:solidFill>
              </a:ln>
              <a:effectLst>
                <a:outerShdw dist="1143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2313721" y="4265791"/>
                <a:ext cx="1160585" cy="215444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marR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Search</a:t>
                </a: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938146" y="633046"/>
              <a:ext cx="1294228" cy="430887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Input</a:t>
              </a:r>
              <a:b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Speech</a:t>
              </a:r>
            </a:p>
          </p:txBody>
        </p:sp>
        <p:sp>
          <p:nvSpPr>
            <p:cNvPr id="22" name="Down Arrow 21"/>
            <p:cNvSpPr>
              <a:spLocks noChangeAspect="1"/>
            </p:cNvSpPr>
            <p:nvPr/>
          </p:nvSpPr>
          <p:spPr>
            <a:xfrm>
              <a:off x="2764656" y="1111352"/>
              <a:ext cx="258714" cy="366745"/>
            </a:xfrm>
            <a:prstGeom prst="downArrow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Down Arrow 22"/>
            <p:cNvSpPr>
              <a:spLocks noChangeAspect="1"/>
            </p:cNvSpPr>
            <p:nvPr/>
          </p:nvSpPr>
          <p:spPr>
            <a:xfrm>
              <a:off x="2764656" y="2266999"/>
              <a:ext cx="258714" cy="366745"/>
            </a:xfrm>
            <a:prstGeom prst="downArrow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Down Arrow 23"/>
            <p:cNvSpPr>
              <a:spLocks noChangeAspect="1"/>
            </p:cNvSpPr>
            <p:nvPr/>
          </p:nvSpPr>
          <p:spPr>
            <a:xfrm>
              <a:off x="2764656" y="3584921"/>
              <a:ext cx="258714" cy="366745"/>
            </a:xfrm>
            <a:prstGeom prst="downArrow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Down Arrow 24"/>
            <p:cNvSpPr>
              <a:spLocks noChangeAspect="1"/>
            </p:cNvSpPr>
            <p:nvPr/>
          </p:nvSpPr>
          <p:spPr>
            <a:xfrm rot="16200000">
              <a:off x="1771332" y="4164789"/>
              <a:ext cx="258714" cy="366745"/>
            </a:xfrm>
            <a:prstGeom prst="downArrow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Down Arrow 25"/>
            <p:cNvSpPr>
              <a:spLocks noChangeAspect="1"/>
            </p:cNvSpPr>
            <p:nvPr/>
          </p:nvSpPr>
          <p:spPr>
            <a:xfrm>
              <a:off x="2764656" y="4792398"/>
              <a:ext cx="258714" cy="366745"/>
            </a:xfrm>
            <a:prstGeom prst="downArrow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627920" y="5317588"/>
              <a:ext cx="2532185" cy="215444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US" sz="1400" b="1" kern="0" noProof="0" dirty="0" smtClean="0">
                  <a:latin typeface="+mn-lt"/>
                </a:rPr>
                <a:t>Recognized Utterance</a:t>
              </a:r>
              <a:endPara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40" name="Picture 4"/>
          <p:cNvPicPr>
            <a:picLocks noChangeAspect="1" noChangeArrowheads="1"/>
          </p:cNvPicPr>
          <p:nvPr/>
        </p:nvPicPr>
        <p:blipFill>
          <a:blip r:embed="rId2" cstate="print"/>
          <a:srcRect l="6168" t="31398" r="6282" b="7071"/>
          <a:stretch>
            <a:fillRect/>
          </a:stretch>
        </p:blipFill>
        <p:spPr bwMode="auto">
          <a:xfrm>
            <a:off x="287338" y="862013"/>
            <a:ext cx="8636000" cy="517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72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Statistical Approach: Noisy Communication Channel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4709581" y="634577"/>
            <a:ext cx="4335950" cy="4899986"/>
            <a:chOff x="-175845" y="633046"/>
            <a:chExt cx="4335950" cy="4899986"/>
          </a:xfrm>
        </p:grpSpPr>
        <p:pic>
          <p:nvPicPr>
            <p:cNvPr id="177154" name="Picture 2"/>
            <p:cNvPicPr>
              <a:picLocks noChangeAspect="1" noChangeArrowheads="1"/>
            </p:cNvPicPr>
            <p:nvPr/>
          </p:nvPicPr>
          <p:blipFill>
            <a:blip r:embed="rId3"/>
            <a:srcRect l="13590" t="8176" r="50935" b="12332"/>
            <a:stretch>
              <a:fillRect/>
            </a:stretch>
          </p:blipFill>
          <p:spPr bwMode="auto">
            <a:xfrm>
              <a:off x="2006271" y="652657"/>
              <a:ext cx="1775484" cy="402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31" name="Group 30"/>
            <p:cNvGrpSpPr/>
            <p:nvPr/>
          </p:nvGrpSpPr>
          <p:grpSpPr>
            <a:xfrm>
              <a:off x="2218763" y="1602414"/>
              <a:ext cx="1350498" cy="479604"/>
              <a:chOff x="2218763" y="1700890"/>
              <a:chExt cx="1350498" cy="479604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2230865" y="1700890"/>
                <a:ext cx="1326295" cy="479604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ln w="12700">
                <a:solidFill>
                  <a:schemeClr val="bg1"/>
                </a:solidFill>
              </a:ln>
              <a:effectLst>
                <a:outerShdw dist="1143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218763" y="1725249"/>
                <a:ext cx="1350498" cy="430887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marR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Acoustic</a:t>
                </a:r>
                <a:b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</a:b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Front-end</a:t>
                </a: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1873800" y="2746717"/>
              <a:ext cx="2040426" cy="633046"/>
              <a:chOff x="3551787" y="3112477"/>
              <a:chExt cx="2040426" cy="633046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3551787" y="3112477"/>
                <a:ext cx="2040426" cy="633046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ln w="12700">
                <a:solidFill>
                  <a:schemeClr val="bg1"/>
                </a:solidFill>
              </a:ln>
              <a:effectLst>
                <a:outerShdw dist="1143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558821" y="3213557"/>
                <a:ext cx="2026358" cy="430887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marR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Acoustic Models</a:t>
                </a:r>
                <a:b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</a:b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P(A/W)</a:t>
                </a: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-175845" y="4059776"/>
              <a:ext cx="1674055" cy="568495"/>
              <a:chOff x="-175845" y="4031640"/>
              <a:chExt cx="1674055" cy="5684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-140677" y="4031640"/>
                <a:ext cx="1603718" cy="568495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ln w="12700">
                <a:solidFill>
                  <a:schemeClr val="bg1"/>
                </a:solidFill>
              </a:ln>
              <a:effectLst>
                <a:outerShdw dist="1143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-175845" y="4100444"/>
                <a:ext cx="1674055" cy="430887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marR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Language Model</a:t>
                </a:r>
                <a:b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</a:b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P(W)</a:t>
                </a: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2264484" y="4090049"/>
              <a:ext cx="1259058" cy="566928"/>
              <a:chOff x="2264484" y="4090049"/>
              <a:chExt cx="1259058" cy="566928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2264484" y="4090049"/>
                <a:ext cx="1259058" cy="566928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ln w="12700">
                <a:solidFill>
                  <a:schemeClr val="bg1"/>
                </a:solidFill>
              </a:ln>
              <a:effectLst>
                <a:outerShdw dist="1143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313721" y="4265791"/>
                <a:ext cx="1160585" cy="215444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marR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Search</a:t>
                </a: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938146" y="633046"/>
              <a:ext cx="1294228" cy="430887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Input</a:t>
              </a:r>
              <a:b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Speech</a:t>
              </a:r>
            </a:p>
          </p:txBody>
        </p:sp>
        <p:sp>
          <p:nvSpPr>
            <p:cNvPr id="23" name="Down Arrow 22"/>
            <p:cNvSpPr>
              <a:spLocks noChangeAspect="1"/>
            </p:cNvSpPr>
            <p:nvPr/>
          </p:nvSpPr>
          <p:spPr>
            <a:xfrm>
              <a:off x="2764656" y="1111352"/>
              <a:ext cx="258714" cy="366745"/>
            </a:xfrm>
            <a:prstGeom prst="downArrow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Down Arrow 23"/>
            <p:cNvSpPr>
              <a:spLocks noChangeAspect="1"/>
            </p:cNvSpPr>
            <p:nvPr/>
          </p:nvSpPr>
          <p:spPr>
            <a:xfrm>
              <a:off x="2764656" y="2266999"/>
              <a:ext cx="258714" cy="366745"/>
            </a:xfrm>
            <a:prstGeom prst="downArrow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Down Arrow 25"/>
            <p:cNvSpPr>
              <a:spLocks noChangeAspect="1"/>
            </p:cNvSpPr>
            <p:nvPr/>
          </p:nvSpPr>
          <p:spPr>
            <a:xfrm>
              <a:off x="2764656" y="3584921"/>
              <a:ext cx="258714" cy="366745"/>
            </a:xfrm>
            <a:prstGeom prst="downArrow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Down Arrow 27"/>
            <p:cNvSpPr>
              <a:spLocks noChangeAspect="1"/>
            </p:cNvSpPr>
            <p:nvPr/>
          </p:nvSpPr>
          <p:spPr>
            <a:xfrm rot="16200000">
              <a:off x="1771332" y="4164789"/>
              <a:ext cx="258714" cy="366745"/>
            </a:xfrm>
            <a:prstGeom prst="downArrow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Down Arrow 28"/>
            <p:cNvSpPr>
              <a:spLocks noChangeAspect="1"/>
            </p:cNvSpPr>
            <p:nvPr/>
          </p:nvSpPr>
          <p:spPr>
            <a:xfrm>
              <a:off x="2764656" y="4792398"/>
              <a:ext cx="258714" cy="366745"/>
            </a:xfrm>
            <a:prstGeom prst="downArrow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627920" y="5317588"/>
              <a:ext cx="2532185" cy="215444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US" sz="1400" b="1" kern="0" noProof="0" dirty="0" smtClean="0">
                  <a:latin typeface="+mn-lt"/>
                </a:rPr>
                <a:t>Recognized Utterance</a:t>
              </a:r>
              <a:endPara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8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</p:spPr>
        <p:txBody>
          <a:bodyPr vert="horz" wrap="none" lIns="274320" tIns="0" rIns="0" bIns="0" rtlCol="0" anchor="ctr" anchorCtr="0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2400" b="1" baseline="0"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Speech Recognition Overview</a:t>
            </a:r>
          </a:p>
        </p:txBody>
      </p:sp>
      <p:sp>
        <p:nvSpPr>
          <p:cNvPr id="40" name="Text Box 3"/>
          <p:cNvSpPr txBox="1">
            <a:spLocks noChangeArrowheads="1"/>
          </p:cNvSpPr>
          <p:nvPr/>
        </p:nvSpPr>
        <p:spPr bwMode="auto">
          <a:xfrm>
            <a:off x="234950" y="634199"/>
            <a:ext cx="8680450" cy="602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  <a:tabLst>
                <a:tab pos="3376613" algn="r"/>
              </a:tabLst>
            </a:pPr>
            <a:r>
              <a:rPr lang="en-US" sz="1800" b="1" dirty="0" smtClean="0">
                <a:latin typeface="Arial"/>
                <a:cs typeface="Arial"/>
              </a:rPr>
              <a:t>Based on a noisy communication channel </a:t>
            </a:r>
            <a:br>
              <a:rPr lang="en-US" sz="1800" b="1" dirty="0" smtClean="0">
                <a:latin typeface="Arial"/>
                <a:cs typeface="Arial"/>
              </a:rPr>
            </a:br>
            <a:r>
              <a:rPr lang="en-US" sz="1800" b="1" dirty="0" smtClean="0">
                <a:latin typeface="Arial"/>
                <a:cs typeface="Arial"/>
              </a:rPr>
              <a:t>model in which the intended message is </a:t>
            </a:r>
            <a:br>
              <a:rPr lang="en-US" sz="1800" b="1" dirty="0" smtClean="0">
                <a:latin typeface="Arial"/>
                <a:cs typeface="Arial"/>
              </a:rPr>
            </a:br>
            <a:r>
              <a:rPr lang="en-US" sz="1800" b="1" dirty="0" smtClean="0">
                <a:latin typeface="Arial"/>
                <a:cs typeface="Arial"/>
              </a:rPr>
              <a:t>corrupted by a sequence of noisy models</a:t>
            </a:r>
          </a:p>
          <a:p>
            <a:pPr marL="165100" indent="-165100">
              <a:spcAft>
                <a:spcPts val="6000"/>
              </a:spcAft>
              <a:buFont typeface="Arial" pitchFamily="34" charset="0"/>
              <a:buChar char="•"/>
              <a:tabLst>
                <a:tab pos="3376613" algn="r"/>
              </a:tabLst>
            </a:pPr>
            <a:r>
              <a:rPr lang="en-US" sz="1800" b="1" dirty="0" smtClean="0">
                <a:latin typeface="Arial"/>
                <a:cs typeface="Arial"/>
              </a:rPr>
              <a:t>Bayesian approach is most common: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  <a:tabLst>
                <a:tab pos="3376613" algn="r"/>
              </a:tabLst>
            </a:pPr>
            <a:r>
              <a:rPr lang="en-US" sz="1800" b="1" dirty="0" smtClean="0">
                <a:latin typeface="Arial"/>
                <a:cs typeface="Arial"/>
              </a:rPr>
              <a:t>Objective: minimize word error rate by </a:t>
            </a:r>
            <a:br>
              <a:rPr lang="en-US" sz="1800" b="1" dirty="0" smtClean="0">
                <a:latin typeface="Arial"/>
                <a:cs typeface="Arial"/>
              </a:rPr>
            </a:br>
            <a:r>
              <a:rPr lang="en-US" sz="1800" b="1" dirty="0" smtClean="0">
                <a:latin typeface="Arial"/>
                <a:cs typeface="Arial"/>
              </a:rPr>
              <a:t>maximizing P(W|A)</a:t>
            </a:r>
          </a:p>
          <a:p>
            <a:pPr marL="338138" indent="-169863">
              <a:spcAft>
                <a:spcPts val="600"/>
              </a:spcAft>
              <a:tabLst>
                <a:tab pos="1252538" algn="l"/>
                <a:tab pos="3376613" algn="r"/>
              </a:tabLst>
            </a:pPr>
            <a:r>
              <a:rPr lang="en-US" sz="1800" b="1" dirty="0" smtClean="0">
                <a:latin typeface="Arial"/>
                <a:cs typeface="Arial"/>
              </a:rPr>
              <a:t>	</a:t>
            </a:r>
            <a:r>
              <a:rPr lang="en-US" sz="1800" b="1" dirty="0">
                <a:latin typeface="Arial"/>
                <a:cs typeface="Arial"/>
              </a:rPr>
              <a:t>P(A|W):	Acoustic Model</a:t>
            </a:r>
          </a:p>
          <a:p>
            <a:pPr marL="338138" indent="-169863">
              <a:spcAft>
                <a:spcPts val="600"/>
              </a:spcAft>
              <a:tabLst>
                <a:tab pos="1252538" algn="l"/>
                <a:tab pos="3376613" algn="r"/>
              </a:tabLst>
            </a:pPr>
            <a:r>
              <a:rPr lang="en-US" sz="1800" b="1" dirty="0" smtClean="0">
                <a:latin typeface="Arial"/>
                <a:cs typeface="Arial"/>
              </a:rPr>
              <a:t>	P(W):	Language Model</a:t>
            </a:r>
          </a:p>
          <a:p>
            <a:pPr marL="338138" indent="-169863">
              <a:spcAft>
                <a:spcPts val="1200"/>
              </a:spcAft>
              <a:tabLst>
                <a:tab pos="1252538" algn="l"/>
                <a:tab pos="3376613" algn="r"/>
              </a:tabLst>
            </a:pPr>
            <a:r>
              <a:rPr lang="en-US" sz="1800" b="1" dirty="0" smtClean="0">
                <a:latin typeface="Arial"/>
                <a:cs typeface="Arial"/>
              </a:rPr>
              <a:t>	P(A):	Evidence (ignored)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  <a:tabLst>
                <a:tab pos="3376613" algn="r"/>
              </a:tabLst>
            </a:pPr>
            <a:r>
              <a:rPr lang="en-US" sz="1800" b="1" dirty="0" smtClean="0">
                <a:latin typeface="Arial"/>
                <a:cs typeface="Arial"/>
              </a:rPr>
              <a:t>Acoustic models use hidden Markov </a:t>
            </a:r>
            <a:br>
              <a:rPr lang="en-US" sz="1800" b="1" dirty="0" smtClean="0">
                <a:latin typeface="Arial"/>
                <a:cs typeface="Arial"/>
              </a:rPr>
            </a:br>
            <a:r>
              <a:rPr lang="en-US" sz="1800" b="1" dirty="0" smtClean="0">
                <a:latin typeface="Arial"/>
                <a:cs typeface="Arial"/>
              </a:rPr>
              <a:t>models with Gaussian mixtures.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  <a:tabLst>
                <a:tab pos="3376613" algn="r"/>
              </a:tabLst>
            </a:pPr>
            <a:r>
              <a:rPr lang="en-US" sz="1800" b="1" dirty="0" smtClean="0">
                <a:latin typeface="Arial"/>
                <a:cs typeface="Arial"/>
              </a:rPr>
              <a:t>P(W) is estimated using probabilistic</a:t>
            </a:r>
            <a:br>
              <a:rPr lang="en-US" sz="1800" b="1" dirty="0" smtClean="0">
                <a:latin typeface="Arial"/>
                <a:cs typeface="Arial"/>
              </a:rPr>
            </a:br>
            <a:r>
              <a:rPr lang="en-US" sz="1800" b="1" dirty="0" smtClean="0">
                <a:latin typeface="Arial"/>
                <a:cs typeface="Arial"/>
              </a:rPr>
              <a:t>N-gram  models.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  <a:tabLst>
                <a:tab pos="3376613" algn="r"/>
              </a:tabLst>
            </a:pPr>
            <a:r>
              <a:rPr lang="en-US" sz="1800" b="1" dirty="0" smtClean="0">
                <a:latin typeface="Arial"/>
                <a:cs typeface="Arial"/>
              </a:rPr>
              <a:t>Parameters can be trained using generative (ML)</a:t>
            </a:r>
            <a:br>
              <a:rPr lang="en-US" sz="1800" b="1" dirty="0" smtClean="0">
                <a:latin typeface="Arial"/>
                <a:cs typeface="Arial"/>
              </a:rPr>
            </a:br>
            <a:r>
              <a:rPr lang="en-US" sz="1800" b="1" dirty="0" smtClean="0">
                <a:latin typeface="Arial"/>
                <a:cs typeface="Arial"/>
              </a:rPr>
              <a:t>or discriminative (e.g., MMIE, MCE, or MPE) approaches.</a:t>
            </a:r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458788" y="1981273"/>
          <a:ext cx="2468562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Equation" r:id="rId4" imgW="1638000" imgH="419040" progId="Equation.DSMT4">
                  <p:embed/>
                </p:oleObj>
              </mc:Choice>
              <mc:Fallback>
                <p:oleObj name="Equation" r:id="rId4" imgW="16380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788" y="1981273"/>
                        <a:ext cx="2468562" cy="631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4" name="Group 43"/>
          <p:cNvGrpSpPr/>
          <p:nvPr/>
        </p:nvGrpSpPr>
        <p:grpSpPr>
          <a:xfrm>
            <a:off x="5084418" y="1541811"/>
            <a:ext cx="3708200" cy="696837"/>
            <a:chOff x="5196649" y="2547127"/>
            <a:chExt cx="3708200" cy="696837"/>
          </a:xfrm>
        </p:grpSpPr>
        <p:sp>
          <p:nvSpPr>
            <p:cNvPr id="42" name="Freeform 41"/>
            <p:cNvSpPr/>
            <p:nvPr/>
          </p:nvSpPr>
          <p:spPr>
            <a:xfrm>
              <a:off x="6514400" y="2547127"/>
              <a:ext cx="2390449" cy="696837"/>
            </a:xfrm>
            <a:custGeom>
              <a:avLst/>
              <a:gdLst>
                <a:gd name="connsiteX0" fmla="*/ 0 w 8468751"/>
                <a:gd name="connsiteY0" fmla="*/ 759655 h 1209821"/>
                <a:gd name="connsiteX1" fmla="*/ 4712677 w 8468751"/>
                <a:gd name="connsiteY1" fmla="*/ 759655 h 1209821"/>
                <a:gd name="connsiteX2" fmla="*/ 4712677 w 8468751"/>
                <a:gd name="connsiteY2" fmla="*/ 14068 h 1209821"/>
                <a:gd name="connsiteX3" fmla="*/ 8468751 w 8468751"/>
                <a:gd name="connsiteY3" fmla="*/ 0 h 1209821"/>
                <a:gd name="connsiteX4" fmla="*/ 8468751 w 8468751"/>
                <a:gd name="connsiteY4" fmla="*/ 1209821 h 1209821"/>
                <a:gd name="connsiteX5" fmla="*/ 14068 w 8468751"/>
                <a:gd name="connsiteY5" fmla="*/ 1153551 h 1209821"/>
                <a:gd name="connsiteX6" fmla="*/ 0 w 8468751"/>
                <a:gd name="connsiteY6" fmla="*/ 759655 h 1209821"/>
                <a:gd name="connsiteX0" fmla="*/ 0 w 8468751"/>
                <a:gd name="connsiteY0" fmla="*/ 759655 h 1153551"/>
                <a:gd name="connsiteX1" fmla="*/ 4712677 w 8468751"/>
                <a:gd name="connsiteY1" fmla="*/ 759655 h 1153551"/>
                <a:gd name="connsiteX2" fmla="*/ 4712677 w 8468751"/>
                <a:gd name="connsiteY2" fmla="*/ 14068 h 1153551"/>
                <a:gd name="connsiteX3" fmla="*/ 8468751 w 8468751"/>
                <a:gd name="connsiteY3" fmla="*/ 0 h 1153551"/>
                <a:gd name="connsiteX4" fmla="*/ 8468751 w 8468751"/>
                <a:gd name="connsiteY4" fmla="*/ 1041009 h 1153551"/>
                <a:gd name="connsiteX5" fmla="*/ 14068 w 8468751"/>
                <a:gd name="connsiteY5" fmla="*/ 1153551 h 1153551"/>
                <a:gd name="connsiteX6" fmla="*/ 0 w 8468751"/>
                <a:gd name="connsiteY6" fmla="*/ 759655 h 1153551"/>
                <a:gd name="connsiteX0" fmla="*/ 0 w 8468751"/>
                <a:gd name="connsiteY0" fmla="*/ 759655 h 1153551"/>
                <a:gd name="connsiteX1" fmla="*/ 4712677 w 8468751"/>
                <a:gd name="connsiteY1" fmla="*/ 759655 h 1153551"/>
                <a:gd name="connsiteX2" fmla="*/ 4712677 w 8468751"/>
                <a:gd name="connsiteY2" fmla="*/ 14068 h 1153551"/>
                <a:gd name="connsiteX3" fmla="*/ 8468751 w 8468751"/>
                <a:gd name="connsiteY3" fmla="*/ 0 h 1153551"/>
                <a:gd name="connsiteX4" fmla="*/ 8468751 w 8468751"/>
                <a:gd name="connsiteY4" fmla="*/ 1041009 h 1153551"/>
                <a:gd name="connsiteX5" fmla="*/ 14068 w 8468751"/>
                <a:gd name="connsiteY5" fmla="*/ 1153551 h 1153551"/>
                <a:gd name="connsiteX6" fmla="*/ 0 w 8468751"/>
                <a:gd name="connsiteY6" fmla="*/ 759655 h 1153551"/>
                <a:gd name="connsiteX0" fmla="*/ 0 w 8468751"/>
                <a:gd name="connsiteY0" fmla="*/ 759655 h 1153551"/>
                <a:gd name="connsiteX1" fmla="*/ 4712677 w 8468751"/>
                <a:gd name="connsiteY1" fmla="*/ 759655 h 1153551"/>
                <a:gd name="connsiteX2" fmla="*/ 4712677 w 8468751"/>
                <a:gd name="connsiteY2" fmla="*/ 14068 h 1153551"/>
                <a:gd name="connsiteX3" fmla="*/ 8468751 w 8468751"/>
                <a:gd name="connsiteY3" fmla="*/ 0 h 1153551"/>
                <a:gd name="connsiteX4" fmla="*/ 8468751 w 8468751"/>
                <a:gd name="connsiteY4" fmla="*/ 1117209 h 1153551"/>
                <a:gd name="connsiteX5" fmla="*/ 14068 w 8468751"/>
                <a:gd name="connsiteY5" fmla="*/ 1153551 h 1153551"/>
                <a:gd name="connsiteX6" fmla="*/ 0 w 8468751"/>
                <a:gd name="connsiteY6" fmla="*/ 759655 h 1153551"/>
                <a:gd name="connsiteX0" fmla="*/ 0 w 8468751"/>
                <a:gd name="connsiteY0" fmla="*/ 759655 h 1153551"/>
                <a:gd name="connsiteX1" fmla="*/ 4712677 w 8468751"/>
                <a:gd name="connsiteY1" fmla="*/ 759655 h 1153551"/>
                <a:gd name="connsiteX2" fmla="*/ 4712677 w 8468751"/>
                <a:gd name="connsiteY2" fmla="*/ 14068 h 1153551"/>
                <a:gd name="connsiteX3" fmla="*/ 8468751 w 8468751"/>
                <a:gd name="connsiteY3" fmla="*/ 0 h 1153551"/>
                <a:gd name="connsiteX4" fmla="*/ 8468751 w 8468751"/>
                <a:gd name="connsiteY4" fmla="*/ 1117209 h 1153551"/>
                <a:gd name="connsiteX5" fmla="*/ 14068 w 8468751"/>
                <a:gd name="connsiteY5" fmla="*/ 1153551 h 1153551"/>
                <a:gd name="connsiteX6" fmla="*/ 0 w 8468751"/>
                <a:gd name="connsiteY6" fmla="*/ 759655 h 1153551"/>
                <a:gd name="connsiteX0" fmla="*/ 0 w 8468751"/>
                <a:gd name="connsiteY0" fmla="*/ 759655 h 1153551"/>
                <a:gd name="connsiteX1" fmla="*/ 4712677 w 8468751"/>
                <a:gd name="connsiteY1" fmla="*/ 759655 h 1153551"/>
                <a:gd name="connsiteX2" fmla="*/ 4712677 w 8468751"/>
                <a:gd name="connsiteY2" fmla="*/ 14068 h 1153551"/>
                <a:gd name="connsiteX3" fmla="*/ 8468751 w 8468751"/>
                <a:gd name="connsiteY3" fmla="*/ 0 h 1153551"/>
                <a:gd name="connsiteX4" fmla="*/ 8468751 w 8468751"/>
                <a:gd name="connsiteY4" fmla="*/ 1117209 h 1153551"/>
                <a:gd name="connsiteX5" fmla="*/ 14068 w 8468751"/>
                <a:gd name="connsiteY5" fmla="*/ 1153551 h 1153551"/>
                <a:gd name="connsiteX6" fmla="*/ 0 w 8468751"/>
                <a:gd name="connsiteY6" fmla="*/ 759655 h 1153551"/>
                <a:gd name="connsiteX0" fmla="*/ 0 w 8454683"/>
                <a:gd name="connsiteY0" fmla="*/ 1153551 h 1153551"/>
                <a:gd name="connsiteX1" fmla="*/ 4698609 w 8454683"/>
                <a:gd name="connsiteY1" fmla="*/ 759655 h 1153551"/>
                <a:gd name="connsiteX2" fmla="*/ 4698609 w 8454683"/>
                <a:gd name="connsiteY2" fmla="*/ 14068 h 1153551"/>
                <a:gd name="connsiteX3" fmla="*/ 8454683 w 8454683"/>
                <a:gd name="connsiteY3" fmla="*/ 0 h 1153551"/>
                <a:gd name="connsiteX4" fmla="*/ 8454683 w 8454683"/>
                <a:gd name="connsiteY4" fmla="*/ 1117209 h 1153551"/>
                <a:gd name="connsiteX5" fmla="*/ 0 w 8454683"/>
                <a:gd name="connsiteY5" fmla="*/ 1153551 h 1153551"/>
                <a:gd name="connsiteX0" fmla="*/ 3756075 w 3756075"/>
                <a:gd name="connsiteY0" fmla="*/ 1117209 h 1117209"/>
                <a:gd name="connsiteX1" fmla="*/ 1 w 3756075"/>
                <a:gd name="connsiteY1" fmla="*/ 759655 h 1117209"/>
                <a:gd name="connsiteX2" fmla="*/ 1 w 3756075"/>
                <a:gd name="connsiteY2" fmla="*/ 14068 h 1117209"/>
                <a:gd name="connsiteX3" fmla="*/ 3756075 w 3756075"/>
                <a:gd name="connsiteY3" fmla="*/ 0 h 1117209"/>
                <a:gd name="connsiteX4" fmla="*/ 3756075 w 3756075"/>
                <a:gd name="connsiteY4" fmla="*/ 1117209 h 1117209"/>
                <a:gd name="connsiteX0" fmla="*/ 4404908 w 4404908"/>
                <a:gd name="connsiteY0" fmla="*/ 1117209 h 1118243"/>
                <a:gd name="connsiteX1" fmla="*/ 0 w 4404908"/>
                <a:gd name="connsiteY1" fmla="*/ 1118243 h 1118243"/>
                <a:gd name="connsiteX2" fmla="*/ 648834 w 4404908"/>
                <a:gd name="connsiteY2" fmla="*/ 14068 h 1118243"/>
                <a:gd name="connsiteX3" fmla="*/ 4404908 w 4404908"/>
                <a:gd name="connsiteY3" fmla="*/ 0 h 1118243"/>
                <a:gd name="connsiteX4" fmla="*/ 4404908 w 4404908"/>
                <a:gd name="connsiteY4" fmla="*/ 1117209 h 1118243"/>
                <a:gd name="connsiteX0" fmla="*/ 5463527 w 5463527"/>
                <a:gd name="connsiteY0" fmla="*/ 1118082 h 1119116"/>
                <a:gd name="connsiteX1" fmla="*/ 1058619 w 5463527"/>
                <a:gd name="connsiteY1" fmla="*/ 1119116 h 1119116"/>
                <a:gd name="connsiteX2" fmla="*/ 0 w 5463527"/>
                <a:gd name="connsiteY2" fmla="*/ 0 h 1119116"/>
                <a:gd name="connsiteX3" fmla="*/ 5463527 w 5463527"/>
                <a:gd name="connsiteY3" fmla="*/ 873 h 1119116"/>
                <a:gd name="connsiteX4" fmla="*/ 5463527 w 5463527"/>
                <a:gd name="connsiteY4" fmla="*/ 1118082 h 1119116"/>
                <a:gd name="connsiteX0" fmla="*/ 5517487 w 5517487"/>
                <a:gd name="connsiteY0" fmla="*/ 1118082 h 1119116"/>
                <a:gd name="connsiteX1" fmla="*/ 1112579 w 5517487"/>
                <a:gd name="connsiteY1" fmla="*/ 1119116 h 1119116"/>
                <a:gd name="connsiteX2" fmla="*/ 53960 w 5517487"/>
                <a:gd name="connsiteY2" fmla="*/ 0 h 1119116"/>
                <a:gd name="connsiteX3" fmla="*/ 5517487 w 5517487"/>
                <a:gd name="connsiteY3" fmla="*/ 873 h 1119116"/>
                <a:gd name="connsiteX4" fmla="*/ 5517487 w 5517487"/>
                <a:gd name="connsiteY4" fmla="*/ 1118082 h 1119116"/>
                <a:gd name="connsiteX0" fmla="*/ 5463527 w 5463527"/>
                <a:gd name="connsiteY0" fmla="*/ 1118082 h 1118082"/>
                <a:gd name="connsiteX1" fmla="*/ 0 w 5463527"/>
                <a:gd name="connsiteY1" fmla="*/ 0 h 1118082"/>
                <a:gd name="connsiteX2" fmla="*/ 5463527 w 5463527"/>
                <a:gd name="connsiteY2" fmla="*/ 873 h 1118082"/>
                <a:gd name="connsiteX3" fmla="*/ 5463527 w 5463527"/>
                <a:gd name="connsiteY3" fmla="*/ 1118082 h 1118082"/>
                <a:gd name="connsiteX0" fmla="*/ 5463527 w 5463527"/>
                <a:gd name="connsiteY0" fmla="*/ 1118082 h 1118082"/>
                <a:gd name="connsiteX1" fmla="*/ 2287878 w 5463527"/>
                <a:gd name="connsiteY1" fmla="*/ 456050 h 1118082"/>
                <a:gd name="connsiteX2" fmla="*/ 0 w 5463527"/>
                <a:gd name="connsiteY2" fmla="*/ 0 h 1118082"/>
                <a:gd name="connsiteX3" fmla="*/ 5463527 w 5463527"/>
                <a:gd name="connsiteY3" fmla="*/ 873 h 1118082"/>
                <a:gd name="connsiteX4" fmla="*/ 5463527 w 5463527"/>
                <a:gd name="connsiteY4" fmla="*/ 1118082 h 1118082"/>
                <a:gd name="connsiteX0" fmla="*/ 5463527 w 5463527"/>
                <a:gd name="connsiteY0" fmla="*/ 1118082 h 1128403"/>
                <a:gd name="connsiteX1" fmla="*/ 34041 w 5463527"/>
                <a:gd name="connsiteY1" fmla="*/ 1128403 h 1128403"/>
                <a:gd name="connsiteX2" fmla="*/ 0 w 5463527"/>
                <a:gd name="connsiteY2" fmla="*/ 0 h 1128403"/>
                <a:gd name="connsiteX3" fmla="*/ 5463527 w 5463527"/>
                <a:gd name="connsiteY3" fmla="*/ 873 h 1128403"/>
                <a:gd name="connsiteX4" fmla="*/ 5463527 w 5463527"/>
                <a:gd name="connsiteY4" fmla="*/ 1118082 h 1128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63527" h="1128403">
                  <a:moveTo>
                    <a:pt x="5463527" y="1118082"/>
                  </a:moveTo>
                  <a:lnTo>
                    <a:pt x="34041" y="1128403"/>
                  </a:lnTo>
                  <a:lnTo>
                    <a:pt x="0" y="0"/>
                  </a:lnTo>
                  <a:lnTo>
                    <a:pt x="5463527" y="873"/>
                  </a:lnTo>
                  <a:lnTo>
                    <a:pt x="5463527" y="1118082"/>
                  </a:lnTo>
                  <a:close/>
                </a:path>
              </a:pathLst>
            </a:custGeom>
            <a:noFill/>
            <a:ln w="25400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196649" y="2587751"/>
              <a:ext cx="1317752" cy="553998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US" sz="1800" b="1" kern="0" dirty="0" smtClean="0">
                  <a:solidFill>
                    <a:schemeClr val="accent1"/>
                  </a:solidFill>
                  <a:latin typeface="Arial"/>
                  <a:cs typeface="Arial"/>
                </a:rPr>
                <a:t>Feature</a:t>
              </a:r>
              <a:br>
                <a:rPr lang="en-US" sz="1800" b="1" kern="0" dirty="0" smtClean="0">
                  <a:solidFill>
                    <a:schemeClr val="accent1"/>
                  </a:solidFill>
                  <a:latin typeface="Arial"/>
                  <a:cs typeface="Arial"/>
                </a:rPr>
              </a:br>
              <a:r>
                <a:rPr lang="en-US" sz="1800" b="1" kern="0" dirty="0" smtClean="0">
                  <a:solidFill>
                    <a:schemeClr val="accent1"/>
                  </a:solidFill>
                  <a:latin typeface="Arial"/>
                  <a:cs typeface="Arial"/>
                </a:rPr>
                <a:t>Extraction</a:t>
              </a: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6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/>
          <a:srcRect l="5714" t="16000" r="6285" b="11620"/>
          <a:stretch>
            <a:fillRect/>
          </a:stretch>
        </p:blipFill>
        <p:spPr bwMode="auto">
          <a:xfrm>
            <a:off x="228600" y="762000"/>
            <a:ext cx="8686800" cy="5357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0" y="-2615"/>
            <a:ext cx="9142413" cy="457200"/>
          </a:xfrm>
          <a:prstGeom prst="rect">
            <a:avLst/>
          </a:prstGeom>
        </p:spPr>
        <p:txBody>
          <a:bodyPr vert="horz" wrap="none" lIns="274320" tIns="0" rIns="0" bIns="0" rtlCol="0" anchor="ctr" anchorCtr="0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2400" b="1" baseline="0"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Features: Convert a Signal to a Sequence of Vectors</a:t>
            </a:r>
          </a:p>
        </p:txBody>
      </p:sp>
    </p:spTree>
    <p:extLst>
      <p:ext uri="{BB962C8B-B14F-4D97-AF65-F5344CB8AC3E}">
        <p14:creationId xmlns:p14="http://schemas.microsoft.com/office/powerpoint/2010/main" val="148153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4709581" y="634577"/>
            <a:ext cx="4335950" cy="4899986"/>
            <a:chOff x="-175845" y="633046"/>
            <a:chExt cx="4335950" cy="4899986"/>
          </a:xfrm>
        </p:grpSpPr>
        <p:pic>
          <p:nvPicPr>
            <p:cNvPr id="177154" name="Picture 2"/>
            <p:cNvPicPr>
              <a:picLocks noChangeAspect="1" noChangeArrowheads="1"/>
            </p:cNvPicPr>
            <p:nvPr/>
          </p:nvPicPr>
          <p:blipFill>
            <a:blip r:embed="rId3"/>
            <a:srcRect l="13590" t="8176" r="50935" b="12332"/>
            <a:stretch>
              <a:fillRect/>
            </a:stretch>
          </p:blipFill>
          <p:spPr bwMode="auto">
            <a:xfrm>
              <a:off x="2006271" y="652657"/>
              <a:ext cx="1775484" cy="402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31" name="Group 30"/>
            <p:cNvGrpSpPr/>
            <p:nvPr/>
          </p:nvGrpSpPr>
          <p:grpSpPr>
            <a:xfrm>
              <a:off x="2218763" y="1602414"/>
              <a:ext cx="1350498" cy="479604"/>
              <a:chOff x="2218763" y="1700890"/>
              <a:chExt cx="1350498" cy="479604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2230865" y="1700890"/>
                <a:ext cx="1326295" cy="479604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ln w="12700">
                <a:solidFill>
                  <a:schemeClr val="bg1"/>
                </a:solidFill>
              </a:ln>
              <a:effectLst>
                <a:outerShdw dist="1143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218763" y="1725249"/>
                <a:ext cx="1350498" cy="430887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marR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Acoustic</a:t>
                </a:r>
                <a:b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</a:b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Front-end</a:t>
                </a: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1873800" y="2746717"/>
              <a:ext cx="2040426" cy="633046"/>
              <a:chOff x="3551787" y="3112477"/>
              <a:chExt cx="2040426" cy="633046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3551787" y="3112477"/>
                <a:ext cx="2040426" cy="633046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ln w="12700">
                <a:solidFill>
                  <a:schemeClr val="bg1"/>
                </a:solidFill>
              </a:ln>
              <a:effectLst>
                <a:outerShdw dist="1143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558821" y="3213557"/>
                <a:ext cx="2026358" cy="430887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marR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Acoustic Models</a:t>
                </a:r>
                <a:b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</a:b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P(A/W)</a:t>
                </a: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-175845" y="4059776"/>
              <a:ext cx="1674055" cy="568495"/>
              <a:chOff x="-175845" y="4031640"/>
              <a:chExt cx="1674055" cy="5684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-140677" y="4031640"/>
                <a:ext cx="1603718" cy="568495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ln w="12700">
                <a:solidFill>
                  <a:schemeClr val="bg1"/>
                </a:solidFill>
              </a:ln>
              <a:effectLst>
                <a:outerShdw dist="1143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-175845" y="4100444"/>
                <a:ext cx="1674055" cy="430887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marR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Language Model</a:t>
                </a:r>
                <a:b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</a:b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P(W)</a:t>
                </a: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2264484" y="4090049"/>
              <a:ext cx="1259058" cy="566928"/>
              <a:chOff x="2264484" y="4090049"/>
              <a:chExt cx="1259058" cy="566928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2264484" y="4090049"/>
                <a:ext cx="1259058" cy="566928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ln w="12700">
                <a:solidFill>
                  <a:schemeClr val="bg1"/>
                </a:solidFill>
              </a:ln>
              <a:effectLst>
                <a:outerShdw dist="1143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313721" y="4265791"/>
                <a:ext cx="1160585" cy="215444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marR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Search</a:t>
                </a: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938146" y="633046"/>
              <a:ext cx="1294228" cy="430887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Input</a:t>
              </a:r>
              <a:b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Speech</a:t>
              </a:r>
            </a:p>
          </p:txBody>
        </p:sp>
        <p:sp>
          <p:nvSpPr>
            <p:cNvPr id="23" name="Down Arrow 22"/>
            <p:cNvSpPr>
              <a:spLocks noChangeAspect="1"/>
            </p:cNvSpPr>
            <p:nvPr/>
          </p:nvSpPr>
          <p:spPr>
            <a:xfrm>
              <a:off x="2764656" y="1111352"/>
              <a:ext cx="258714" cy="366745"/>
            </a:xfrm>
            <a:prstGeom prst="downArrow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Down Arrow 23"/>
            <p:cNvSpPr>
              <a:spLocks noChangeAspect="1"/>
            </p:cNvSpPr>
            <p:nvPr/>
          </p:nvSpPr>
          <p:spPr>
            <a:xfrm>
              <a:off x="2764656" y="2266999"/>
              <a:ext cx="258714" cy="366745"/>
            </a:xfrm>
            <a:prstGeom prst="downArrow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Down Arrow 25"/>
            <p:cNvSpPr>
              <a:spLocks noChangeAspect="1"/>
            </p:cNvSpPr>
            <p:nvPr/>
          </p:nvSpPr>
          <p:spPr>
            <a:xfrm>
              <a:off x="2764656" y="3584921"/>
              <a:ext cx="258714" cy="366745"/>
            </a:xfrm>
            <a:prstGeom prst="downArrow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Down Arrow 27"/>
            <p:cNvSpPr>
              <a:spLocks noChangeAspect="1"/>
            </p:cNvSpPr>
            <p:nvPr/>
          </p:nvSpPr>
          <p:spPr>
            <a:xfrm rot="16200000">
              <a:off x="1771332" y="4164789"/>
              <a:ext cx="258714" cy="366745"/>
            </a:xfrm>
            <a:prstGeom prst="downArrow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Down Arrow 28"/>
            <p:cNvSpPr>
              <a:spLocks noChangeAspect="1"/>
            </p:cNvSpPr>
            <p:nvPr/>
          </p:nvSpPr>
          <p:spPr>
            <a:xfrm>
              <a:off x="2764656" y="4792398"/>
              <a:ext cx="258714" cy="366745"/>
            </a:xfrm>
            <a:prstGeom prst="downArrow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627920" y="5317588"/>
              <a:ext cx="2532185" cy="215444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US" sz="1400" b="1" kern="0" noProof="0" dirty="0" smtClean="0">
                  <a:latin typeface="+mn-lt"/>
                </a:rPr>
                <a:t>Recognized Utterance</a:t>
              </a:r>
              <a:endPara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8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</p:spPr>
        <p:txBody>
          <a:bodyPr vert="horz" wrap="none" lIns="274320" tIns="0" rIns="0" bIns="0" rtlCol="0" anchor="ctr" anchorCtr="0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2400" b="1" baseline="0"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Speech Recognition Overview</a:t>
            </a:r>
          </a:p>
        </p:txBody>
      </p:sp>
      <p:sp>
        <p:nvSpPr>
          <p:cNvPr id="40" name="Text Box 3"/>
          <p:cNvSpPr txBox="1">
            <a:spLocks noChangeArrowheads="1"/>
          </p:cNvSpPr>
          <p:nvPr/>
        </p:nvSpPr>
        <p:spPr bwMode="auto">
          <a:xfrm>
            <a:off x="234950" y="634199"/>
            <a:ext cx="8680450" cy="602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  <a:tabLst>
                <a:tab pos="3376613" algn="r"/>
              </a:tabLst>
            </a:pPr>
            <a:r>
              <a:rPr lang="en-US" sz="1800" b="1" dirty="0" smtClean="0">
                <a:latin typeface="Arial"/>
                <a:cs typeface="Arial"/>
              </a:rPr>
              <a:t>Based on a noisy communication channel </a:t>
            </a:r>
            <a:br>
              <a:rPr lang="en-US" sz="1800" b="1" dirty="0" smtClean="0">
                <a:latin typeface="Arial"/>
                <a:cs typeface="Arial"/>
              </a:rPr>
            </a:br>
            <a:r>
              <a:rPr lang="en-US" sz="1800" b="1" dirty="0" smtClean="0">
                <a:latin typeface="Arial"/>
                <a:cs typeface="Arial"/>
              </a:rPr>
              <a:t>model in which the intended message is </a:t>
            </a:r>
            <a:br>
              <a:rPr lang="en-US" sz="1800" b="1" dirty="0" smtClean="0">
                <a:latin typeface="Arial"/>
                <a:cs typeface="Arial"/>
              </a:rPr>
            </a:br>
            <a:r>
              <a:rPr lang="en-US" sz="1800" b="1" dirty="0" smtClean="0">
                <a:latin typeface="Arial"/>
                <a:cs typeface="Arial"/>
              </a:rPr>
              <a:t>corrupted by a sequence of noisy models</a:t>
            </a:r>
          </a:p>
          <a:p>
            <a:pPr marL="165100" indent="-165100">
              <a:spcAft>
                <a:spcPts val="6000"/>
              </a:spcAft>
              <a:buFont typeface="Arial" pitchFamily="34" charset="0"/>
              <a:buChar char="•"/>
              <a:tabLst>
                <a:tab pos="3376613" algn="r"/>
              </a:tabLst>
            </a:pPr>
            <a:r>
              <a:rPr lang="en-US" sz="1800" b="1" dirty="0" smtClean="0">
                <a:latin typeface="Arial"/>
                <a:cs typeface="Arial"/>
              </a:rPr>
              <a:t>Bayesian approach is most common: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  <a:tabLst>
                <a:tab pos="3376613" algn="r"/>
              </a:tabLst>
            </a:pPr>
            <a:r>
              <a:rPr lang="en-US" sz="1800" b="1" dirty="0" smtClean="0">
                <a:latin typeface="Arial"/>
                <a:cs typeface="Arial"/>
              </a:rPr>
              <a:t>Objective: minimize word error rate by </a:t>
            </a:r>
            <a:br>
              <a:rPr lang="en-US" sz="1800" b="1" dirty="0" smtClean="0">
                <a:latin typeface="Arial"/>
                <a:cs typeface="Arial"/>
              </a:rPr>
            </a:br>
            <a:r>
              <a:rPr lang="en-US" sz="1800" b="1" dirty="0" smtClean="0">
                <a:latin typeface="Arial"/>
                <a:cs typeface="Arial"/>
              </a:rPr>
              <a:t>maximizing P(W|A)</a:t>
            </a:r>
          </a:p>
          <a:p>
            <a:pPr marL="338138" indent="-169863">
              <a:spcAft>
                <a:spcPts val="600"/>
              </a:spcAft>
              <a:tabLst>
                <a:tab pos="1252538" algn="l"/>
                <a:tab pos="3376613" algn="r"/>
              </a:tabLst>
            </a:pPr>
            <a:r>
              <a:rPr lang="en-US" sz="1800" b="1" dirty="0" smtClean="0">
                <a:latin typeface="Arial"/>
                <a:cs typeface="Arial"/>
              </a:rPr>
              <a:t>	</a:t>
            </a:r>
            <a:r>
              <a:rPr lang="en-US" sz="1800" b="1" dirty="0" smtClean="0">
                <a:solidFill>
                  <a:schemeClr val="accent1"/>
                </a:solidFill>
                <a:latin typeface="Arial"/>
                <a:cs typeface="Arial"/>
              </a:rPr>
              <a:t>P(A|W):	Acoustic Model</a:t>
            </a:r>
          </a:p>
          <a:p>
            <a:pPr marL="338138" indent="-169863">
              <a:spcAft>
                <a:spcPts val="600"/>
              </a:spcAft>
              <a:tabLst>
                <a:tab pos="1252538" algn="l"/>
                <a:tab pos="3376613" algn="r"/>
              </a:tabLst>
            </a:pPr>
            <a:r>
              <a:rPr lang="en-US" sz="1800" b="1" dirty="0" smtClean="0">
                <a:latin typeface="Arial"/>
                <a:cs typeface="Arial"/>
              </a:rPr>
              <a:t>	P(W):	Language Model</a:t>
            </a:r>
          </a:p>
          <a:p>
            <a:pPr marL="338138" indent="-169863">
              <a:spcAft>
                <a:spcPts val="1200"/>
              </a:spcAft>
              <a:tabLst>
                <a:tab pos="1252538" algn="l"/>
                <a:tab pos="3376613" algn="r"/>
              </a:tabLst>
            </a:pPr>
            <a:r>
              <a:rPr lang="en-US" sz="1800" b="1" dirty="0" smtClean="0">
                <a:latin typeface="Arial"/>
                <a:cs typeface="Arial"/>
              </a:rPr>
              <a:t>	P(A):	Evidence (ignored)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  <a:tabLst>
                <a:tab pos="3376613" algn="r"/>
              </a:tabLst>
            </a:pPr>
            <a:r>
              <a:rPr lang="en-US" sz="1800" b="1" dirty="0" smtClean="0">
                <a:latin typeface="Arial"/>
                <a:cs typeface="Arial"/>
              </a:rPr>
              <a:t>Acoustic models use hidden Markov </a:t>
            </a:r>
            <a:br>
              <a:rPr lang="en-US" sz="1800" b="1" dirty="0" smtClean="0">
                <a:latin typeface="Arial"/>
                <a:cs typeface="Arial"/>
              </a:rPr>
            </a:br>
            <a:r>
              <a:rPr lang="en-US" sz="1800" b="1" dirty="0" smtClean="0">
                <a:latin typeface="Arial"/>
                <a:cs typeface="Arial"/>
              </a:rPr>
              <a:t>models with Gaussian mixtures.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  <a:tabLst>
                <a:tab pos="3376613" algn="r"/>
              </a:tabLst>
            </a:pPr>
            <a:r>
              <a:rPr lang="en-US" sz="1800" b="1" dirty="0" smtClean="0">
                <a:latin typeface="Arial"/>
                <a:cs typeface="Arial"/>
              </a:rPr>
              <a:t>P(W) is estimated using probabilistic</a:t>
            </a:r>
            <a:br>
              <a:rPr lang="en-US" sz="1800" b="1" dirty="0" smtClean="0">
                <a:latin typeface="Arial"/>
                <a:cs typeface="Arial"/>
              </a:rPr>
            </a:br>
            <a:r>
              <a:rPr lang="en-US" sz="1800" b="1" dirty="0" smtClean="0">
                <a:latin typeface="Arial"/>
                <a:cs typeface="Arial"/>
              </a:rPr>
              <a:t>N-gram  models.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  <a:tabLst>
                <a:tab pos="3376613" algn="r"/>
              </a:tabLst>
            </a:pPr>
            <a:r>
              <a:rPr lang="en-US" sz="1800" b="1" dirty="0" smtClean="0">
                <a:latin typeface="Arial"/>
                <a:cs typeface="Arial"/>
              </a:rPr>
              <a:t>Parameters can be trained using generative (ML)</a:t>
            </a:r>
            <a:br>
              <a:rPr lang="en-US" sz="1800" b="1" dirty="0" smtClean="0">
                <a:latin typeface="Arial"/>
                <a:cs typeface="Arial"/>
              </a:rPr>
            </a:br>
            <a:r>
              <a:rPr lang="en-US" sz="1800" b="1" dirty="0" smtClean="0">
                <a:latin typeface="Arial"/>
                <a:cs typeface="Arial"/>
              </a:rPr>
              <a:t>or discriminative (e.g., MMIE, MCE, or MPE) approaches.</a:t>
            </a:r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458788" y="1981273"/>
          <a:ext cx="2468562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Equation" r:id="rId4" imgW="1638000" imgH="419040" progId="Equation.DSMT4">
                  <p:embed/>
                </p:oleObj>
              </mc:Choice>
              <mc:Fallback>
                <p:oleObj name="Equation" r:id="rId4" imgW="16380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788" y="1981273"/>
                        <a:ext cx="2468562" cy="631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4" name="Group 43"/>
          <p:cNvGrpSpPr/>
          <p:nvPr/>
        </p:nvGrpSpPr>
        <p:grpSpPr>
          <a:xfrm>
            <a:off x="436098" y="2180495"/>
            <a:ext cx="8468751" cy="1491173"/>
            <a:chOff x="436098" y="2180495"/>
            <a:chExt cx="8468751" cy="1491173"/>
          </a:xfrm>
        </p:grpSpPr>
        <p:sp>
          <p:nvSpPr>
            <p:cNvPr id="42" name="Freeform 41"/>
            <p:cNvSpPr/>
            <p:nvPr/>
          </p:nvSpPr>
          <p:spPr>
            <a:xfrm>
              <a:off x="436098" y="2518117"/>
              <a:ext cx="8468751" cy="1153551"/>
            </a:xfrm>
            <a:custGeom>
              <a:avLst/>
              <a:gdLst>
                <a:gd name="connsiteX0" fmla="*/ 0 w 8468751"/>
                <a:gd name="connsiteY0" fmla="*/ 759655 h 1209821"/>
                <a:gd name="connsiteX1" fmla="*/ 4712677 w 8468751"/>
                <a:gd name="connsiteY1" fmla="*/ 759655 h 1209821"/>
                <a:gd name="connsiteX2" fmla="*/ 4712677 w 8468751"/>
                <a:gd name="connsiteY2" fmla="*/ 14068 h 1209821"/>
                <a:gd name="connsiteX3" fmla="*/ 8468751 w 8468751"/>
                <a:gd name="connsiteY3" fmla="*/ 0 h 1209821"/>
                <a:gd name="connsiteX4" fmla="*/ 8468751 w 8468751"/>
                <a:gd name="connsiteY4" fmla="*/ 1209821 h 1209821"/>
                <a:gd name="connsiteX5" fmla="*/ 14068 w 8468751"/>
                <a:gd name="connsiteY5" fmla="*/ 1153551 h 1209821"/>
                <a:gd name="connsiteX6" fmla="*/ 0 w 8468751"/>
                <a:gd name="connsiteY6" fmla="*/ 759655 h 1209821"/>
                <a:gd name="connsiteX0" fmla="*/ 0 w 8468751"/>
                <a:gd name="connsiteY0" fmla="*/ 759655 h 1153551"/>
                <a:gd name="connsiteX1" fmla="*/ 4712677 w 8468751"/>
                <a:gd name="connsiteY1" fmla="*/ 759655 h 1153551"/>
                <a:gd name="connsiteX2" fmla="*/ 4712677 w 8468751"/>
                <a:gd name="connsiteY2" fmla="*/ 14068 h 1153551"/>
                <a:gd name="connsiteX3" fmla="*/ 8468751 w 8468751"/>
                <a:gd name="connsiteY3" fmla="*/ 0 h 1153551"/>
                <a:gd name="connsiteX4" fmla="*/ 8468751 w 8468751"/>
                <a:gd name="connsiteY4" fmla="*/ 1041009 h 1153551"/>
                <a:gd name="connsiteX5" fmla="*/ 14068 w 8468751"/>
                <a:gd name="connsiteY5" fmla="*/ 1153551 h 1153551"/>
                <a:gd name="connsiteX6" fmla="*/ 0 w 8468751"/>
                <a:gd name="connsiteY6" fmla="*/ 759655 h 1153551"/>
                <a:gd name="connsiteX0" fmla="*/ 0 w 8468751"/>
                <a:gd name="connsiteY0" fmla="*/ 759655 h 1153551"/>
                <a:gd name="connsiteX1" fmla="*/ 4712677 w 8468751"/>
                <a:gd name="connsiteY1" fmla="*/ 759655 h 1153551"/>
                <a:gd name="connsiteX2" fmla="*/ 4712677 w 8468751"/>
                <a:gd name="connsiteY2" fmla="*/ 14068 h 1153551"/>
                <a:gd name="connsiteX3" fmla="*/ 8468751 w 8468751"/>
                <a:gd name="connsiteY3" fmla="*/ 0 h 1153551"/>
                <a:gd name="connsiteX4" fmla="*/ 8468751 w 8468751"/>
                <a:gd name="connsiteY4" fmla="*/ 1041009 h 1153551"/>
                <a:gd name="connsiteX5" fmla="*/ 14068 w 8468751"/>
                <a:gd name="connsiteY5" fmla="*/ 1153551 h 1153551"/>
                <a:gd name="connsiteX6" fmla="*/ 0 w 8468751"/>
                <a:gd name="connsiteY6" fmla="*/ 759655 h 1153551"/>
                <a:gd name="connsiteX0" fmla="*/ 0 w 8468751"/>
                <a:gd name="connsiteY0" fmla="*/ 759655 h 1153551"/>
                <a:gd name="connsiteX1" fmla="*/ 4712677 w 8468751"/>
                <a:gd name="connsiteY1" fmla="*/ 759655 h 1153551"/>
                <a:gd name="connsiteX2" fmla="*/ 4712677 w 8468751"/>
                <a:gd name="connsiteY2" fmla="*/ 14068 h 1153551"/>
                <a:gd name="connsiteX3" fmla="*/ 8468751 w 8468751"/>
                <a:gd name="connsiteY3" fmla="*/ 0 h 1153551"/>
                <a:gd name="connsiteX4" fmla="*/ 8468751 w 8468751"/>
                <a:gd name="connsiteY4" fmla="*/ 1117209 h 1153551"/>
                <a:gd name="connsiteX5" fmla="*/ 14068 w 8468751"/>
                <a:gd name="connsiteY5" fmla="*/ 1153551 h 1153551"/>
                <a:gd name="connsiteX6" fmla="*/ 0 w 8468751"/>
                <a:gd name="connsiteY6" fmla="*/ 759655 h 1153551"/>
                <a:gd name="connsiteX0" fmla="*/ 0 w 8468751"/>
                <a:gd name="connsiteY0" fmla="*/ 759655 h 1153551"/>
                <a:gd name="connsiteX1" fmla="*/ 4712677 w 8468751"/>
                <a:gd name="connsiteY1" fmla="*/ 759655 h 1153551"/>
                <a:gd name="connsiteX2" fmla="*/ 4712677 w 8468751"/>
                <a:gd name="connsiteY2" fmla="*/ 14068 h 1153551"/>
                <a:gd name="connsiteX3" fmla="*/ 8468751 w 8468751"/>
                <a:gd name="connsiteY3" fmla="*/ 0 h 1153551"/>
                <a:gd name="connsiteX4" fmla="*/ 8468751 w 8468751"/>
                <a:gd name="connsiteY4" fmla="*/ 1117209 h 1153551"/>
                <a:gd name="connsiteX5" fmla="*/ 14068 w 8468751"/>
                <a:gd name="connsiteY5" fmla="*/ 1153551 h 1153551"/>
                <a:gd name="connsiteX6" fmla="*/ 0 w 8468751"/>
                <a:gd name="connsiteY6" fmla="*/ 759655 h 1153551"/>
                <a:gd name="connsiteX0" fmla="*/ 0 w 8468751"/>
                <a:gd name="connsiteY0" fmla="*/ 759655 h 1153551"/>
                <a:gd name="connsiteX1" fmla="*/ 4712677 w 8468751"/>
                <a:gd name="connsiteY1" fmla="*/ 759655 h 1153551"/>
                <a:gd name="connsiteX2" fmla="*/ 4712677 w 8468751"/>
                <a:gd name="connsiteY2" fmla="*/ 14068 h 1153551"/>
                <a:gd name="connsiteX3" fmla="*/ 8468751 w 8468751"/>
                <a:gd name="connsiteY3" fmla="*/ 0 h 1153551"/>
                <a:gd name="connsiteX4" fmla="*/ 8468751 w 8468751"/>
                <a:gd name="connsiteY4" fmla="*/ 1117209 h 1153551"/>
                <a:gd name="connsiteX5" fmla="*/ 14068 w 8468751"/>
                <a:gd name="connsiteY5" fmla="*/ 1153551 h 1153551"/>
                <a:gd name="connsiteX6" fmla="*/ 0 w 8468751"/>
                <a:gd name="connsiteY6" fmla="*/ 759655 h 1153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68751" h="1153551">
                  <a:moveTo>
                    <a:pt x="0" y="759655"/>
                  </a:moveTo>
                  <a:lnTo>
                    <a:pt x="4712677" y="759655"/>
                  </a:lnTo>
                  <a:lnTo>
                    <a:pt x="4712677" y="14068"/>
                  </a:lnTo>
                  <a:lnTo>
                    <a:pt x="8468751" y="0"/>
                  </a:lnTo>
                  <a:lnTo>
                    <a:pt x="8468751" y="1117209"/>
                  </a:lnTo>
                  <a:lnTo>
                    <a:pt x="14068" y="1153551"/>
                  </a:lnTo>
                  <a:lnTo>
                    <a:pt x="0" y="759655"/>
                  </a:lnTo>
                  <a:close/>
                </a:path>
              </a:pathLst>
            </a:custGeom>
            <a:noFill/>
            <a:ln w="25400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022166" y="2180495"/>
              <a:ext cx="1885071" cy="276999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US" sz="1800" b="1" kern="0" dirty="0" smtClean="0">
                  <a:solidFill>
                    <a:schemeClr val="accent1"/>
                  </a:solidFill>
                  <a:latin typeface="Arial"/>
                  <a:cs typeface="Arial"/>
                </a:rPr>
                <a:t>Research </a:t>
              </a: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/>
                  <a:cs typeface="Arial"/>
                </a:rPr>
                <a:t>Focus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74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2" name="Picture 4"/>
          <p:cNvPicPr>
            <a:picLocks noChangeAspect="1" noChangeArrowheads="1"/>
          </p:cNvPicPr>
          <p:nvPr/>
        </p:nvPicPr>
        <p:blipFill>
          <a:blip r:embed="rId2"/>
          <a:srcRect l="29375" t="18939" r="16910" b="39865"/>
          <a:stretch>
            <a:fillRect/>
          </a:stretch>
        </p:blipFill>
        <p:spPr bwMode="auto">
          <a:xfrm>
            <a:off x="285750" y="696913"/>
            <a:ext cx="8586788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-14941"/>
            <a:ext cx="9142413" cy="457200"/>
          </a:xfrm>
          <a:prstGeom prst="rect">
            <a:avLst/>
          </a:prstGeom>
        </p:spPr>
        <p:txBody>
          <a:bodyPr vert="horz" wrap="none" lIns="274320" tIns="0" rIns="0" bIns="0" rtlCol="0" anchor="ctr" anchorCtr="0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2400" b="1" baseline="0"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/>
              <a:t>Acoustic Models: </a:t>
            </a:r>
            <a:r>
              <a:rPr lang="en-US" dirty="0"/>
              <a:t>Capture the Time-Frequency Evolution</a:t>
            </a:r>
          </a:p>
        </p:txBody>
      </p:sp>
    </p:spTree>
    <p:extLst>
      <p:ext uri="{BB962C8B-B14F-4D97-AF65-F5344CB8AC3E}">
        <p14:creationId xmlns:p14="http://schemas.microsoft.com/office/powerpoint/2010/main" val="1485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94" name="Rectangle 10"/>
          <p:cNvSpPr>
            <a:spLocks noChangeArrowheads="1"/>
          </p:cNvSpPr>
          <p:nvPr/>
        </p:nvSpPr>
        <p:spPr bwMode="auto">
          <a:xfrm>
            <a:off x="349250" y="3668713"/>
            <a:ext cx="3557588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/>
          <a:lstStyle/>
          <a:p>
            <a:pPr marL="342900" indent="-342900" algn="l" eaLnBrk="1" hangingPunct="1">
              <a:spcBef>
                <a:spcPct val="0"/>
              </a:spcBef>
            </a:pPr>
            <a:endParaRPr lang="en-US" sz="2400" b="0">
              <a:solidFill>
                <a:srgbClr val="FFFFCC"/>
              </a:solidFill>
            </a:endParaRP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72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Language Modeling: Word Prediction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3" t="19243" r="19807" b="24933"/>
          <a:stretch>
            <a:fillRect/>
          </a:stretch>
        </p:blipFill>
        <p:spPr bwMode="auto">
          <a:xfrm>
            <a:off x="1511300" y="731371"/>
            <a:ext cx="6103937" cy="526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317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94" name="Rectangle 10"/>
          <p:cNvSpPr>
            <a:spLocks noChangeArrowheads="1"/>
          </p:cNvSpPr>
          <p:nvPr/>
        </p:nvSpPr>
        <p:spPr bwMode="auto">
          <a:xfrm>
            <a:off x="349250" y="3668713"/>
            <a:ext cx="3557588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/>
          <a:lstStyle/>
          <a:p>
            <a:pPr marL="342900" indent="-342900" algn="l" eaLnBrk="1" hangingPunct="1">
              <a:spcBef>
                <a:spcPct val="0"/>
              </a:spcBef>
            </a:pPr>
            <a:endParaRPr lang="en-US" sz="2400" b="0">
              <a:solidFill>
                <a:srgbClr val="FFFFCC"/>
              </a:solidFill>
            </a:endParaRP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72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Search: Finding the Best Path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59" t="22591" r="20073" b="44502"/>
          <a:stretch>
            <a:fillRect/>
          </a:stretch>
        </p:blipFill>
        <p:spPr bwMode="auto">
          <a:xfrm>
            <a:off x="3085563" y="812165"/>
            <a:ext cx="5813425" cy="333375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4" t="55264" r="44606" b="7950"/>
          <a:stretch>
            <a:fillRect/>
          </a:stretch>
        </p:blipFill>
        <p:spPr bwMode="auto">
          <a:xfrm>
            <a:off x="227013" y="3558468"/>
            <a:ext cx="4514850" cy="2928937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76543" y="1088233"/>
            <a:ext cx="2898775" cy="169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0000"/>
              </a:lnSpc>
              <a:spcAft>
                <a:spcPct val="25000"/>
              </a:spcAft>
            </a:pPr>
            <a:r>
              <a:rPr lang="en-US" altLang="en-US"/>
              <a:t>breadth-first</a:t>
            </a:r>
          </a:p>
          <a:p>
            <a:pPr>
              <a:lnSpc>
                <a:spcPct val="90000"/>
              </a:lnSpc>
              <a:spcAft>
                <a:spcPct val="25000"/>
              </a:spcAft>
            </a:pPr>
            <a:r>
              <a:rPr lang="en-US" altLang="en-US" dirty="0"/>
              <a:t>time synchronous</a:t>
            </a:r>
          </a:p>
          <a:p>
            <a:pPr>
              <a:lnSpc>
                <a:spcPct val="90000"/>
              </a:lnSpc>
              <a:spcAft>
                <a:spcPct val="25000"/>
              </a:spcAft>
            </a:pPr>
            <a:r>
              <a:rPr lang="en-US" altLang="en-US" dirty="0"/>
              <a:t>beam pruning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113826" y="4468141"/>
            <a:ext cx="3784600" cy="169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0000"/>
              </a:lnSpc>
              <a:spcAft>
                <a:spcPct val="25000"/>
              </a:spcAft>
            </a:pPr>
            <a:r>
              <a:rPr lang="en-US" altLang="en-US"/>
              <a:t>supervision</a:t>
            </a:r>
          </a:p>
          <a:p>
            <a:pPr>
              <a:lnSpc>
                <a:spcPct val="90000"/>
              </a:lnSpc>
              <a:spcAft>
                <a:spcPct val="25000"/>
              </a:spcAft>
            </a:pPr>
            <a:r>
              <a:rPr lang="en-US" altLang="en-US" dirty="0"/>
              <a:t>word prediction</a:t>
            </a:r>
          </a:p>
          <a:p>
            <a:pPr>
              <a:lnSpc>
                <a:spcPct val="90000"/>
              </a:lnSpc>
              <a:spcAft>
                <a:spcPct val="25000"/>
              </a:spcAft>
            </a:pPr>
            <a:r>
              <a:rPr lang="en-US" altLang="en-US" dirty="0"/>
              <a:t>natural language</a:t>
            </a:r>
          </a:p>
        </p:txBody>
      </p:sp>
    </p:spTree>
    <p:extLst>
      <p:ext uri="{BB962C8B-B14F-4D97-AF65-F5344CB8AC3E}">
        <p14:creationId xmlns:p14="http://schemas.microsoft.com/office/powerpoint/2010/main" val="157636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cture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lIns="0" tIns="0" rIns="0" bIns="0"/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sz="1800" b="1" i="0" u="none" strike="noStrike" kern="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SIP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25176</TotalTime>
  <Words>437</Words>
  <Application>Microsoft Macintosh PowerPoint</Application>
  <PresentationFormat>Letter Paper (8.5x11 in)</PresentationFormat>
  <Paragraphs>87</Paragraphs>
  <Slides>11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Calibri</vt:lpstr>
      <vt:lpstr>Times New Roman</vt:lpstr>
      <vt:lpstr>Wingdings</vt:lpstr>
      <vt:lpstr>Arial</vt:lpstr>
      <vt:lpstr>lecture_title</vt:lpstr>
      <vt:lpstr>lecture_default</vt:lpstr>
      <vt:lpstr>ISIP Content Slide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Microsoft Office User</cp:lastModifiedBy>
  <cp:revision>2209</cp:revision>
  <dcterms:created xsi:type="dcterms:W3CDTF">2002-09-12T17:13:32Z</dcterms:created>
  <dcterms:modified xsi:type="dcterms:W3CDTF">2017-12-06T07:29:32Z</dcterms:modified>
</cp:coreProperties>
</file>