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54"/>
  </p:notesMasterIdLst>
  <p:handoutMasterIdLst>
    <p:handoutMasterId r:id="rId55"/>
  </p:handoutMasterIdLst>
  <p:sldIdLst>
    <p:sldId id="259" r:id="rId3"/>
    <p:sldId id="260" r:id="rId4"/>
    <p:sldId id="265" r:id="rId5"/>
    <p:sldId id="269" r:id="rId6"/>
    <p:sldId id="290" r:id="rId7"/>
    <p:sldId id="272" r:id="rId8"/>
    <p:sldId id="273" r:id="rId9"/>
    <p:sldId id="270" r:id="rId10"/>
    <p:sldId id="271" r:id="rId11"/>
    <p:sldId id="291" r:id="rId12"/>
    <p:sldId id="274" r:id="rId13"/>
    <p:sldId id="292" r:id="rId14"/>
    <p:sldId id="275" r:id="rId15"/>
    <p:sldId id="276" r:id="rId16"/>
    <p:sldId id="293" r:id="rId17"/>
    <p:sldId id="294" r:id="rId18"/>
    <p:sldId id="279" r:id="rId19"/>
    <p:sldId id="332" r:id="rId20"/>
    <p:sldId id="280" r:id="rId21"/>
    <p:sldId id="282" r:id="rId22"/>
    <p:sldId id="301" r:id="rId23"/>
    <p:sldId id="266" r:id="rId24"/>
    <p:sldId id="309" r:id="rId25"/>
    <p:sldId id="283" r:id="rId26"/>
    <p:sldId id="310" r:id="rId27"/>
    <p:sldId id="312" r:id="rId28"/>
    <p:sldId id="311" r:id="rId29"/>
    <p:sldId id="314" r:id="rId30"/>
    <p:sldId id="319" r:id="rId31"/>
    <p:sldId id="315" r:id="rId32"/>
    <p:sldId id="316" r:id="rId33"/>
    <p:sldId id="318" r:id="rId34"/>
    <p:sldId id="323" r:id="rId35"/>
    <p:sldId id="320" r:id="rId36"/>
    <p:sldId id="321" r:id="rId37"/>
    <p:sldId id="325" r:id="rId38"/>
    <p:sldId id="322" r:id="rId39"/>
    <p:sldId id="326" r:id="rId40"/>
    <p:sldId id="327" r:id="rId41"/>
    <p:sldId id="328" r:id="rId42"/>
    <p:sldId id="329" r:id="rId43"/>
    <p:sldId id="333" r:id="rId44"/>
    <p:sldId id="335" r:id="rId45"/>
    <p:sldId id="340" r:id="rId46"/>
    <p:sldId id="334" r:id="rId47"/>
    <p:sldId id="339" r:id="rId48"/>
    <p:sldId id="341" r:id="rId49"/>
    <p:sldId id="343" r:id="rId50"/>
    <p:sldId id="344" r:id="rId51"/>
    <p:sldId id="337" r:id="rId52"/>
    <p:sldId id="33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3" autoAdjust="0"/>
    <p:restoredTop sz="82449" autoAdjust="0"/>
  </p:normalViewPr>
  <p:slideViewPr>
    <p:cSldViewPr snapToGrid="0">
      <p:cViewPr varScale="1">
        <p:scale>
          <a:sx n="77" d="100"/>
          <a:sy n="77" d="100"/>
        </p:scale>
        <p:origin x="728" y="176"/>
      </p:cViewPr>
      <p:guideLst/>
    </p:cSldViewPr>
  </p:slideViewPr>
  <p:notesTextViewPr>
    <p:cViewPr>
      <p:scale>
        <a:sx n="125" d="100"/>
        <a:sy n="125" d="100"/>
      </p:scale>
      <p:origin x="0" y="0"/>
    </p:cViewPr>
  </p:notesTextViewPr>
  <p:notesViewPr>
    <p:cSldViewPr snapToGrid="0">
      <p:cViewPr varScale="1">
        <p:scale>
          <a:sx n="76" d="100"/>
          <a:sy n="76" d="100"/>
        </p:scale>
        <p:origin x="32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t>11/15/17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t>‹#›</a:t>
            </a:fld>
            <a:endParaRPr lang="en-US"/>
          </a:p>
        </p:txBody>
      </p:sp>
    </p:spTree>
    <p:extLst>
      <p:ext uri="{BB962C8B-B14F-4D97-AF65-F5344CB8AC3E}">
        <p14:creationId xmlns:p14="http://schemas.microsoft.com/office/powerpoint/2010/main"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t>11/15/17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t>‹#›</a:t>
            </a:fld>
            <a:endParaRPr lang="en-US"/>
          </a:p>
        </p:txBody>
      </p:sp>
    </p:spTree>
    <p:extLst>
      <p:ext uri="{BB962C8B-B14F-4D97-AF65-F5344CB8AC3E}">
        <p14:creationId xmlns:p14="http://schemas.microsoft.com/office/powerpoint/2010/main"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1</a:t>
            </a:fld>
            <a:endParaRPr lang="en-US"/>
          </a:p>
        </p:txBody>
      </p:sp>
    </p:spTree>
    <p:extLst>
      <p:ext uri="{BB962C8B-B14F-4D97-AF65-F5344CB8AC3E}">
        <p14:creationId xmlns:p14="http://schemas.microsoft.com/office/powerpoint/2010/main" val="126817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err="1" smtClean="0"/>
              <a:t>מימד</a:t>
            </a:r>
            <a:r>
              <a:rPr lang="he-IL" dirty="0" smtClean="0"/>
              <a:t> גבוה משמע סיבוכיות חישובית גבוהה יותר, נרצה להוריד </a:t>
            </a:r>
            <a:r>
              <a:rPr lang="he-IL" dirty="0" err="1" smtClean="0"/>
              <a:t>מימד</a:t>
            </a:r>
            <a:r>
              <a:rPr lang="he-IL" baseline="0" dirty="0" smtClean="0"/>
              <a:t> </a:t>
            </a:r>
            <a:r>
              <a:rPr lang="he-IL" baseline="0" dirty="0" err="1" smtClean="0"/>
              <a:t>במינ</a:t>
            </a:r>
            <a:r>
              <a:rPr lang="he-IL" baseline="0" dirty="0" smtClean="0"/>
              <a:t>' אובדן מידע.</a:t>
            </a:r>
            <a:endParaRPr lang="he-IL" dirty="0" smtClean="0"/>
          </a:p>
          <a:p>
            <a:pPr algn="r" rtl="1"/>
            <a:r>
              <a:rPr lang="he-IL" dirty="0" smtClean="0"/>
              <a:t>לתת</a:t>
            </a:r>
            <a:r>
              <a:rPr lang="he-IL" baseline="0" dirty="0" smtClean="0"/>
              <a:t> דוגמא של חיזוי מזג אוויר עם טמפ' לחות ומהירות רוח</a:t>
            </a:r>
          </a:p>
          <a:p>
            <a:pPr algn="r" rtl="1"/>
            <a:r>
              <a:rPr lang="he-IL" baseline="0" dirty="0" smtClean="0"/>
              <a:t>דוגמא אחרת אביב יציג באנקודר</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10</a:t>
            </a:fld>
            <a:endParaRPr lang="en-US"/>
          </a:p>
        </p:txBody>
      </p:sp>
    </p:spTree>
    <p:extLst>
      <p:ext uri="{BB962C8B-B14F-4D97-AF65-F5344CB8AC3E}">
        <p14:creationId xmlns:p14="http://schemas.microsoft.com/office/powerpoint/2010/main" val="122616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לתת</a:t>
            </a:r>
            <a:r>
              <a:rPr lang="he-IL" baseline="0" dirty="0" smtClean="0"/>
              <a:t> דוגמא עם דגם מכונית גודל וצבע כך שעבור איקס מכוניות יש איקס </a:t>
            </a:r>
            <a:r>
              <a:rPr lang="he-IL" baseline="0" dirty="0" err="1" smtClean="0"/>
              <a:t>איזורים</a:t>
            </a:r>
            <a:endParaRPr lang="he-IL" baseline="0" dirty="0" smtClean="0"/>
          </a:p>
          <a:p>
            <a:r>
              <a:rPr lang="he-IL" baseline="0" dirty="0" smtClean="0"/>
              <a:t>כאשר נצבע קלסיפיקציה בעצם נחפש את </a:t>
            </a:r>
            <a:r>
              <a:rPr lang="he-IL" baseline="0" dirty="0" err="1" smtClean="0"/>
              <a:t>את</a:t>
            </a:r>
            <a:r>
              <a:rPr lang="he-IL" baseline="0" dirty="0" smtClean="0"/>
              <a:t> </a:t>
            </a:r>
            <a:r>
              <a:rPr lang="he-IL" baseline="0" dirty="0" err="1" smtClean="0"/>
              <a:t>האיזור</a:t>
            </a:r>
            <a:r>
              <a:rPr lang="he-IL" baseline="0" dirty="0" smtClean="0"/>
              <a:t> בו היא נפלה ולשם נתאים אותה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11</a:t>
            </a:fld>
            <a:endParaRPr lang="en-US"/>
          </a:p>
        </p:txBody>
      </p:sp>
    </p:spTree>
    <p:extLst>
      <p:ext uri="{BB962C8B-B14F-4D97-AF65-F5344CB8AC3E}">
        <p14:creationId xmlns:p14="http://schemas.microsoft.com/office/powerpoint/2010/main" val="177305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ייצוג</a:t>
            </a:r>
            <a:r>
              <a:rPr lang="he-IL" baseline="0" dirty="0" smtClean="0"/>
              <a:t> טוב נותן חלוקה מבוזרת של המרחב</a:t>
            </a:r>
            <a:endParaRPr lang="en-US" baseline="0" dirty="0" smtClean="0"/>
          </a:p>
          <a:p>
            <a:r>
              <a:rPr lang="he-IL" baseline="0" dirty="0" smtClean="0"/>
              <a:t>בייצוג מבוזר מחלקים את המרחב ע"י שילוב של פרמטרים שונים (בינאריים) ובכך ניתן ליצור </a:t>
            </a:r>
            <a:r>
              <a:rPr lang="he-IL" baseline="0" dirty="0" err="1" smtClean="0"/>
              <a:t>איזורי</a:t>
            </a:r>
            <a:r>
              <a:rPr lang="he-IL" baseline="0" dirty="0" smtClean="0"/>
              <a:t> מיפוי גם אם לא ראינו בהכרח דוגמא המתאימה לכך</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12</a:t>
            </a:fld>
            <a:endParaRPr lang="en-US"/>
          </a:p>
        </p:txBody>
      </p:sp>
    </p:spTree>
    <p:extLst>
      <p:ext uri="{BB962C8B-B14F-4D97-AF65-F5344CB8AC3E}">
        <p14:creationId xmlns:p14="http://schemas.microsoft.com/office/powerpoint/2010/main" val="103919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ייצוג טוב נותן</a:t>
            </a:r>
            <a:r>
              <a:rPr lang="he-IL" baseline="0" dirty="0" smtClean="0"/>
              <a:t> לנו אבסטרקציה גבוהה יותר, ופיצ'רים מורכבים יותר – משיגים זאת ע"י רשת עמוקה.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13</a:t>
            </a:fld>
            <a:endParaRPr lang="en-US"/>
          </a:p>
        </p:txBody>
      </p:sp>
    </p:spTree>
    <p:extLst>
      <p:ext uri="{BB962C8B-B14F-4D97-AF65-F5344CB8AC3E}">
        <p14:creationId xmlns:p14="http://schemas.microsoft.com/office/powerpoint/2010/main" val="268197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נרצה</a:t>
            </a:r>
            <a:r>
              <a:rPr lang="he-IL" baseline="0" dirty="0" smtClean="0"/>
              <a:t> להתעלם מהגורמים שלא מעניינים ולא משפיעים על מה שרוצים למצוא</a:t>
            </a:r>
          </a:p>
          <a:p>
            <a:pPr algn="r" rtl="1"/>
            <a:r>
              <a:rPr lang="he-IL" baseline="0" dirty="0" smtClean="0"/>
              <a:t>ישנם גורמים במידע שיכול ליצור תלויות וקשרים בין פיצ'רים שונים במידע. נרצה להתיר את קשרים אלה.</a:t>
            </a:r>
          </a:p>
          <a:p>
            <a:pPr algn="r" rtl="1"/>
            <a:r>
              <a:rPr lang="he-IL" baseline="0" dirty="0" smtClean="0"/>
              <a:t>למשל – זיהוי אובייקטים בתמונה, אם ישנם צללים למשל שנופלים אחד על השני ויכולים להשפיע על זיהוי שונה של אובייקטים אז נרצה לזרוק את השפעתם על הפיצ'רים שנוציא מהתמונה.</a:t>
            </a:r>
          </a:p>
          <a:p>
            <a:pPr algn="r" rtl="1"/>
            <a:r>
              <a:rPr lang="he-IL" baseline="0" dirty="0" smtClean="0"/>
              <a:t>למשל בזיהוי דיבור נרצה להתעלם מגורמים כמו זהות הדובר/ סוג המיקרופון/ עוצמת הקול. </a:t>
            </a:r>
          </a:p>
          <a:p>
            <a:pPr algn="r" rtl="1"/>
            <a:r>
              <a:rPr lang="he-IL" baseline="0" dirty="0" smtClean="0"/>
              <a:t>בזיהוי דובר נרצה להתעלם מתוכן הדיבור.	</a:t>
            </a:r>
          </a:p>
          <a:p>
            <a:pPr algn="r" rtl="1"/>
            <a:r>
              <a:rPr lang="he-IL" baseline="0" dirty="0" smtClean="0"/>
              <a:t>בצורה זו מורידים את </a:t>
            </a:r>
            <a:r>
              <a:rPr lang="he-IL" baseline="0" dirty="0" err="1" smtClean="0"/>
              <a:t>המימד</a:t>
            </a:r>
            <a:r>
              <a:rPr lang="he-IL" baseline="0" dirty="0" smtClean="0"/>
              <a:t>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14</a:t>
            </a:fld>
            <a:endParaRPr lang="en-US"/>
          </a:p>
        </p:txBody>
      </p:sp>
    </p:spTree>
    <p:extLst>
      <p:ext uri="{BB962C8B-B14F-4D97-AF65-F5344CB8AC3E}">
        <p14:creationId xmlns:p14="http://schemas.microsoft.com/office/powerpoint/2010/main" val="68523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להדגיש שלמידת פיצ'רים מבוססת אך ורק על למידה ללא </a:t>
            </a:r>
            <a:r>
              <a:rPr lang="he-IL" dirty="0" err="1" smtClean="0"/>
              <a:t>לייבלים</a:t>
            </a:r>
            <a:r>
              <a:rPr lang="he-IL" dirty="0" smtClean="0"/>
              <a:t>.</a:t>
            </a:r>
            <a:endParaRPr lang="en-US" dirty="0" smtClean="0"/>
          </a:p>
          <a:p>
            <a:pPr algn="l"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15</a:t>
            </a:fld>
            <a:endParaRPr lang="en-US"/>
          </a:p>
        </p:txBody>
      </p:sp>
    </p:spTree>
    <p:extLst>
      <p:ext uri="{BB962C8B-B14F-4D97-AF65-F5344CB8AC3E}">
        <p14:creationId xmlns:p14="http://schemas.microsoft.com/office/powerpoint/2010/main" val="237113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לתת</a:t>
            </a:r>
            <a:r>
              <a:rPr lang="he-IL" baseline="0" dirty="0" smtClean="0"/>
              <a:t> דוגמא של פירות – בננות ותפוחים</a:t>
            </a:r>
          </a:p>
          <a:p>
            <a:pPr algn="r" rtl="1"/>
            <a:r>
              <a:rPr lang="he-IL" baseline="0" dirty="0" smtClean="0"/>
              <a:t>עם </a:t>
            </a:r>
            <a:r>
              <a:rPr lang="he-IL" baseline="0" dirty="0" err="1" smtClean="0"/>
              <a:t>לייבל</a:t>
            </a:r>
            <a:r>
              <a:rPr lang="he-IL" baseline="0" dirty="0" smtClean="0"/>
              <a:t> – יודעים את המחלקות שמחפשים אליהם</a:t>
            </a:r>
          </a:p>
          <a:p>
            <a:pPr algn="r" rtl="1"/>
            <a:r>
              <a:rPr lang="he-IL" baseline="0" dirty="0" err="1" smtClean="0"/>
              <a:t>בקלסטרים</a:t>
            </a:r>
            <a:r>
              <a:rPr lang="he-IL" baseline="0" dirty="0" smtClean="0"/>
              <a:t> לא יודעים מה החלוקה והאלגוריתם ימצא תבניות שהקלט מתאים אליהם.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16</a:t>
            </a:fld>
            <a:endParaRPr lang="en-US"/>
          </a:p>
        </p:txBody>
      </p:sp>
    </p:spTree>
    <p:extLst>
      <p:ext uri="{BB962C8B-B14F-4D97-AF65-F5344CB8AC3E}">
        <p14:creationId xmlns:p14="http://schemas.microsoft.com/office/powerpoint/2010/main" val="103499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מודלים</a:t>
            </a:r>
            <a:r>
              <a:rPr lang="he-IL" baseline="0" dirty="0" smtClean="0"/>
              <a:t> סטטיסטיים הסתברותיים שמשתמשים בשיטות הסתברותיות שמנסים למצוא את התלויות השונות בין המשתנים האקראיים שמייצגים את הקלט.</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17</a:t>
            </a:fld>
            <a:endParaRPr lang="en-US"/>
          </a:p>
        </p:txBody>
      </p:sp>
    </p:spTree>
    <p:extLst>
      <p:ext uri="{BB962C8B-B14F-4D97-AF65-F5344CB8AC3E}">
        <p14:creationId xmlns:p14="http://schemas.microsoft.com/office/powerpoint/2010/main" val="294712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18</a:t>
            </a:fld>
            <a:endParaRPr lang="en-US"/>
          </a:p>
        </p:txBody>
      </p:sp>
    </p:spTree>
    <p:extLst>
      <p:ext uri="{BB962C8B-B14F-4D97-AF65-F5344CB8AC3E}">
        <p14:creationId xmlns:p14="http://schemas.microsoft.com/office/powerpoint/2010/main" val="2383277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מודל הסתברותי הוא דרך להצגת</a:t>
            </a:r>
            <a:r>
              <a:rPr lang="he-IL" baseline="0" dirty="0" smtClean="0"/>
              <a:t> הסתברות שלמה של מספר משתנים אקראיים בעלי תלות אחד בשני.</a:t>
            </a:r>
            <a:endParaRPr lang="he-IL" dirty="0" smtClean="0"/>
          </a:p>
          <a:p>
            <a:pPr algn="r" rtl="1"/>
            <a:r>
              <a:rPr lang="he-IL" dirty="0" smtClean="0"/>
              <a:t>איקס</a:t>
            </a:r>
            <a:r>
              <a:rPr lang="he-IL" baseline="0" dirty="0" smtClean="0"/>
              <a:t> הוא ההסתברות השלמה של כל המשתנים האקראיים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19</a:t>
            </a:fld>
            <a:endParaRPr lang="en-US"/>
          </a:p>
        </p:txBody>
      </p:sp>
    </p:spTree>
    <p:extLst>
      <p:ext uri="{BB962C8B-B14F-4D97-AF65-F5344CB8AC3E}">
        <p14:creationId xmlns:p14="http://schemas.microsoft.com/office/powerpoint/2010/main" val="22714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a:t>
            </a:fld>
            <a:endParaRPr lang="en-US"/>
          </a:p>
        </p:txBody>
      </p:sp>
    </p:spTree>
    <p:extLst>
      <p:ext uri="{BB962C8B-B14F-4D97-AF65-F5344CB8AC3E}">
        <p14:creationId xmlns:p14="http://schemas.microsoft.com/office/powerpoint/2010/main" val="361629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err="1" smtClean="0"/>
              <a:t>בולצמן</a:t>
            </a:r>
            <a:r>
              <a:rPr lang="he-IL" dirty="0" smtClean="0"/>
              <a:t> מגדירה שכבת </a:t>
            </a:r>
            <a:r>
              <a:rPr lang="en-US" dirty="0" smtClean="0"/>
              <a:t>visible</a:t>
            </a:r>
            <a:r>
              <a:rPr lang="he-IL" dirty="0" smtClean="0"/>
              <a:t> ושכבת </a:t>
            </a:r>
            <a:r>
              <a:rPr lang="en-US" dirty="0" smtClean="0"/>
              <a:t>hidden</a:t>
            </a:r>
            <a:r>
              <a:rPr lang="he-IL" dirty="0" smtClean="0"/>
              <a:t> שמפורשת בתור משתנים</a:t>
            </a:r>
            <a:r>
              <a:rPr lang="he-IL" baseline="0" dirty="0" smtClean="0"/>
              <a:t> אקראיים המייצגים תלויות בין מרכיבי הקלט. הייצוג הנלמד הוא שכבת ה-</a:t>
            </a:r>
            <a:r>
              <a:rPr lang="en-US" baseline="0" dirty="0" smtClean="0"/>
              <a:t>hidden</a:t>
            </a:r>
            <a:r>
              <a:rPr lang="he-IL" baseline="0" dirty="0" smtClean="0"/>
              <a:t> שמתקבלת מלמידה של התפלגות הקלט. </a:t>
            </a:r>
          </a:p>
          <a:p>
            <a:pPr algn="r" rtl="1"/>
            <a:r>
              <a:rPr lang="he-IL" baseline="0" dirty="0" smtClean="0"/>
              <a:t>מתייחס למרחב הקלט בתור שני חלקים (מידע גלוי ומידע סמוי), השכבה של המשתנים הסמויים מאפיינים את החלק הסמוי של הקלט. המטרה </a:t>
            </a:r>
            <a:r>
              <a:rPr lang="he-IL" baseline="0" dirty="0" err="1" smtClean="0"/>
              <a:t>למדל</a:t>
            </a:r>
            <a:r>
              <a:rPr lang="he-IL" baseline="0" dirty="0" smtClean="0"/>
              <a:t> את מרחב </a:t>
            </a:r>
            <a:r>
              <a:rPr lang="he-IL" baseline="0" smtClean="0"/>
              <a:t>הסתברות הקלט.</a:t>
            </a:r>
          </a:p>
          <a:p>
            <a:pPr algn="r" rtl="1"/>
            <a:r>
              <a:rPr lang="en-US" baseline="0" smtClean="0"/>
              <a:t>Z</a:t>
            </a:r>
            <a:r>
              <a:rPr lang="he-IL" baseline="0" smtClean="0"/>
              <a:t> גורם נרמול. </a:t>
            </a:r>
            <a:r>
              <a:rPr lang="en-US" baseline="0" smtClean="0"/>
              <a:t>C</a:t>
            </a:r>
            <a:r>
              <a:rPr lang="he-IL" baseline="0" smtClean="0"/>
              <a:t> לקלט. </a:t>
            </a:r>
            <a:r>
              <a:rPr lang="en-US" baseline="0" smtClean="0"/>
              <a:t>H</a:t>
            </a:r>
            <a:r>
              <a:rPr lang="he-IL" baseline="0" smtClean="0"/>
              <a:t> מימד של </a:t>
            </a:r>
            <a:r>
              <a:rPr lang="en-US" baseline="0" smtClean="0"/>
              <a:t>W</a:t>
            </a:r>
            <a:r>
              <a:rPr lang="he-IL" baseline="0" smtClean="0"/>
              <a:t> (כמה יחידות יש בשכבה הסמויה)</a:t>
            </a:r>
          </a:p>
          <a:p>
            <a:pPr algn="r" rtl="1"/>
            <a:r>
              <a:rPr lang="he-IL" baseline="0" smtClean="0"/>
              <a:t>ההבדל בין בולצמן לרשת נוירונים הוא לא גדול, ההבדל הוא בעיקר תפיסתי – בולצמן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20</a:t>
            </a:fld>
            <a:endParaRPr lang="en-US"/>
          </a:p>
        </p:txBody>
      </p:sp>
    </p:spTree>
    <p:extLst>
      <p:ext uri="{BB962C8B-B14F-4D97-AF65-F5344CB8AC3E}">
        <p14:creationId xmlns:p14="http://schemas.microsoft.com/office/powerpoint/2010/main" val="3045752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mtClean="0"/>
              <a:t>בולצמן מגדירה שכבת </a:t>
            </a:r>
            <a:r>
              <a:rPr lang="en-US" smtClean="0"/>
              <a:t>visible</a:t>
            </a:r>
            <a:r>
              <a:rPr lang="he-IL" smtClean="0"/>
              <a:t> ושכבת </a:t>
            </a:r>
            <a:r>
              <a:rPr lang="en-US" smtClean="0"/>
              <a:t>hidden</a:t>
            </a:r>
            <a:r>
              <a:rPr lang="he-IL" smtClean="0"/>
              <a:t> שמפורשת בתור משתנים</a:t>
            </a:r>
            <a:r>
              <a:rPr lang="he-IL" baseline="0" smtClean="0"/>
              <a:t> אקראיים המייצגים תלויות בין מרכיבי הקלט. הייצוג הנלמד הוא שכבת ה-</a:t>
            </a:r>
            <a:r>
              <a:rPr lang="en-US" baseline="0" smtClean="0"/>
              <a:t>hidden</a:t>
            </a:r>
            <a:r>
              <a:rPr lang="he-IL" baseline="0" smtClean="0"/>
              <a:t> שמתקבלת מלמידה של התפלגות הקלט. </a:t>
            </a:r>
          </a:p>
          <a:p>
            <a:pPr algn="r" rtl="1"/>
            <a:r>
              <a:rPr lang="he-IL" baseline="0" smtClean="0"/>
              <a:t>מתייחס למרחב הקלט בתור שני חלקים (מידע גלוי ומידע סמוי), השכבה של המשתנים הסמויים מאפיינים את החלק הסמוי של הקלט. המטרה למדל את מרחב הסתברות הקלט.</a:t>
            </a:r>
          </a:p>
          <a:p>
            <a:pPr algn="r" rtl="1"/>
            <a:r>
              <a:rPr lang="en-US" baseline="0" smtClean="0"/>
              <a:t>Z</a:t>
            </a:r>
            <a:r>
              <a:rPr lang="he-IL" baseline="0" smtClean="0"/>
              <a:t> </a:t>
            </a:r>
            <a:r>
              <a:rPr lang="he-IL" baseline="0" dirty="0" smtClean="0"/>
              <a:t>גורם נרמול. </a:t>
            </a:r>
            <a:r>
              <a:rPr lang="en-US" baseline="0" dirty="0" smtClean="0"/>
              <a:t>C</a:t>
            </a:r>
            <a:r>
              <a:rPr lang="he-IL" baseline="0" dirty="0" smtClean="0"/>
              <a:t> לקלט. </a:t>
            </a:r>
            <a:r>
              <a:rPr lang="en-US" baseline="0" dirty="0" smtClean="0"/>
              <a:t>H</a:t>
            </a:r>
            <a:r>
              <a:rPr lang="he-IL" baseline="0" dirty="0" smtClean="0"/>
              <a:t> </a:t>
            </a:r>
            <a:r>
              <a:rPr lang="he-IL" baseline="0" dirty="0" err="1" smtClean="0"/>
              <a:t>מימד</a:t>
            </a:r>
            <a:r>
              <a:rPr lang="he-IL" baseline="0" dirty="0" smtClean="0"/>
              <a:t> של </a:t>
            </a:r>
            <a:r>
              <a:rPr lang="en-US" baseline="0" dirty="0" smtClean="0"/>
              <a:t>W</a:t>
            </a:r>
            <a:r>
              <a:rPr lang="he-IL" baseline="0" dirty="0" smtClean="0"/>
              <a:t> (כמה יחידות יש בשכבה הסמויה)</a:t>
            </a:r>
          </a:p>
          <a:p>
            <a:pPr algn="r" rtl="1"/>
            <a:r>
              <a:rPr lang="he-IL" baseline="0" smtClean="0"/>
              <a:t>ההבדל </a:t>
            </a:r>
            <a:r>
              <a:rPr lang="he-IL" baseline="0" dirty="0" smtClean="0"/>
              <a:t>בין </a:t>
            </a:r>
            <a:r>
              <a:rPr lang="he-IL" baseline="0" dirty="0" err="1" smtClean="0"/>
              <a:t>בולצמן</a:t>
            </a:r>
            <a:r>
              <a:rPr lang="he-IL" baseline="0" dirty="0" smtClean="0"/>
              <a:t> לרשת נוירונים הוא לא גדול, ההבדל הוא בעיקר תפיסתי – </a:t>
            </a:r>
            <a:r>
              <a:rPr lang="he-IL" baseline="0" dirty="0" err="1" smtClean="0"/>
              <a:t>בולצמן</a:t>
            </a:r>
            <a:r>
              <a:rPr lang="he-IL" baseline="0" dirty="0" smtClean="0"/>
              <a:t>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21</a:t>
            </a:fld>
            <a:endParaRPr lang="en-US"/>
          </a:p>
        </p:txBody>
      </p:sp>
    </p:spTree>
    <p:extLst>
      <p:ext uri="{BB962C8B-B14F-4D97-AF65-F5344CB8AC3E}">
        <p14:creationId xmlns:p14="http://schemas.microsoft.com/office/powerpoint/2010/main" val="317800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22</a:t>
            </a:fld>
            <a:endParaRPr lang="en-US"/>
          </a:p>
        </p:txBody>
      </p:sp>
    </p:spTree>
    <p:extLst>
      <p:ext uri="{BB962C8B-B14F-4D97-AF65-F5344CB8AC3E}">
        <p14:creationId xmlns:p14="http://schemas.microsoft.com/office/powerpoint/2010/main" val="113932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1 – להדגיש שמדובר ב-</a:t>
            </a:r>
            <a:r>
              <a:rPr lang="en-US" dirty="0" smtClean="0"/>
              <a:t>unsupervised learning</a:t>
            </a:r>
            <a:endParaRPr lang="he-IL" dirty="0" smtClean="0"/>
          </a:p>
          <a:p>
            <a:pPr algn="r" rtl="1"/>
            <a:r>
              <a:rPr lang="he-IL" dirty="0" smtClean="0"/>
              <a:t>2 – להדגיש שבהמשך נדבר על </a:t>
            </a:r>
            <a:r>
              <a:rPr lang="en-US" dirty="0" smtClean="0"/>
              <a:t>AE</a:t>
            </a:r>
            <a:r>
              <a:rPr lang="he-IL" baseline="0" dirty="0" smtClean="0"/>
              <a:t> עם כמה שכבות</a:t>
            </a:r>
          </a:p>
          <a:p>
            <a:pPr algn="r" rtl="1"/>
            <a:endParaRPr lang="he-IL" dirty="0" smtClean="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23</a:t>
            </a:fld>
            <a:endParaRPr lang="en-US"/>
          </a:p>
        </p:txBody>
      </p:sp>
    </p:spTree>
    <p:extLst>
      <p:ext uri="{BB962C8B-B14F-4D97-AF65-F5344CB8AC3E}">
        <p14:creationId xmlns:p14="http://schemas.microsoft.com/office/powerpoint/2010/main" val="397434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aseline="0" dirty="0" smtClean="0"/>
              <a:t>1 – להדגיש שהלמידה נעשית בטכניקות מוכרות – </a:t>
            </a:r>
            <a:r>
              <a:rPr lang="en-US" baseline="0" dirty="0" smtClean="0"/>
              <a:t>backpropagation</a:t>
            </a:r>
            <a:r>
              <a:rPr lang="he-IL" baseline="0" dirty="0" smtClean="0"/>
              <a:t> עם </a:t>
            </a:r>
            <a:r>
              <a:rPr lang="en-US" baseline="0" dirty="0" smtClean="0"/>
              <a:t>gradient descent</a:t>
            </a:r>
            <a:endParaRPr lang="he-IL" baseline="0" dirty="0" smtClean="0"/>
          </a:p>
          <a:p>
            <a:pPr algn="r" rtl="1"/>
            <a:r>
              <a:rPr lang="he-IL" baseline="0" dirty="0" smtClean="0"/>
              <a:t>2 – להסביר שהולכים לראות טכניקות שמונעות מ-</a:t>
            </a:r>
            <a:r>
              <a:rPr lang="en-US" baseline="0" dirty="0" smtClean="0"/>
              <a:t>AE</a:t>
            </a:r>
            <a:r>
              <a:rPr lang="he-IL" baseline="0" dirty="0" smtClean="0"/>
              <a:t> ללמוד את פונקציית הזהות, שמשיגה </a:t>
            </a:r>
            <a:r>
              <a:rPr lang="en-US" baseline="0" dirty="0" smtClean="0"/>
              <a:t>loss</a:t>
            </a:r>
            <a:r>
              <a:rPr lang="he-IL" baseline="0" dirty="0" smtClean="0"/>
              <a:t> של 0. אפשר ללמוד אותה במקרה של </a:t>
            </a:r>
            <a:r>
              <a:rPr lang="en-US" baseline="0" dirty="0" smtClean="0"/>
              <a:t>overcomplete AE</a:t>
            </a:r>
            <a:r>
              <a:rPr lang="he-IL" baseline="0" dirty="0" smtClean="0"/>
              <a:t> ונראה </a:t>
            </a:r>
            <a:r>
              <a:rPr lang="he-IL" baseline="0" dirty="0" err="1" smtClean="0"/>
              <a:t>רגולריזציות</a:t>
            </a:r>
            <a:r>
              <a:rPr lang="he-IL" baseline="0" dirty="0" smtClean="0"/>
              <a:t>. </a:t>
            </a:r>
          </a:p>
          <a:p>
            <a:pPr algn="r" rtl="1"/>
            <a:r>
              <a:rPr lang="he-IL" baseline="0" dirty="0" smtClean="0"/>
              <a:t>3 – להדגיש שבאופן כללי יכולות להיות </a:t>
            </a:r>
            <a:r>
              <a:rPr lang="en-US" baseline="0" dirty="0" smtClean="0"/>
              <a:t>activation functions</a:t>
            </a:r>
            <a:r>
              <a:rPr lang="he-IL" baseline="0" dirty="0" smtClean="0"/>
              <a:t> לא לינאריות שונות ל-</a:t>
            </a:r>
            <a:r>
              <a:rPr lang="en-US" baseline="0" dirty="0" smtClean="0"/>
              <a:t>encoder</a:t>
            </a:r>
            <a:r>
              <a:rPr lang="he-IL" baseline="0" dirty="0" smtClean="0"/>
              <a:t> ול-</a:t>
            </a:r>
            <a:r>
              <a:rPr lang="en-US" baseline="0" dirty="0" smtClean="0"/>
              <a:t>decoder</a:t>
            </a:r>
            <a:endParaRPr lang="he-IL" baseline="0" dirty="0" smtClean="0"/>
          </a:p>
          <a:p>
            <a:pPr algn="r" rtl="1"/>
            <a:r>
              <a:rPr lang="he-IL" b="0" baseline="0" dirty="0" smtClean="0"/>
              <a:t>4 – </a:t>
            </a:r>
            <a:r>
              <a:rPr lang="he-IL" b="1" baseline="0" dirty="0" smtClean="0"/>
              <a:t>להסביר ש-</a:t>
            </a:r>
            <a:r>
              <a:rPr lang="en-US" b="1" baseline="0" dirty="0" smtClean="0"/>
              <a:t>AE</a:t>
            </a:r>
            <a:r>
              <a:rPr lang="he-IL" b="1" baseline="0" dirty="0" smtClean="0"/>
              <a:t> לינארי הוא כמו </a:t>
            </a:r>
            <a:r>
              <a:rPr lang="en-US" b="1" baseline="0" dirty="0" smtClean="0"/>
              <a:t>PCA</a:t>
            </a:r>
            <a:r>
              <a:rPr lang="he-IL" b="1" baseline="0" dirty="0" smtClean="0"/>
              <a:t> ?</a:t>
            </a:r>
            <a:endParaRPr lang="he-IL" dirty="0" smtClean="0"/>
          </a:p>
          <a:p>
            <a:pPr algn="r" rtl="1"/>
            <a:endParaRPr lang="he-IL" dirty="0" smtClean="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24</a:t>
            </a:fld>
            <a:endParaRPr lang="en-US"/>
          </a:p>
        </p:txBody>
      </p:sp>
    </p:spTree>
    <p:extLst>
      <p:ext uri="{BB962C8B-B14F-4D97-AF65-F5344CB8AC3E}">
        <p14:creationId xmlns:p14="http://schemas.microsoft.com/office/powerpoint/2010/main" val="412162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1 – להדגיש שרוצים להשיג כיווץ טוב רק על וקטורים שדומים </a:t>
            </a:r>
            <a:r>
              <a:rPr lang="he-IL" baseline="0" dirty="0" smtClean="0"/>
              <a:t>לאלה שב-</a:t>
            </a:r>
            <a:r>
              <a:rPr lang="en-US" baseline="0" dirty="0" smtClean="0"/>
              <a:t>training set</a:t>
            </a:r>
            <a:r>
              <a:rPr lang="he-IL" baseline="0" dirty="0" smtClean="0"/>
              <a:t> שלנו. בפרט לא נצליח לשחזר וקטור אקראי כלשהו.</a:t>
            </a:r>
            <a:endParaRPr lang="he-IL" dirty="0" smtClean="0"/>
          </a:p>
          <a:p>
            <a:pPr algn="r" rtl="1"/>
            <a:r>
              <a:rPr lang="he-IL" baseline="0" dirty="0" smtClean="0"/>
              <a:t>2 – בתמונה:</a:t>
            </a:r>
            <a:r>
              <a:rPr lang="en-US" baseline="0" dirty="0" smtClean="0"/>
              <a:t> </a:t>
            </a:r>
            <a:r>
              <a:rPr lang="he-IL" baseline="0" dirty="0" smtClean="0"/>
              <a:t>ביצעו אימון של </a:t>
            </a:r>
            <a:r>
              <a:rPr lang="en-US" baseline="0" dirty="0" smtClean="0"/>
              <a:t>stacked AE</a:t>
            </a:r>
            <a:r>
              <a:rPr lang="he-IL" baseline="0" dirty="0" smtClean="0"/>
              <a:t> </a:t>
            </a:r>
            <a:r>
              <a:rPr lang="he-IL" dirty="0" smtClean="0"/>
              <a:t>784-100-500-250-30 </a:t>
            </a:r>
            <a:r>
              <a:rPr lang="he-IL" baseline="0" dirty="0" smtClean="0"/>
              <a:t>על </a:t>
            </a:r>
            <a:r>
              <a:rPr lang="en-US" baseline="0" dirty="0" smtClean="0"/>
              <a:t>MNIST</a:t>
            </a:r>
            <a:r>
              <a:rPr lang="he-IL" baseline="0" dirty="0" smtClean="0"/>
              <a:t> ולמדו ייצוגים בני 30 </a:t>
            </a:r>
            <a:r>
              <a:rPr lang="en-US" baseline="0" dirty="0" smtClean="0"/>
              <a:t>features</a:t>
            </a:r>
            <a:r>
              <a:rPr lang="he-IL" baseline="0" dirty="0" smtClean="0"/>
              <a:t>. השורה העליונה מכילה תמונות מקוריות והשנייה את הפלט של ה-</a:t>
            </a:r>
            <a:r>
              <a:rPr lang="en-US" baseline="0" dirty="0" smtClean="0"/>
              <a:t>AE</a:t>
            </a:r>
            <a:r>
              <a:rPr lang="he-IL" baseline="0" dirty="0" smtClean="0"/>
              <a:t>. אם נסתכל על ה-'8', נראה של-</a:t>
            </a:r>
            <a:r>
              <a:rPr lang="en-US" baseline="0" dirty="0" smtClean="0"/>
              <a:t>AE</a:t>
            </a:r>
            <a:r>
              <a:rPr lang="he-IL" baseline="0" dirty="0" smtClean="0"/>
              <a:t> אין מספיק </a:t>
            </a:r>
            <a:r>
              <a:rPr lang="en-US" baseline="0" dirty="0" smtClean="0"/>
              <a:t>capacity</a:t>
            </a:r>
            <a:r>
              <a:rPr lang="he-IL" baseline="0" dirty="0" smtClean="0"/>
              <a:t> ללמוד את ה-</a:t>
            </a:r>
            <a:r>
              <a:rPr lang="en-US" baseline="0" dirty="0" smtClean="0"/>
              <a:t>defect</a:t>
            </a:r>
            <a:r>
              <a:rPr lang="he-IL" baseline="0" dirty="0" smtClean="0"/>
              <a:t> בקצה ולכן השחזור אולי טוב יותר מהמקור.</a:t>
            </a:r>
          </a:p>
          <a:p>
            <a:pPr algn="r" rtl="1"/>
            <a:r>
              <a:rPr lang="he-IL" baseline="0" dirty="0" smtClean="0"/>
              <a:t>3 – להסביר שגם במקרה הזה אפשר ללמוד את ה-</a:t>
            </a:r>
            <a:r>
              <a:rPr lang="en-US" baseline="0" dirty="0" smtClean="0"/>
              <a:t>identity</a:t>
            </a:r>
            <a:r>
              <a:rPr lang="he-IL" baseline="0" dirty="0" smtClean="0"/>
              <a:t>:</a:t>
            </a:r>
            <a:r>
              <a:rPr lang="en-US" baseline="0" dirty="0" smtClean="0"/>
              <a:t> </a:t>
            </a:r>
            <a:r>
              <a:rPr lang="he-IL" baseline="0" dirty="0" smtClean="0"/>
              <a:t> אם ה-</a:t>
            </a:r>
            <a:r>
              <a:rPr lang="en-US" baseline="0" dirty="0" smtClean="0"/>
              <a:t>capacity</a:t>
            </a:r>
            <a:r>
              <a:rPr lang="he-IL" baseline="0" dirty="0" smtClean="0"/>
              <a:t> חזקה מספיק (האקטיבציה הלא-לינארית חזקה מספיק), ה-</a:t>
            </a:r>
            <a:r>
              <a:rPr lang="en-US" baseline="0" dirty="0" smtClean="0"/>
              <a:t>AE</a:t>
            </a:r>
            <a:r>
              <a:rPr lang="he-IL" baseline="0" dirty="0" smtClean="0"/>
              <a:t> ימפה את </a:t>
            </a:r>
            <a:r>
              <a:rPr lang="en-US" baseline="0" dirty="0" err="1" smtClean="0"/>
              <a:t>x_i</a:t>
            </a:r>
            <a:r>
              <a:rPr lang="he-IL" baseline="0" dirty="0" smtClean="0"/>
              <a:t> לקוד </a:t>
            </a:r>
            <a:r>
              <a:rPr lang="en-US" baseline="0" dirty="0" err="1" smtClean="0"/>
              <a:t>i</a:t>
            </a:r>
            <a:r>
              <a:rPr lang="he-IL" baseline="0" dirty="0" smtClean="0"/>
              <a:t> ואז כיווצנו </a:t>
            </a:r>
            <a:r>
              <a:rPr lang="he-IL" baseline="0" dirty="0" err="1" smtClean="0"/>
              <a:t>למימד</a:t>
            </a:r>
            <a:r>
              <a:rPr lang="he-IL" baseline="0" dirty="0" smtClean="0"/>
              <a:t> אחד</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25</a:t>
            </a:fld>
            <a:endParaRPr lang="en-US"/>
          </a:p>
        </p:txBody>
      </p:sp>
    </p:spTree>
    <p:extLst>
      <p:ext uri="{BB962C8B-B14F-4D97-AF65-F5344CB8AC3E}">
        <p14:creationId xmlns:p14="http://schemas.microsoft.com/office/powerpoint/2010/main" val="246939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26</a:t>
            </a:fld>
            <a:endParaRPr lang="en-US"/>
          </a:p>
        </p:txBody>
      </p:sp>
    </p:spTree>
    <p:extLst>
      <p:ext uri="{BB962C8B-B14F-4D97-AF65-F5344CB8AC3E}">
        <p14:creationId xmlns:p14="http://schemas.microsoft.com/office/powerpoint/2010/main" val="1694619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rtl="0"/>
                <a:r>
                  <a:rPr lang="en-US" dirty="0" smtClean="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above techniques can come together with a </a:t>
                </a:r>
                <a:r>
                  <a:rPr lang="en-US" sz="1200" i="1" dirty="0" smtClean="0"/>
                  <a:t>weight decay</a:t>
                </a:r>
                <a:r>
                  <a:rPr lang="en-US" sz="1200" dirty="0" smtClean="0"/>
                  <a:t> regularization</a:t>
                </a:r>
                <a:r>
                  <a:rPr lang="en-US" sz="1200" baseline="0" dirty="0" smtClean="0"/>
                  <a:t> or with </a:t>
                </a:r>
                <a:r>
                  <a:rPr lang="en-US" sz="1200" i="1" baseline="0" dirty="0" smtClean="0"/>
                  <a:t>weights tying</a:t>
                </a:r>
                <a:r>
                  <a:rPr lang="en-US" sz="1200" i="0" baseline="0" dirty="0" smtClean="0"/>
                  <a:t>.</a:t>
                </a:r>
                <a:endParaRPr lang="en-US" dirty="0" smtClean="0"/>
              </a:p>
              <a:p>
                <a:pPr algn="l" rtl="0"/>
                <a:r>
                  <a:rPr lang="en-US" dirty="0" smtClean="0"/>
                  <a:t>Weight decay – add to the loss </a:t>
                </a:r>
                <a14:m>
                  <m:oMath xmlns:m="http://schemas.openxmlformats.org/officeDocument/2006/math">
                    <m:r>
                      <a:rPr lang="en-US" b="0" i="1" smtClean="0">
                        <a:latin typeface="Cambria Math" panose="02040503050406030204" pitchFamily="18" charset="0"/>
                      </a:rPr>
                      <m:t>𝜆</m:t>
                    </m:r>
                    <m:nary>
                      <m:naryPr>
                        <m:chr m:val="∑"/>
                        <m:supHide m:val="on"/>
                        <m:ctrlPr>
                          <a:rPr lang="en-US" b="0" i="1" smtClean="0">
                            <a:latin typeface="Cambria Math"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𝑗</m:t>
                        </m:r>
                      </m:sub>
                      <m:sup/>
                      <m:e>
                        <m:sSubSup>
                          <m:sSubSupPr>
                            <m:ctrlPr>
                              <a:rPr lang="en-US" b="0" i="1" smtClean="0">
                                <a:latin typeface="Cambria Math"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e>
                    </m:nary>
                  </m:oMath>
                </a14:m>
                <a:endParaRPr lang="he-IL" dirty="0"/>
              </a:p>
              <a:p>
                <a:pPr algn="l" rtl="0"/>
                <a:endParaRPr lang="he-IL" dirty="0"/>
              </a:p>
            </p:txBody>
          </p:sp>
        </mc:Choice>
        <mc:Fallback xmlns="">
          <p:sp>
            <p:nvSpPr>
              <p:cNvPr id="3" name="Notes Placeholder 2"/>
              <p:cNvSpPr>
                <a:spLocks noGrp="1"/>
              </p:cNvSpPr>
              <p:nvPr>
                <p:ph type="body" idx="1"/>
              </p:nvPr>
            </p:nvSpPr>
            <p:spPr/>
            <p:txBody>
              <a:bodyPr/>
              <a:lstStyle/>
              <a:p>
                <a:pPr algn="l" rtl="0"/>
                <a:r>
                  <a:rPr lang="en-US" dirty="0" smtClean="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smtClean="0"/>
                  <a:t>----</a:t>
                </a:r>
              </a:p>
              <a:p>
                <a:pPr algn="l" rtl="0"/>
                <a:r>
                  <a:rPr lang="en-US" dirty="0" smtClean="0"/>
                  <a:t>Weight decay – add to the loss </a:t>
                </a:r>
                <a:r>
                  <a:rPr lang="en-US" b="0" i="0" smtClean="0">
                    <a:latin typeface="Cambria Math" panose="02040503050406030204" pitchFamily="18" charset="0"/>
                  </a:rPr>
                  <a:t>𝜆∑_𝑖𝑗▒𝑊_𝑖𝑗^2 </a:t>
                </a:r>
                <a:endParaRPr lang="he-IL" dirty="0"/>
              </a:p>
              <a:p>
                <a:pPr algn="l" rtl="0"/>
                <a:endParaRPr lang="he-IL" dirty="0"/>
              </a:p>
            </p:txBody>
          </p:sp>
        </mc:Fallback>
      </mc:AlternateContent>
      <p:sp>
        <p:nvSpPr>
          <p:cNvPr id="4" name="Slide Number Placeholder 3"/>
          <p:cNvSpPr>
            <a:spLocks noGrp="1"/>
          </p:cNvSpPr>
          <p:nvPr>
            <p:ph type="sldNum" sz="quarter" idx="10"/>
          </p:nvPr>
        </p:nvSpPr>
        <p:spPr/>
        <p:txBody>
          <a:bodyPr/>
          <a:lstStyle/>
          <a:p>
            <a:fld id="{AA6D280D-8141-4FE3-84FA-10127734B4AA}" type="slidenum">
              <a:rPr lang="en-US" smtClean="0"/>
              <a:t>27</a:t>
            </a:fld>
            <a:endParaRPr lang="en-US"/>
          </a:p>
        </p:txBody>
      </p:sp>
    </p:spTree>
    <p:extLst>
      <p:ext uri="{BB962C8B-B14F-4D97-AF65-F5344CB8AC3E}">
        <p14:creationId xmlns:p14="http://schemas.microsoft.com/office/powerpoint/2010/main" val="2268721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smtClean="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smtClean="0"/>
              <a:t>1 – כמו </a:t>
            </a:r>
            <a:r>
              <a:rPr lang="en-US" dirty="0" smtClean="0"/>
              <a:t>dropout</a:t>
            </a:r>
            <a:r>
              <a:rPr lang="he-IL" dirty="0" smtClean="0"/>
              <a:t> רק בשכבת ה-</a:t>
            </a:r>
            <a:r>
              <a:rPr lang="en-US" dirty="0" smtClean="0"/>
              <a:t>input</a:t>
            </a:r>
            <a:endParaRPr lang="he-IL" dirty="0" smtClean="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28</a:t>
            </a:fld>
            <a:endParaRPr lang="en-US"/>
          </a:p>
        </p:txBody>
      </p:sp>
    </p:spTree>
    <p:extLst>
      <p:ext uri="{BB962C8B-B14F-4D97-AF65-F5344CB8AC3E}">
        <p14:creationId xmlns:p14="http://schemas.microsoft.com/office/powerpoint/2010/main" val="2953768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smtClean="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smtClean="0"/>
              <a:t>1 – כמו </a:t>
            </a:r>
            <a:r>
              <a:rPr lang="en-US" dirty="0" smtClean="0"/>
              <a:t>dropout</a:t>
            </a:r>
            <a:r>
              <a:rPr lang="he-IL" dirty="0" smtClean="0"/>
              <a:t> רק בשכבת ה-</a:t>
            </a:r>
            <a:r>
              <a:rPr lang="en-US" dirty="0" smtClean="0"/>
              <a:t>input</a:t>
            </a:r>
            <a:endParaRPr lang="he-IL" dirty="0" smtClean="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29</a:t>
            </a:fld>
            <a:endParaRPr lang="en-US"/>
          </a:p>
        </p:txBody>
      </p:sp>
    </p:spTree>
    <p:extLst>
      <p:ext uri="{BB962C8B-B14F-4D97-AF65-F5344CB8AC3E}">
        <p14:creationId xmlns:p14="http://schemas.microsoft.com/office/powerpoint/2010/main" val="414995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3</a:t>
            </a:fld>
            <a:endParaRPr lang="en-US"/>
          </a:p>
        </p:txBody>
      </p:sp>
    </p:spTree>
    <p:extLst>
      <p:ext uri="{BB962C8B-B14F-4D97-AF65-F5344CB8AC3E}">
        <p14:creationId xmlns:p14="http://schemas.microsoft.com/office/powerpoint/2010/main" val="308599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חייבים</a:t>
            </a:r>
            <a:r>
              <a:rPr lang="he-IL" baseline="0" dirty="0" smtClean="0"/>
              <a:t> ללמוד את המבנה של התפלגות הקלט כדי לבטל את האפקט של הרעש בצורה אופטימלית. </a:t>
            </a:r>
          </a:p>
          <a:p>
            <a:pPr algn="r" rtl="1"/>
            <a:r>
              <a:rPr lang="en-US" baseline="0" dirty="0" smtClean="0"/>
              <a:t>DAE</a:t>
            </a:r>
            <a:r>
              <a:rPr lang="he-IL" baseline="0" dirty="0" smtClean="0"/>
              <a:t> לומד פונקציית שחזור שמתאימה לשדה </a:t>
            </a:r>
            <a:r>
              <a:rPr lang="he-IL" baseline="0" dirty="0" err="1" smtClean="0"/>
              <a:t>וקטורי</a:t>
            </a:r>
            <a:r>
              <a:rPr lang="he-IL" baseline="0" dirty="0" smtClean="0"/>
              <a:t> המצביע לכיוון האזורים הצפופים (מבחינה הסתברותית), כלומר היריעה עליה הדוגמאות מתרכזות.</a:t>
            </a:r>
            <a:endParaRPr lang="he-IL" dirty="0" smtClean="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30</a:t>
            </a:fld>
            <a:endParaRPr lang="en-US"/>
          </a:p>
        </p:txBody>
      </p:sp>
    </p:spTree>
    <p:extLst>
      <p:ext uri="{BB962C8B-B14F-4D97-AF65-F5344CB8AC3E}">
        <p14:creationId xmlns:p14="http://schemas.microsoft.com/office/powerpoint/2010/main" val="3145358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Filters learnt by denoising autoencoder on 28 × 28 gray-scale images of handwritten digits from MNIST, using zero-masking noise. The pictures show some of the filters learnt by denoising autoencoders trained with various corruption levels ν. For this experiment, we used a 120 hidden layer denoising autoencoders with tied weights, cross-entropy reconstruction error, and zero-masking noise. The goal was to better understand the qualitative effect of the noise level. So we trained several denoising autoencoders, all starting from the same initial random point in weight space, but with different noise levels.</a:t>
            </a:r>
          </a:p>
          <a:p>
            <a:pPr algn="l" rtl="0"/>
            <a:r>
              <a:rPr lang="en-US" dirty="0" smtClean="0"/>
              <a:t>With 0% corruption, the majority of the filters appear totally random, with only a few that specialize as little ink blob detectors. With increased noise levels, a much larger proportion of interesting (visibly non random and with a clear structure) feature detectors are learnt. These include local oriented stroke detectors and detectors of digit parts such as loops. It was to be expected that denoising a more corrupted input requires detecting bigger, less local structures: the denoising auto-encoder must rely on longer range statistical dependencies and pool evidence from a larger subset of pixels. Interestingly, filters that start from the same initial random weight vector often look like they “grow” from random, to local blob detector, to slightly bigger structure detectors such as a stroke detector, as we use increased noise levels.</a:t>
            </a:r>
          </a:p>
          <a:p>
            <a:pPr algn="l" rtl="0"/>
            <a:endParaRPr lang="en-US" dirty="0" smtClean="0"/>
          </a:p>
        </p:txBody>
      </p:sp>
      <p:sp>
        <p:nvSpPr>
          <p:cNvPr id="4" name="Slide Number Placeholder 3"/>
          <p:cNvSpPr>
            <a:spLocks noGrp="1"/>
          </p:cNvSpPr>
          <p:nvPr>
            <p:ph type="sldNum" sz="quarter" idx="10"/>
          </p:nvPr>
        </p:nvSpPr>
        <p:spPr/>
        <p:txBody>
          <a:bodyPr/>
          <a:lstStyle/>
          <a:p>
            <a:fld id="{CF91D809-B34A-4627-9A22-071C06920C2D}" type="slidenum">
              <a:rPr lang="he-IL" smtClean="0"/>
              <a:t>31</a:t>
            </a:fld>
            <a:endParaRPr lang="he-IL"/>
          </a:p>
        </p:txBody>
      </p:sp>
    </p:spTree>
    <p:extLst>
      <p:ext uri="{BB962C8B-B14F-4D97-AF65-F5344CB8AC3E}">
        <p14:creationId xmlns:p14="http://schemas.microsoft.com/office/powerpoint/2010/main" val="48291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32</a:t>
            </a:fld>
            <a:endParaRPr lang="en-US"/>
          </a:p>
        </p:txBody>
      </p:sp>
    </p:spTree>
    <p:extLst>
      <p:ext uri="{BB962C8B-B14F-4D97-AF65-F5344CB8AC3E}">
        <p14:creationId xmlns:p14="http://schemas.microsoft.com/office/powerpoint/2010/main" val="585942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33</a:t>
            </a:fld>
            <a:endParaRPr lang="en-US"/>
          </a:p>
        </p:txBody>
      </p:sp>
    </p:spTree>
    <p:extLst>
      <p:ext uri="{BB962C8B-B14F-4D97-AF65-F5344CB8AC3E}">
        <p14:creationId xmlns:p14="http://schemas.microsoft.com/office/powerpoint/2010/main" val="3151989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 </a:t>
            </a:r>
            <a:r>
              <a:rPr lang="en-US" sz="1200" dirty="0" smtClean="0"/>
              <a:t>(As shown by </a:t>
            </a:r>
            <a:r>
              <a:rPr lang="en-US" sz="1200" dirty="0" err="1" smtClean="0"/>
              <a:t>Rifai</a:t>
            </a:r>
            <a:r>
              <a:rPr lang="en-US" sz="1200" dirty="0" smtClean="0"/>
              <a:t> et al., “Contractive Auto-Encoders: Explicit Invariance During Feature Extraction”, 2011)</a:t>
            </a:r>
          </a:p>
          <a:p>
            <a:pPr algn="l" rtl="0"/>
            <a:r>
              <a:rPr lang="en-US" sz="1200" dirty="0" smtClean="0"/>
              <a:t>---</a:t>
            </a:r>
            <a:endParaRPr lang="en-US" dirty="0" smtClean="0"/>
          </a:p>
          <a:p>
            <a:pPr algn="l" rtl="0"/>
            <a:r>
              <a:rPr lang="en-US" dirty="0" smtClean="0"/>
              <a:t>Computing this penalty (or its gradient), is similar to and has about the same cost as computing the reconstruction error (or, respectively, its gradient). The overall computational complexity is O(dx × dh).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34</a:t>
            </a:fld>
            <a:endParaRPr lang="en-US"/>
          </a:p>
        </p:txBody>
      </p:sp>
    </p:spTree>
    <p:extLst>
      <p:ext uri="{BB962C8B-B14F-4D97-AF65-F5344CB8AC3E}">
        <p14:creationId xmlns:p14="http://schemas.microsoft.com/office/powerpoint/2010/main" val="1005397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1</a:t>
            </a:r>
            <a:r>
              <a:rPr lang="he-IL" baseline="0" dirty="0" smtClean="0"/>
              <a:t> – הקומבינציה של שני ה-</a:t>
            </a:r>
            <a:r>
              <a:rPr lang="en-US" baseline="0" dirty="0" smtClean="0"/>
              <a:t>term</a:t>
            </a:r>
            <a:r>
              <a:rPr lang="he-IL" baseline="0" dirty="0" smtClean="0"/>
              <a:t>-ים אומרת שרוצים </a:t>
            </a:r>
            <a:r>
              <a:rPr lang="en-US" baseline="0" dirty="0" smtClean="0"/>
              <a:t>encoder</a:t>
            </a:r>
            <a:r>
              <a:rPr lang="he-IL" baseline="0" dirty="0" smtClean="0"/>
              <a:t> ששומר רק "מידע טוב"</a:t>
            </a:r>
          </a:p>
          <a:p>
            <a:pPr algn="r" rtl="1"/>
            <a:r>
              <a:rPr lang="he-IL" baseline="0" dirty="0" smtClean="0"/>
              <a:t>2 – </a:t>
            </a:r>
          </a:p>
          <a:p>
            <a:pPr algn="l" rtl="0"/>
            <a:r>
              <a:rPr lang="en-US" sz="1200" b="0" i="0" kern="1200" dirty="0" smtClean="0">
                <a:solidFill>
                  <a:schemeClr val="tx1"/>
                </a:solidFill>
                <a:effectLst/>
                <a:latin typeface="+mn-lt"/>
                <a:ea typeface="+mn-ea"/>
                <a:cs typeface="+mn-cs"/>
              </a:rPr>
              <a:t>To clarify, the CAE is contractive only locally—all perturbations of a training point x are mapped near to f(x). Globally, two diﬀerent points x and x’ may be mapped to points that are farther apart than the original points</a:t>
            </a:r>
          </a:p>
          <a:p>
            <a:pPr algn="r" rtl="1"/>
            <a:r>
              <a:rPr lang="he-IL" sz="1200" b="0" i="0" kern="1200" dirty="0" smtClean="0">
                <a:solidFill>
                  <a:schemeClr val="tx1"/>
                </a:solidFill>
                <a:effectLst/>
                <a:latin typeface="+mn-lt"/>
                <a:ea typeface="+mn-ea"/>
                <a:cs typeface="+mn-cs"/>
              </a:rPr>
              <a:t>3</a:t>
            </a:r>
            <a:r>
              <a:rPr lang="he-IL" sz="1200" b="0" i="0" kern="1200" baseline="0" dirty="0" smtClean="0">
                <a:solidFill>
                  <a:schemeClr val="tx1"/>
                </a:solidFill>
                <a:effectLst/>
                <a:latin typeface="+mn-lt"/>
                <a:ea typeface="+mn-ea"/>
                <a:cs typeface="+mn-cs"/>
              </a:rPr>
              <a:t> – </a:t>
            </a:r>
          </a:p>
          <a:p>
            <a:pPr algn="l" rtl="0"/>
            <a:r>
              <a:rPr lang="en-US" sz="1200" b="0" i="0" kern="1200" dirty="0" smtClean="0">
                <a:solidFill>
                  <a:schemeClr val="tx1"/>
                </a:solidFill>
                <a:effectLst/>
                <a:latin typeface="+mn-lt"/>
                <a:ea typeface="+mn-ea"/>
                <a:cs typeface="+mn-cs"/>
              </a:rPr>
              <a:t>If the data generating distribution concentrates near a low-dimensional manifold, this yields representations that implicitly capture a local coordinate system for this manifold: only the variations tangent to the manifold around x need to correspond to changes in h = f(x). Hence the encoder learns a mapping from the input space x to a representation space, a mapping that</a:t>
            </a:r>
          </a:p>
          <a:p>
            <a:pPr algn="l" rtl="0"/>
            <a:r>
              <a:rPr lang="en-US" sz="1200" b="0" i="0" kern="1200" dirty="0" smtClean="0">
                <a:solidFill>
                  <a:schemeClr val="tx1"/>
                </a:solidFill>
                <a:effectLst/>
                <a:latin typeface="+mn-lt"/>
                <a:ea typeface="+mn-ea"/>
                <a:cs typeface="+mn-cs"/>
              </a:rPr>
              <a:t>is only sensitive to changes along the manifold directions, but that is insensitive to changes orthogonal to the manifold. The goal of the CAE is to learn the manifold structure of the data. Directions x with large </a:t>
            </a:r>
            <a:r>
              <a:rPr lang="en-US" sz="1200" b="0" i="0" kern="1200" dirty="0" err="1" smtClean="0">
                <a:solidFill>
                  <a:schemeClr val="tx1"/>
                </a:solidFill>
                <a:effectLst/>
                <a:latin typeface="+mn-lt"/>
                <a:ea typeface="+mn-ea"/>
                <a:cs typeface="+mn-cs"/>
              </a:rPr>
              <a:t>Jx</a:t>
            </a:r>
            <a:r>
              <a:rPr lang="en-US" sz="1200" b="0" i="0" kern="1200" dirty="0" smtClean="0">
                <a:solidFill>
                  <a:schemeClr val="tx1"/>
                </a:solidFill>
                <a:effectLst/>
                <a:latin typeface="+mn-lt"/>
                <a:ea typeface="+mn-ea"/>
                <a:cs typeface="+mn-cs"/>
              </a:rPr>
              <a:t> rapidly change h, so these are likely to be directions which approximate the tangent planes of the manifold.</a:t>
            </a:r>
          </a:p>
          <a:p>
            <a:pPr algn="r" rtl="1"/>
            <a:endParaRPr lang="en-US" sz="1200" b="0" i="0" kern="1200" dirty="0" smtClean="0">
              <a:solidFill>
                <a:schemeClr val="tx1"/>
              </a:solidFill>
              <a:effectLst/>
              <a:latin typeface="+mn-lt"/>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smtClean="0"/>
              <a:t>The representation learned by the CAE tends to be saturated rather than sparse – most hidden units are near the extremes of their range (e.g. 0 or 1) and their derivative is near 0. The non-saturated units are few and sensitive to the inputs, with their weight vectors forming a basis explaining the local changes around x.</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35</a:t>
            </a:fld>
            <a:endParaRPr lang="en-US"/>
          </a:p>
        </p:txBody>
      </p:sp>
    </p:spTree>
    <p:extLst>
      <p:ext uri="{BB962C8B-B14F-4D97-AF65-F5344CB8AC3E}">
        <p14:creationId xmlns:p14="http://schemas.microsoft.com/office/powerpoint/2010/main" val="3180286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1</a:t>
            </a:r>
            <a:r>
              <a:rPr lang="he-IL" baseline="0" dirty="0" smtClean="0"/>
              <a:t> – להדגיש גם ש-</a:t>
            </a:r>
            <a:r>
              <a:rPr lang="en-US" baseline="0" dirty="0" smtClean="0"/>
              <a:t>DAE</a:t>
            </a:r>
            <a:r>
              <a:rPr lang="he-IL" baseline="0" dirty="0" smtClean="0"/>
              <a:t> פשוט יותר למימוש (רק להוסיף רעש לדגימות ולא צריך לחשב את הנגזרות של ה-</a:t>
            </a:r>
            <a:r>
              <a:rPr lang="en-US" baseline="0" dirty="0" smtClean="0"/>
              <a:t>hidden layer</a:t>
            </a:r>
            <a:r>
              <a:rPr lang="he-IL" baseline="0" dirty="0" smtClean="0"/>
              <a:t>)</a:t>
            </a:r>
          </a:p>
          <a:p>
            <a:pPr algn="r" rtl="1"/>
            <a:r>
              <a:rPr lang="he-IL" baseline="0" dirty="0" smtClean="0"/>
              <a:t>2 – מצד שני ב-</a:t>
            </a:r>
            <a:r>
              <a:rPr lang="en-US" baseline="0" dirty="0" smtClean="0"/>
              <a:t>CAE</a:t>
            </a:r>
            <a:r>
              <a:rPr lang="he-IL" baseline="0" dirty="0" smtClean="0"/>
              <a:t> אין איפוס </a:t>
            </a:r>
            <a:r>
              <a:rPr lang="he-IL" baseline="0" dirty="0" err="1" smtClean="0"/>
              <a:t>קלטים</a:t>
            </a:r>
            <a:r>
              <a:rPr lang="he-IL" baseline="0" dirty="0" smtClean="0"/>
              <a:t> (בגלל הרעש) ולכן </a:t>
            </a:r>
            <a:r>
              <a:rPr lang="he-IL" baseline="0" dirty="0" err="1" smtClean="0"/>
              <a:t>הגראדיינט</a:t>
            </a:r>
            <a:r>
              <a:rPr lang="he-IL" baseline="0" dirty="0" smtClean="0"/>
              <a:t> </a:t>
            </a:r>
            <a:r>
              <a:rPr lang="he-IL" baseline="0" dirty="0" err="1" smtClean="0"/>
              <a:t>דרטמיניסטי</a:t>
            </a:r>
            <a:endParaRPr lang="he-IL" baseline="0" dirty="0" smtClean="0"/>
          </a:p>
          <a:p>
            <a:pPr algn="r" rtl="1"/>
            <a:r>
              <a:rPr lang="he-IL" baseline="0" dirty="0" smtClean="0"/>
              <a:t>3 – </a:t>
            </a:r>
          </a:p>
          <a:p>
            <a:pPr algn="l" rtl="0"/>
            <a:r>
              <a:rPr lang="en-US" dirty="0" smtClean="0"/>
              <a:t>Proposition 1 shows that the DAE with small corruption of variance σ^2 is similar to a contractive auto-encoder with penalty coefficient λ = σ^2 but where the contraction is imposed explicitly on the whole reconstruction function r(·) = g(f(·)) rather than on f(·) alone</a:t>
            </a:r>
            <a:endParaRPr lang="he-IL" baseline="0" dirty="0" smtClean="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36</a:t>
            </a:fld>
            <a:endParaRPr lang="en-US"/>
          </a:p>
        </p:txBody>
      </p:sp>
    </p:spTree>
    <p:extLst>
      <p:ext uri="{BB962C8B-B14F-4D97-AF65-F5344CB8AC3E}">
        <p14:creationId xmlns:p14="http://schemas.microsoft.com/office/powerpoint/2010/main" val="1918159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Our first series of experiments focuses on the MNIST and CIFAR-</a:t>
            </a:r>
            <a:r>
              <a:rPr lang="en-US" dirty="0" err="1" smtClean="0"/>
              <a:t>bw</a:t>
            </a:r>
            <a:r>
              <a:rPr lang="en-US" dirty="0" smtClean="0"/>
              <a:t> datasets. We compare the classification performance obtained by a neural network with one hidden layer of 1000 units, initialized with each of the unsupervised algorithms under consideration. For each case, we selected the value of </a:t>
            </a:r>
            <a:r>
              <a:rPr lang="en-US" dirty="0" err="1" smtClean="0"/>
              <a:t>hyperparameters</a:t>
            </a:r>
            <a:r>
              <a:rPr lang="en-US" dirty="0" smtClean="0"/>
              <a:t> (such as the strength of regularization) that yielded, after supervised fine-tuning, the best classification performance on the validation set. Final classification error rate was then computed on the test set. With the parameters obtained after unsupervised pre-training (before fine-tuning), we also computed in each case the average value of the encoder’s contraction </a:t>
            </a:r>
            <a:r>
              <a:rPr lang="en-US" dirty="0" err="1" smtClean="0"/>
              <a:t>kJf</a:t>
            </a:r>
            <a:r>
              <a:rPr lang="en-US" dirty="0" smtClean="0"/>
              <a:t> (x)</a:t>
            </a:r>
            <a:r>
              <a:rPr lang="en-US" dirty="0" err="1" smtClean="0"/>
              <a:t>kF</a:t>
            </a:r>
            <a:r>
              <a:rPr lang="en-US" dirty="0" smtClean="0"/>
              <a:t> on the validation set, as well as a measure of the average fraction of saturated units per example.</a:t>
            </a:r>
          </a:p>
          <a:p>
            <a:pPr algn="l" rtl="0"/>
            <a:r>
              <a:rPr lang="en-US" dirty="0" smtClean="0"/>
              <a:t>We used </a:t>
            </a:r>
            <a:r>
              <a:rPr lang="en-US" dirty="0" err="1" smtClean="0"/>
              <a:t>sigmoid+cross-entropy</a:t>
            </a:r>
            <a:r>
              <a:rPr lang="en-US" dirty="0" smtClean="0"/>
              <a:t> for binary classification, and log of </a:t>
            </a:r>
            <a:r>
              <a:rPr lang="en-US" dirty="0" err="1" smtClean="0"/>
              <a:t>softmax</a:t>
            </a:r>
            <a:r>
              <a:rPr lang="en-US" dirty="0" smtClean="0"/>
              <a:t> for multi-class problems.</a:t>
            </a:r>
            <a:r>
              <a:rPr lang="en-US" baseline="0" dirty="0" smtClean="0"/>
              <a:t> </a:t>
            </a:r>
            <a:r>
              <a:rPr lang="en-US" dirty="0" smtClean="0"/>
              <a:t>The models were trained by optimizing their (regularized) objective function on the training set by stochastic gradient descent. These algorithms were applied on the training set without using the labels (unsupervised) to extract a first layer of features. Optionally the procedure was repeated to stack additional feature-extraction layers on top of the first one. Once thus trained, the learnt parameter values of the resulting feature-extractors (weight and bias of the encoder) were used as initialization of a multilayer perceptron (MLP) with an extra random-</a:t>
            </a:r>
            <a:r>
              <a:rPr lang="en-US" dirty="0" err="1" smtClean="0"/>
              <a:t>initialised</a:t>
            </a:r>
            <a:r>
              <a:rPr lang="en-US" dirty="0" smtClean="0"/>
              <a:t> output layer. The whole network was then fine-tuned by a gradient descent on a supervised objective appropriate for classification, using the labels in the training set.</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37</a:t>
            </a:fld>
            <a:endParaRPr lang="en-US"/>
          </a:p>
        </p:txBody>
      </p:sp>
    </p:spTree>
    <p:extLst>
      <p:ext uri="{BB962C8B-B14F-4D97-AF65-F5344CB8AC3E}">
        <p14:creationId xmlns:p14="http://schemas.microsoft.com/office/powerpoint/2010/main" val="35145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38</a:t>
            </a:fld>
            <a:endParaRPr lang="en-US"/>
          </a:p>
        </p:txBody>
      </p:sp>
    </p:spTree>
    <p:extLst>
      <p:ext uri="{BB962C8B-B14F-4D97-AF65-F5344CB8AC3E}">
        <p14:creationId xmlns:p14="http://schemas.microsoft.com/office/powerpoint/2010/main" val="785115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greedy layer-wise unsupervised </a:t>
            </a:r>
            <a:r>
              <a:rPr lang="en-US" sz="1200" b="0" i="0" kern="1200" dirty="0" err="1" smtClean="0">
                <a:solidFill>
                  <a:schemeClr val="tx1"/>
                </a:solidFill>
                <a:effectLst/>
                <a:latin typeface="+mn-lt"/>
                <a:ea typeface="+mn-ea"/>
                <a:cs typeface="+mn-cs"/>
              </a:rPr>
              <a:t>pretraining</a:t>
            </a:r>
            <a:r>
              <a:rPr lang="en-US" sz="1200" b="0" i="0" kern="1200" dirty="0" smtClean="0">
                <a:solidFill>
                  <a:schemeClr val="tx1"/>
                </a:solidFill>
                <a:effectLst/>
                <a:latin typeface="+mn-lt"/>
                <a:ea typeface="+mn-ea"/>
                <a:cs typeface="+mn-cs"/>
              </a:rPr>
              <a:t>, it is a greedy algorithm meaning that it optimizes each piece of the solution independently, one piece at a time, rather than jointly optimizing all pieces. However it is also called </a:t>
            </a:r>
            <a:r>
              <a:rPr lang="en-US" sz="1200" b="0" i="0" kern="1200" dirty="0" err="1" smtClean="0">
                <a:solidFill>
                  <a:schemeClr val="tx1"/>
                </a:solidFill>
                <a:effectLst/>
                <a:latin typeface="+mn-lt"/>
                <a:ea typeface="+mn-ea"/>
                <a:cs typeface="+mn-cs"/>
              </a:rPr>
              <a:t>pretraining</a:t>
            </a:r>
            <a:r>
              <a:rPr lang="en-US" sz="1200" b="0" i="0" kern="1200" dirty="0" smtClean="0">
                <a:solidFill>
                  <a:schemeClr val="tx1"/>
                </a:solidFill>
                <a:effectLst/>
                <a:latin typeface="+mn-lt"/>
                <a:ea typeface="+mn-ea"/>
                <a:cs typeface="+mn-cs"/>
              </a:rPr>
              <a:t>, because it is supposed to be only a ﬁrst step before a joint training algorithm is applied to ﬁne-tune all the layers together.</a:t>
            </a:r>
          </a:p>
          <a:p>
            <a:pPr algn="l" rtl="0"/>
            <a:endParaRPr lang="en-US" sz="1200" b="0" i="0" kern="1200" dirty="0" smtClean="0">
              <a:solidFill>
                <a:schemeClr val="tx1"/>
              </a:solidFill>
              <a:effectLst/>
              <a:latin typeface="+mn-lt"/>
              <a:ea typeface="+mn-ea"/>
              <a:cs typeface="+mn-cs"/>
            </a:endParaRPr>
          </a:p>
          <a:p>
            <a:pPr algn="l" rtl="0"/>
            <a:endParaRPr lang="en-US" sz="1200" b="0" i="0" kern="1200" dirty="0" smtClean="0">
              <a:solidFill>
                <a:schemeClr val="tx1"/>
              </a:solidFill>
              <a:effectLst/>
              <a:latin typeface="+mn-lt"/>
              <a:ea typeface="+mn-ea"/>
              <a:cs typeface="+mn-cs"/>
            </a:endParaRPr>
          </a:p>
          <a:p>
            <a:pPr algn="l" rtl="0"/>
            <a:endParaRPr lang="en-US" sz="1200" b="0" i="0" kern="1200" dirty="0" smtClean="0">
              <a:solidFill>
                <a:schemeClr val="tx1"/>
              </a:solidFill>
              <a:effectLst/>
              <a:latin typeface="+mn-lt"/>
              <a:ea typeface="+mn-ea"/>
              <a:cs typeface="+mn-cs"/>
            </a:endParaRPr>
          </a:p>
          <a:p>
            <a:pPr algn="l" rtl="0"/>
            <a:endParaRPr lang="he-IL" dirty="0" smtClean="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39</a:t>
            </a:fld>
            <a:endParaRPr lang="en-US"/>
          </a:p>
        </p:txBody>
      </p:sp>
    </p:spTree>
    <p:extLst>
      <p:ext uri="{BB962C8B-B14F-4D97-AF65-F5344CB8AC3E}">
        <p14:creationId xmlns:p14="http://schemas.microsoft.com/office/powerpoint/2010/main" val="271034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smtClean="0">
                <a:solidFill>
                  <a:schemeClr val="tx1"/>
                </a:solidFill>
                <a:effectLst/>
                <a:latin typeface="+mn-lt"/>
                <a:ea typeface="+mn-ea"/>
                <a:cs typeface="+mn-cs"/>
              </a:rPr>
              <a:t>להדגיש</a:t>
            </a:r>
            <a:r>
              <a:rPr lang="he-IL" sz="1200" kern="1200" baseline="0" dirty="0" smtClean="0">
                <a:solidFill>
                  <a:schemeClr val="tx1"/>
                </a:solidFill>
                <a:effectLst/>
                <a:latin typeface="+mn-lt"/>
                <a:ea typeface="+mn-ea"/>
                <a:cs typeface="+mn-cs"/>
              </a:rPr>
              <a:t> שעד עכשיו הציגו הרבה תוצאות של רשתות עמוקות והצלחתן בכל מיני תחומים, ע"י הצגה של למידת פיצ'רים אנחנו באים להדגיש על המוטיבציה למעבר בין אלגוריתמים קלאסיים של למידה ללמידה עמוקה. לא הסבירו מה המוטיבציה שבחרו בהכרח בלמידה עמוקה , בשיעור הראשון הסבירו שלומדים פיצ'רים תוך כדי המעבר בשכבות הרשת. אנחנו נסביר למה נעשה המעבר בין האלגוריתמים הישנים </a:t>
            </a:r>
            <a:r>
              <a:rPr lang="en-US" sz="1200" kern="1200" baseline="0" dirty="0" smtClean="0">
                <a:solidFill>
                  <a:schemeClr val="tx1"/>
                </a:solidFill>
                <a:effectLst/>
                <a:latin typeface="+mn-lt"/>
                <a:ea typeface="+mn-ea"/>
                <a:cs typeface="+mn-cs"/>
              </a:rPr>
              <a:t>(SIFT)</a:t>
            </a:r>
            <a:r>
              <a:rPr lang="he-IL" sz="1200" kern="1200" baseline="0" dirty="0" smtClean="0">
                <a:solidFill>
                  <a:schemeClr val="tx1"/>
                </a:solidFill>
                <a:effectLst/>
                <a:latin typeface="+mn-lt"/>
                <a:ea typeface="+mn-ea"/>
                <a:cs typeface="+mn-cs"/>
              </a:rPr>
              <a:t> ואלגוריתמי למידה קלאסיים לרשתות עמוקות.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dirty="0" smtClean="0">
                <a:solidFill>
                  <a:schemeClr val="tx1"/>
                </a:solidFill>
                <a:effectLst/>
                <a:latin typeface="+mn-lt"/>
                <a:ea typeface="+mn-ea"/>
                <a:cs typeface="+mn-cs"/>
              </a:rPr>
              <a:t>באלגוריתמים שהם לא רשתות נוירונים, יש צורך לקבוע את הייצוג של המידע או ע"י הפעלת אלגוריתמים ידועים כמו </a:t>
            </a:r>
            <a:r>
              <a:rPr lang="en-US" sz="1200" b="0" i="0" kern="1200" dirty="0" smtClean="0">
                <a:solidFill>
                  <a:schemeClr val="tx1"/>
                </a:solidFill>
                <a:effectLst/>
                <a:latin typeface="+mn-lt"/>
                <a:ea typeface="+mn-ea"/>
                <a:cs typeface="+mn-cs"/>
              </a:rPr>
              <a:t>SIFT </a:t>
            </a:r>
            <a:r>
              <a:rPr lang="he-IL" sz="1200" b="0" i="0" kern="1200" dirty="0" smtClean="0">
                <a:solidFill>
                  <a:schemeClr val="tx1"/>
                </a:solidFill>
                <a:effectLst/>
                <a:latin typeface="+mn-lt"/>
                <a:ea typeface="+mn-ea"/>
                <a:cs typeface="+mn-cs"/>
              </a:rPr>
              <a:t>או </a:t>
            </a:r>
            <a:r>
              <a:rPr lang="en-US" sz="1200" b="0" i="0" kern="1200" dirty="0" smtClean="0">
                <a:solidFill>
                  <a:schemeClr val="tx1"/>
                </a:solidFill>
                <a:effectLst/>
                <a:latin typeface="+mn-lt"/>
                <a:ea typeface="+mn-ea"/>
                <a:cs typeface="+mn-cs"/>
              </a:rPr>
              <a:t>SURF </a:t>
            </a:r>
            <a:r>
              <a:rPr lang="he-IL" sz="1200" b="0" i="0" kern="1200" dirty="0" smtClean="0">
                <a:solidFill>
                  <a:schemeClr val="tx1"/>
                </a:solidFill>
                <a:effectLst/>
                <a:latin typeface="+mn-lt"/>
                <a:ea typeface="+mn-ea"/>
                <a:cs typeface="+mn-cs"/>
              </a:rPr>
              <a:t>לתמונות למשל, או ע"י ממש חיפוש המידע המעניין, כלומר אתה כמי שיש לו את כל המידע צריך לבחור בעצמך מה אמור להיות מעניין מתוכו לצורך הלמידה.</a:t>
            </a:r>
            <a:endParaRPr lang="he-IL" sz="1200" kern="1200" baseline="0" dirty="0" smtClean="0">
              <a:solidFill>
                <a:schemeClr val="tx1"/>
              </a:solidFill>
              <a:effectLst/>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smtClean="0">
                <a:solidFill>
                  <a:schemeClr val="tx1"/>
                </a:solidFill>
                <a:effectLst/>
                <a:latin typeface="+mn-lt"/>
                <a:ea typeface="+mn-ea"/>
                <a:cs typeface="+mn-cs"/>
              </a:rPr>
              <a:t>אם למשל יש </a:t>
            </a:r>
            <a:r>
              <a:rPr lang="he-IL" sz="1200" kern="1200" baseline="0" dirty="0" err="1" smtClean="0">
                <a:solidFill>
                  <a:schemeClr val="tx1"/>
                </a:solidFill>
                <a:effectLst/>
                <a:latin typeface="+mn-lt"/>
                <a:ea typeface="+mn-ea"/>
                <a:cs typeface="+mn-cs"/>
              </a:rPr>
              <a:t>קלטים</a:t>
            </a:r>
            <a:r>
              <a:rPr lang="he-IL" sz="1200" kern="1200" baseline="0" dirty="0" smtClean="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smtClean="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r" rtl="1"/>
            <a:r>
              <a:rPr lang="en-US" sz="1200" dirty="0" smtClean="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smtClean="0"/>
              <a:t>.</a:t>
            </a:r>
            <a:endParaRPr lang="en-US" sz="1200" dirty="0" smtClean="0"/>
          </a:p>
          <a:p>
            <a:pPr algn="r" rtl="1"/>
            <a:r>
              <a:rPr lang="en-US" sz="1200" dirty="0" smtClean="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a:t>
            </a:fld>
            <a:endParaRPr lang="en-US"/>
          </a:p>
        </p:txBody>
      </p:sp>
    </p:spTree>
    <p:extLst>
      <p:ext uri="{BB962C8B-B14F-4D97-AF65-F5344CB8AC3E}">
        <p14:creationId xmlns:p14="http://schemas.microsoft.com/office/powerpoint/2010/main" val="2678285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From the point of view of unsupervised </a:t>
            </a:r>
            <a:r>
              <a:rPr lang="en-US" sz="1200" b="0" i="0" kern="1200" dirty="0" err="1" smtClean="0">
                <a:solidFill>
                  <a:schemeClr val="tx1"/>
                </a:solidFill>
                <a:effectLst/>
                <a:latin typeface="+mn-lt"/>
                <a:ea typeface="+mn-ea"/>
                <a:cs typeface="+mn-cs"/>
              </a:rPr>
              <a:t>pretraining</a:t>
            </a:r>
            <a:r>
              <a:rPr lang="en-US" sz="1200" b="0" i="0" kern="1200" dirty="0" smtClean="0">
                <a:solidFill>
                  <a:schemeClr val="tx1"/>
                </a:solidFill>
                <a:effectLst/>
                <a:latin typeface="+mn-lt"/>
                <a:ea typeface="+mn-ea"/>
                <a:cs typeface="+mn-cs"/>
              </a:rPr>
              <a:t> as a </a:t>
            </a:r>
            <a:r>
              <a:rPr lang="en-US" sz="1200" b="0" i="0" kern="1200" dirty="0" err="1" smtClean="0">
                <a:solidFill>
                  <a:schemeClr val="tx1"/>
                </a:solidFill>
                <a:effectLst/>
                <a:latin typeface="+mn-lt"/>
                <a:ea typeface="+mn-ea"/>
                <a:cs typeface="+mn-cs"/>
              </a:rPr>
              <a:t>regularizer</a:t>
            </a:r>
            <a:r>
              <a:rPr lang="en-US" sz="1200" b="0" i="0" kern="1200" dirty="0" smtClean="0">
                <a:solidFill>
                  <a:schemeClr val="tx1"/>
                </a:solidFill>
                <a:effectLst/>
                <a:latin typeface="+mn-lt"/>
                <a:ea typeface="+mn-ea"/>
                <a:cs typeface="+mn-cs"/>
              </a:rPr>
              <a:t>, we can expect unsupervised </a:t>
            </a:r>
            <a:r>
              <a:rPr lang="en-US" sz="1200" b="0" i="0" kern="1200" dirty="0" err="1" smtClean="0">
                <a:solidFill>
                  <a:schemeClr val="tx1"/>
                </a:solidFill>
                <a:effectLst/>
                <a:latin typeface="+mn-lt"/>
                <a:ea typeface="+mn-ea"/>
                <a:cs typeface="+mn-cs"/>
              </a:rPr>
              <a:t>pretraining</a:t>
            </a:r>
            <a:r>
              <a:rPr lang="en-US" sz="1200" b="0" i="0" kern="1200" dirty="0" smtClean="0">
                <a:solidFill>
                  <a:schemeClr val="tx1"/>
                </a:solidFill>
                <a:effectLst/>
                <a:latin typeface="+mn-lt"/>
                <a:ea typeface="+mn-ea"/>
                <a:cs typeface="+mn-cs"/>
              </a:rPr>
              <a:t> to be most helpful when the number of labeled examples is very small.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(semi-supervised)</a:t>
            </a:r>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40</a:t>
            </a:fld>
            <a:endParaRPr lang="en-US"/>
          </a:p>
        </p:txBody>
      </p:sp>
    </p:spTree>
    <p:extLst>
      <p:ext uri="{BB962C8B-B14F-4D97-AF65-F5344CB8AC3E}">
        <p14:creationId xmlns:p14="http://schemas.microsoft.com/office/powerpoint/2010/main" val="3909771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smtClean="0">
                <a:solidFill>
                  <a:schemeClr val="tx1"/>
                </a:solidFill>
                <a:effectLst/>
                <a:latin typeface="+mn-lt"/>
                <a:ea typeface="+mn-ea"/>
                <a:cs typeface="+mn-cs"/>
              </a:rPr>
              <a:t>From the point of view of unsupervised </a:t>
            </a:r>
            <a:r>
              <a:rPr lang="en-US" sz="1200" b="0" i="0" kern="1200" dirty="0" err="1" smtClean="0">
                <a:solidFill>
                  <a:schemeClr val="tx1"/>
                </a:solidFill>
                <a:effectLst/>
                <a:latin typeface="+mn-lt"/>
                <a:ea typeface="+mn-ea"/>
                <a:cs typeface="+mn-cs"/>
              </a:rPr>
              <a:t>pretraining</a:t>
            </a:r>
            <a:r>
              <a:rPr lang="en-US" sz="1200" b="0" i="0" kern="1200" dirty="0" smtClean="0">
                <a:solidFill>
                  <a:schemeClr val="tx1"/>
                </a:solidFill>
                <a:effectLst/>
                <a:latin typeface="+mn-lt"/>
                <a:ea typeface="+mn-ea"/>
                <a:cs typeface="+mn-cs"/>
              </a:rPr>
              <a:t> as learning a representation, we can expect unsupervised </a:t>
            </a:r>
            <a:r>
              <a:rPr lang="en-US" sz="1200" b="0" i="0" kern="1200" dirty="0" err="1" smtClean="0">
                <a:solidFill>
                  <a:schemeClr val="tx1"/>
                </a:solidFill>
                <a:effectLst/>
                <a:latin typeface="+mn-lt"/>
                <a:ea typeface="+mn-ea"/>
                <a:cs typeface="+mn-cs"/>
              </a:rPr>
              <a:t>pretraining</a:t>
            </a:r>
            <a:r>
              <a:rPr lang="en-US" sz="1200" b="0" i="0" kern="1200" dirty="0" smtClean="0">
                <a:solidFill>
                  <a:schemeClr val="tx1"/>
                </a:solidFill>
                <a:effectLst/>
                <a:latin typeface="+mn-lt"/>
                <a:ea typeface="+mn-ea"/>
                <a:cs typeface="+mn-cs"/>
              </a:rPr>
              <a:t> to be more eﬀective when the initial representation is poor. One key example of this is the use of word </a:t>
            </a:r>
            <a:r>
              <a:rPr lang="en-US" sz="1200" b="0" i="0" kern="1200" dirty="0" err="1" smtClean="0">
                <a:solidFill>
                  <a:schemeClr val="tx1"/>
                </a:solidFill>
                <a:effectLst/>
                <a:latin typeface="+mn-lt"/>
                <a:ea typeface="+mn-ea"/>
                <a:cs typeface="+mn-cs"/>
              </a:rPr>
              <a:t>embeddings</a:t>
            </a:r>
            <a:r>
              <a:rPr lang="en-US" sz="1200" b="0" i="0" kern="1200" dirty="0" smtClean="0">
                <a:solidFill>
                  <a:schemeClr val="tx1"/>
                </a:solidFill>
                <a:effectLst/>
                <a:latin typeface="+mn-lt"/>
                <a:ea typeface="+mn-ea"/>
                <a:cs typeface="+mn-cs"/>
              </a:rPr>
              <a:t>. Words represented by one-hot vectors are not very informative because every two distinct one-hot vectors are the same distance from each other (squared L2 distance of 2). Learned word </a:t>
            </a:r>
            <a:r>
              <a:rPr lang="en-US" sz="1200" b="0" i="0" kern="1200" dirty="0" err="1" smtClean="0">
                <a:solidFill>
                  <a:schemeClr val="tx1"/>
                </a:solidFill>
                <a:effectLst/>
                <a:latin typeface="+mn-lt"/>
                <a:ea typeface="+mn-ea"/>
                <a:cs typeface="+mn-cs"/>
              </a:rPr>
              <a:t>embeddings</a:t>
            </a:r>
            <a:r>
              <a:rPr lang="en-US" sz="1200" b="0" i="0" kern="1200" dirty="0" smtClean="0">
                <a:solidFill>
                  <a:schemeClr val="tx1"/>
                </a:solidFill>
                <a:effectLst/>
                <a:latin typeface="+mn-lt"/>
                <a:ea typeface="+mn-ea"/>
                <a:cs typeface="+mn-cs"/>
              </a:rPr>
              <a:t> naturally encode similarity between words by their distance from each other. Because of this, unsupervised </a:t>
            </a:r>
            <a:r>
              <a:rPr lang="en-US" sz="1200" b="0" i="0" kern="1200" dirty="0" err="1" smtClean="0">
                <a:solidFill>
                  <a:schemeClr val="tx1"/>
                </a:solidFill>
                <a:effectLst/>
                <a:latin typeface="+mn-lt"/>
                <a:ea typeface="+mn-ea"/>
                <a:cs typeface="+mn-cs"/>
              </a:rPr>
              <a:t>pretraining</a:t>
            </a:r>
            <a:r>
              <a:rPr lang="en-US" sz="1200" b="0" i="0" kern="1200" dirty="0" smtClean="0">
                <a:solidFill>
                  <a:schemeClr val="tx1"/>
                </a:solidFill>
                <a:effectLst/>
                <a:latin typeface="+mn-lt"/>
                <a:ea typeface="+mn-ea"/>
                <a:cs typeface="+mn-cs"/>
              </a:rPr>
              <a:t> is especially</a:t>
            </a:r>
          </a:p>
          <a:p>
            <a:pPr algn="l" rtl="0"/>
            <a:r>
              <a:rPr lang="en-US" sz="1200" b="0" i="0" kern="1200" dirty="0" smtClean="0">
                <a:solidFill>
                  <a:schemeClr val="tx1"/>
                </a:solidFill>
                <a:effectLst/>
                <a:latin typeface="+mn-lt"/>
                <a:ea typeface="+mn-ea"/>
                <a:cs typeface="+mn-cs"/>
              </a:rPr>
              <a:t>useful when processing words. It is less useful when processing images, perhaps because images already lie in a rich vector space where distances provide a low quality similarity metric.</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41</a:t>
            </a:fld>
            <a:endParaRPr lang="en-US"/>
          </a:p>
        </p:txBody>
      </p:sp>
    </p:spTree>
    <p:extLst>
      <p:ext uri="{BB962C8B-B14F-4D97-AF65-F5344CB8AC3E}">
        <p14:creationId xmlns:p14="http://schemas.microsoft.com/office/powerpoint/2010/main" val="3442950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42</a:t>
            </a:fld>
            <a:endParaRPr lang="en-US"/>
          </a:p>
        </p:txBody>
      </p:sp>
    </p:spTree>
    <p:extLst>
      <p:ext uri="{BB962C8B-B14F-4D97-AF65-F5344CB8AC3E}">
        <p14:creationId xmlns:p14="http://schemas.microsoft.com/office/powerpoint/2010/main" val="224568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 point x on a d-dimensional manifold, the tangent plane is given by d-basis vectors that span the local directions of variation allowed on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43</a:t>
            </a:fld>
            <a:endParaRPr lang="en-US"/>
          </a:p>
        </p:txBody>
      </p:sp>
    </p:spTree>
    <p:extLst>
      <p:ext uri="{BB962C8B-B14F-4D97-AF65-F5344CB8AC3E}">
        <p14:creationId xmlns:p14="http://schemas.microsoft.com/office/powerpoint/2010/main" val="3509508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examples concentrate near lower dimensional manifold for example: </a:t>
            </a:r>
          </a:p>
          <a:p>
            <a:r>
              <a:rPr lang="en-US" dirty="0" smtClean="0"/>
              <a:t>1) Images of faces are very rare in the space of images. The task is to find the surface where the distribution of face images concentrates. </a:t>
            </a:r>
          </a:p>
          <a:p>
            <a:r>
              <a:rPr lang="en-US" dirty="0" smtClean="0"/>
              <a:t>2) If the data contains geometric transformations like rotation or scaling, the number of different changes we can make is basically the dimensionality of the   manifold. The actual variations we care about are of low dimension, even though the data lives in a high dimensional space.</a:t>
            </a:r>
          </a:p>
          <a:p>
            <a:endParaRPr lang="en-US" dirty="0" smtClean="0"/>
          </a:p>
          <a:p>
            <a:r>
              <a:rPr lang="en-US" dirty="0" smtClean="0"/>
              <a:t>If the data generating distribution concentrates near a low-dimensional manifold, this yields representations that implicitly capture a local coordinate system for this manifold: only the variations tangent to the manifold around x need to correspond to changes in h=f(x). Hence the encoder learns a mapping from the input space x to a representation space, a mapping that is only sensitive to changes along the manifold directions, but that is insensitive to changes orthogonal to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44</a:t>
            </a:fld>
            <a:endParaRPr lang="en-US"/>
          </a:p>
        </p:txBody>
      </p:sp>
    </p:spTree>
    <p:extLst>
      <p:ext uri="{BB962C8B-B14F-4D97-AF65-F5344CB8AC3E}">
        <p14:creationId xmlns:p14="http://schemas.microsoft.com/office/powerpoint/2010/main" val="737692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45</a:t>
            </a:fld>
            <a:endParaRPr lang="en-US"/>
          </a:p>
        </p:txBody>
      </p:sp>
    </p:spTree>
    <p:extLst>
      <p:ext uri="{BB962C8B-B14F-4D97-AF65-F5344CB8AC3E}">
        <p14:creationId xmlns:p14="http://schemas.microsoft.com/office/powerpoint/2010/main" val="1971247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illustration of the concept of a tangent </a:t>
            </a:r>
            <a:r>
              <a:rPr lang="en-US" sz="1200" b="0" i="0" kern="1200" dirty="0" err="1" smtClean="0">
                <a:solidFill>
                  <a:schemeClr val="tx1"/>
                </a:solidFill>
                <a:effectLst/>
                <a:latin typeface="+mn-lt"/>
                <a:ea typeface="+mn-ea"/>
                <a:cs typeface="+mn-cs"/>
              </a:rPr>
              <a:t>hyperplane</a:t>
            </a:r>
            <a:r>
              <a:rPr lang="en-US" sz="1200" b="0" i="0" kern="1200" dirty="0" smtClean="0">
                <a:solidFill>
                  <a:schemeClr val="tx1"/>
                </a:solidFill>
                <a:effectLst/>
                <a:latin typeface="+mn-lt"/>
                <a:ea typeface="+mn-ea"/>
                <a:cs typeface="+mn-cs"/>
              </a:rPr>
              <a:t>. Here we create a one-dimensional manifold in 784-dimensional space. We take an MNIST image with 784 pixels and transform it by translating it vertically. The amount of vertical translation deﬁnes a coordinate along a one-dimensional manifold that traces out a curved path through image space. This plot shows a few points along this manifold. For visualization, we have projected the manifold into two dimensional space using PCA. An n-dimensional manifold has an n-dimensional tangent plane at every point. This tangent plane touches the manifold exactly at that point and is oriented parallel to the surface at that point. It deﬁnes the space of directions in which it is possible to move while remaining on the manifold. This one-dimensional manifold has a single tangent line. We indicate an example tangent line at one point, with an image showing how this tangent direction appears in image space. Gray pixels indicate pixels that do not change as we move along the tangent line, white pixels indicate pixels that brighten, and black pixels indicate pixels that darken.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46</a:t>
            </a:fld>
            <a:endParaRPr lang="en-US"/>
          </a:p>
        </p:txBody>
      </p:sp>
    </p:spTree>
    <p:extLst>
      <p:ext uri="{BB962C8B-B14F-4D97-AF65-F5344CB8AC3E}">
        <p14:creationId xmlns:p14="http://schemas.microsoft.com/office/powerpoint/2010/main" val="1487666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Non-parametric manifold learning procedures build a nearest neighbor graph whose nodes are training examples and arcs connect nearest neighbors. Various procedures can thus obtain the tangent plane associated with a neighborhood of the graph as well as a coordinate system that associates each training example with a real-valued vector position, or embedding. It is possible to generalize such a representation to new examples by a form of interpolation. So long as the number of examples is large enough to cover the curvature and twists of the manifold, these approaches work well. Images from the QMUL </a:t>
            </a:r>
            <a:r>
              <a:rPr lang="en-US" sz="1200" b="0" i="0" kern="1200" dirty="0" err="1" smtClean="0">
                <a:solidFill>
                  <a:schemeClr val="tx1"/>
                </a:solidFill>
                <a:effectLst/>
                <a:latin typeface="+mn-lt"/>
                <a:ea typeface="+mn-ea"/>
                <a:cs typeface="+mn-cs"/>
              </a:rPr>
              <a:t>Multiview</a:t>
            </a:r>
            <a:r>
              <a:rPr lang="en-US" sz="1200" b="0" i="0" kern="1200" dirty="0" smtClean="0">
                <a:solidFill>
                  <a:schemeClr val="tx1"/>
                </a:solidFill>
                <a:effectLst/>
                <a:latin typeface="+mn-lt"/>
                <a:ea typeface="+mn-ea"/>
                <a:cs typeface="+mn-cs"/>
              </a:rPr>
              <a:t> Face Dataset (Gong et al., 2000).</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47</a:t>
            </a:fld>
            <a:endParaRPr lang="en-US"/>
          </a:p>
        </p:txBody>
      </p:sp>
    </p:spTree>
    <p:extLst>
      <p:ext uri="{BB962C8B-B14F-4D97-AF65-F5344CB8AC3E}">
        <p14:creationId xmlns:p14="http://schemas.microsoft.com/office/powerpoint/2010/main" val="1181449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48</a:t>
            </a:fld>
            <a:endParaRPr lang="en-US"/>
          </a:p>
        </p:txBody>
      </p:sp>
    </p:spTree>
    <p:extLst>
      <p:ext uri="{BB962C8B-B14F-4D97-AF65-F5344CB8AC3E}">
        <p14:creationId xmlns:p14="http://schemas.microsoft.com/office/powerpoint/2010/main" val="2869609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49</a:t>
            </a:fld>
            <a:endParaRPr lang="en-US"/>
          </a:p>
        </p:txBody>
      </p:sp>
    </p:spTree>
    <p:extLst>
      <p:ext uri="{BB962C8B-B14F-4D97-AF65-F5344CB8AC3E}">
        <p14:creationId xmlns:p14="http://schemas.microsoft.com/office/powerpoint/2010/main" val="12860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smtClean="0">
                <a:solidFill>
                  <a:schemeClr val="tx1"/>
                </a:solidFill>
                <a:effectLst/>
                <a:latin typeface="+mn-lt"/>
                <a:ea typeface="+mn-ea"/>
                <a:cs typeface="+mn-cs"/>
              </a:rPr>
              <a:t>אם למשל יש </a:t>
            </a:r>
            <a:r>
              <a:rPr lang="he-IL" sz="1200" kern="1200" baseline="0" dirty="0" err="1" smtClean="0">
                <a:solidFill>
                  <a:schemeClr val="tx1"/>
                </a:solidFill>
                <a:effectLst/>
                <a:latin typeface="+mn-lt"/>
                <a:ea typeface="+mn-ea"/>
                <a:cs typeface="+mn-cs"/>
              </a:rPr>
              <a:t>קלטים</a:t>
            </a:r>
            <a:r>
              <a:rPr lang="he-IL" sz="1200" kern="1200" baseline="0" dirty="0" smtClean="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smtClean="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l" rtl="0"/>
            <a:r>
              <a:rPr lang="en-US" sz="1200" dirty="0" smtClean="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smtClean="0"/>
              <a:t>.</a:t>
            </a:r>
            <a:endParaRPr lang="en-US" sz="1200" dirty="0" smtClean="0"/>
          </a:p>
          <a:p>
            <a:pPr algn="l" rtl="0"/>
            <a:r>
              <a:rPr lang="en-US" sz="1200" dirty="0" smtClean="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a:t>
            </a:fld>
            <a:endParaRPr lang="en-US"/>
          </a:p>
        </p:txBody>
      </p:sp>
    </p:spTree>
    <p:extLst>
      <p:ext uri="{BB962C8B-B14F-4D97-AF65-F5344CB8AC3E}">
        <p14:creationId xmlns:p14="http://schemas.microsoft.com/office/powerpoint/2010/main" val="3253582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50</a:t>
            </a:fld>
            <a:endParaRPr lang="en-US"/>
          </a:p>
        </p:txBody>
      </p:sp>
    </p:spTree>
    <p:extLst>
      <p:ext uri="{BB962C8B-B14F-4D97-AF65-F5344CB8AC3E}">
        <p14:creationId xmlns:p14="http://schemas.microsoft.com/office/powerpoint/2010/main" val="3919853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51</a:t>
            </a:fld>
            <a:endParaRPr lang="en-US"/>
          </a:p>
        </p:txBody>
      </p:sp>
    </p:spTree>
    <p:extLst>
      <p:ext uri="{BB962C8B-B14F-4D97-AF65-F5344CB8AC3E}">
        <p14:creationId xmlns:p14="http://schemas.microsoft.com/office/powerpoint/2010/main" val="262088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smtClean="0">
                <a:solidFill>
                  <a:schemeClr val="tx1"/>
                </a:solidFill>
                <a:effectLst/>
                <a:latin typeface="+mn-lt"/>
                <a:ea typeface="+mn-ea"/>
                <a:cs typeface="+mn-cs"/>
              </a:rPr>
              <a:t>אפשר</a:t>
            </a:r>
            <a:r>
              <a:rPr lang="he-IL" sz="1200" kern="1200" baseline="0" dirty="0" smtClean="0">
                <a:solidFill>
                  <a:schemeClr val="tx1"/>
                </a:solidFill>
                <a:effectLst/>
                <a:latin typeface="+mn-lt"/>
                <a:ea typeface="+mn-ea"/>
                <a:cs typeface="+mn-cs"/>
              </a:rPr>
              <a:t> לבצע באמצעות למידה פיצ'רים שימוש של כמה אפליקציות באותו מידע לאחר שעבר עליו העיבוד.</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smtClean="0">
                <a:solidFill>
                  <a:schemeClr val="tx1"/>
                </a:solidFill>
                <a:effectLst/>
                <a:latin typeface="+mn-lt"/>
                <a:ea typeface="+mn-ea"/>
                <a:cs typeface="+mn-cs"/>
              </a:rPr>
              <a:t>לומדים על המידע באמצעות המידע.</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6</a:t>
            </a:fld>
            <a:endParaRPr lang="en-US"/>
          </a:p>
        </p:txBody>
      </p:sp>
    </p:spTree>
    <p:extLst>
      <p:ext uri="{BB962C8B-B14F-4D97-AF65-F5344CB8AC3E}">
        <p14:creationId xmlns:p14="http://schemas.microsoft.com/office/powerpoint/2010/main" val="215465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למידת </a:t>
            </a:r>
            <a:r>
              <a:rPr lang="he-IL" sz="1200" kern="1200" dirty="0" err="1" smtClean="0">
                <a:solidFill>
                  <a:schemeClr val="tx1"/>
                </a:solidFill>
                <a:effectLst/>
                <a:latin typeface="+mn-lt"/>
                <a:ea typeface="+mn-ea"/>
                <a:cs typeface="+mn-cs"/>
              </a:rPr>
              <a:t>פיצרים</a:t>
            </a:r>
            <a:r>
              <a:rPr lang="he-IL" sz="1200" kern="1200" baseline="0" dirty="0" smtClean="0">
                <a:solidFill>
                  <a:schemeClr val="tx1"/>
                </a:solidFill>
                <a:effectLst/>
                <a:latin typeface="+mn-lt"/>
                <a:ea typeface="+mn-ea"/>
                <a:cs typeface="+mn-cs"/>
              </a:rPr>
              <a:t> היא לא למשימה </a:t>
            </a:r>
            <a:r>
              <a:rPr lang="he-IL" sz="1200" kern="1200" baseline="0" dirty="0" err="1" smtClean="0">
                <a:solidFill>
                  <a:schemeClr val="tx1"/>
                </a:solidFill>
                <a:effectLst/>
                <a:latin typeface="+mn-lt"/>
                <a:ea typeface="+mn-ea"/>
                <a:cs typeface="+mn-cs"/>
              </a:rPr>
              <a:t>מסויימת</a:t>
            </a:r>
            <a:r>
              <a:rPr lang="he-IL"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(task specific)</a:t>
            </a:r>
            <a:r>
              <a:rPr lang="he-IL" sz="1200" kern="1200" baseline="0" dirty="0" smtClean="0">
                <a:solidFill>
                  <a:schemeClr val="tx1"/>
                </a:solidFill>
                <a:effectLst/>
                <a:latin typeface="+mn-lt"/>
                <a:ea typeface="+mn-ea"/>
                <a:cs typeface="+mn-cs"/>
              </a:rPr>
              <a:t> אלא יותר על המסד נתונים .</a:t>
            </a:r>
            <a:endParaRPr lang="he-IL" sz="1200" kern="1200" dirty="0" smtClean="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לתת</a:t>
            </a:r>
            <a:r>
              <a:rPr lang="he-IL" sz="1200" kern="1200" baseline="0" dirty="0" smtClean="0">
                <a:solidFill>
                  <a:schemeClr val="tx1"/>
                </a:solidFill>
                <a:effectLst/>
                <a:latin typeface="+mn-lt"/>
                <a:ea typeface="+mn-ea"/>
                <a:cs typeface="+mn-cs"/>
              </a:rPr>
              <a:t> כדוגמא לימוד של מספר פיצ'רים מאותה תמונה – זיהוי פנים , זיהוי אובייקטים וכו'</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7</a:t>
            </a:fld>
            <a:endParaRPr lang="en-US"/>
          </a:p>
        </p:txBody>
      </p:sp>
    </p:spTree>
    <p:extLst>
      <p:ext uri="{BB962C8B-B14F-4D97-AF65-F5344CB8AC3E}">
        <p14:creationId xmlns:p14="http://schemas.microsoft.com/office/powerpoint/2010/main" val="3167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ייצוג</a:t>
            </a:r>
            <a:r>
              <a:rPr lang="he-IL" baseline="0" dirty="0" smtClean="0"/>
              <a:t> טוב הוא ייצוג שעוזר לנו לשמור מידע כללי על הקלט, לאו דווקא מידע הקשור למשימה ספציפית</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8</a:t>
            </a:fld>
            <a:endParaRPr lang="en-US"/>
          </a:p>
        </p:txBody>
      </p:sp>
    </p:spTree>
    <p:extLst>
      <p:ext uri="{BB962C8B-B14F-4D97-AF65-F5344CB8AC3E}">
        <p14:creationId xmlns:p14="http://schemas.microsoft.com/office/powerpoint/2010/main" val="15621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חלקות</a:t>
            </a:r>
            <a:r>
              <a:rPr lang="he-IL" baseline="0" dirty="0" smtClean="0"/>
              <a:t> – אם יש שני </a:t>
            </a:r>
            <a:r>
              <a:rPr lang="he-IL" baseline="0" dirty="0" err="1" smtClean="0"/>
              <a:t>קלטים</a:t>
            </a:r>
            <a:r>
              <a:rPr lang="he-IL" baseline="0" dirty="0" smtClean="0"/>
              <a:t> דומים אז גם הייצוג שלהם יהיה דומה</a:t>
            </a:r>
            <a:endParaRPr lang="en-US" baseline="0" dirty="0" smtClean="0"/>
          </a:p>
          <a:p>
            <a:pPr algn="r" rtl="1"/>
            <a:r>
              <a:rPr lang="he-IL" baseline="0" dirty="0" smtClean="0"/>
              <a:t>הנחת החלקות (מציאת פונק' חלקה) אומר </a:t>
            </a:r>
            <a:r>
              <a:rPr lang="he-IL" baseline="0" dirty="0" err="1" smtClean="0"/>
              <a:t>שבאיזורים</a:t>
            </a:r>
            <a:r>
              <a:rPr lang="he-IL" baseline="0" dirty="0" smtClean="0"/>
              <a:t> שהם לא ראינו דוגמאות נוכל לבצע אינטרפולציה לערכים שלא ראינו ולמצוא את </a:t>
            </a:r>
            <a:r>
              <a:rPr lang="he-IL" baseline="0" dirty="0" err="1" smtClean="0"/>
              <a:t>הפונק</a:t>
            </a:r>
            <a:r>
              <a:rPr lang="he-IL" baseline="0" dirty="0" smtClean="0"/>
              <a:t>' בקירוב טוב.</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9</a:t>
            </a:fld>
            <a:endParaRPr lang="en-US"/>
          </a:p>
        </p:txBody>
      </p:sp>
    </p:spTree>
    <p:extLst>
      <p:ext uri="{BB962C8B-B14F-4D97-AF65-F5344CB8AC3E}">
        <p14:creationId xmlns:p14="http://schemas.microsoft.com/office/powerpoint/2010/main" val="65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9804383" y="2931219"/>
            <a:ext cx="1280160" cy="457200"/>
          </a:xfrm>
        </p:spPr>
        <p:txBody>
          <a:bodyPr/>
          <a:lstStyle>
            <a:lvl1pPr>
              <a:defRPr>
                <a:solidFill>
                  <a:schemeClr val="bg1"/>
                </a:solidFill>
              </a:defRPr>
            </a:lvl1pPr>
          </a:lstStyle>
          <a:p>
            <a:fld id="{533BCB2B-1AF8-4FC0-8A17-C0E6D40426BF}" type="datetime1">
              <a:rPr lang="en-US" smtClean="0"/>
              <a:t>11/15/17</a:t>
            </a:fld>
            <a:endParaRPr lang="en-US"/>
          </a:p>
        </p:txBody>
      </p:sp>
      <p:sp>
        <p:nvSpPr>
          <p:cNvPr id="17" name="Footer Placeholder 16"/>
          <p:cNvSpPr>
            <a:spLocks noGrp="1"/>
          </p:cNvSpPr>
          <p:nvPr>
            <p:ph type="ftr" sz="quarter" idx="11"/>
          </p:nvPr>
        </p:nvSpPr>
        <p:spPr>
          <a:xfrm>
            <a:off x="8077183" y="2930267"/>
            <a:ext cx="1727200" cy="457200"/>
          </a:xfrm>
        </p:spPr>
        <p:txBody>
          <a:bodyPr/>
          <a:lstStyle>
            <a:lvl1pPr>
              <a:defRPr>
                <a:solidFill>
                  <a:schemeClr val="bg1"/>
                </a:solidFill>
              </a:defRPr>
            </a:lvl1pPr>
          </a:lstStyle>
          <a:p>
            <a:endParaRPr lang="en-US"/>
          </a:p>
        </p:txBody>
      </p:sp>
      <p:sp>
        <p:nvSpPr>
          <p:cNvPr id="29" name="Slide Number Placeholder 28"/>
          <p:cNvSpPr>
            <a:spLocks noGrp="1"/>
          </p:cNvSpPr>
          <p:nvPr>
            <p:ph type="sldNum" sz="quarter" idx="12"/>
          </p:nvPr>
        </p:nvSpPr>
        <p:spPr>
          <a:xfrm>
            <a:off x="11093451" y="361748"/>
            <a:ext cx="996949" cy="365760"/>
          </a:xfrm>
        </p:spPr>
        <p:txBody>
          <a:bodyPr/>
          <a:lstStyle>
            <a:lvl1pPr algn="r">
              <a:defRPr sz="1800">
                <a:solidFill>
                  <a:schemeClr val="bg1"/>
                </a:solidFill>
              </a:defRPr>
            </a:lvl1pPr>
          </a:lstStyle>
          <a:p>
            <a:fld id="{401CF334-2D5C-4859-84A6-CA7E6E43FAEB}" type="slidenum">
              <a:rPr lang="en-US" smtClean="0"/>
              <a:pPr/>
              <a:t>‹#›</a:t>
            </a:fld>
            <a:endParaRPr lang="en-US"/>
          </a:p>
        </p:txBody>
      </p:sp>
      <p:sp>
        <p:nvSpPr>
          <p:cNvPr id="9" name="Subtitle 8"/>
          <p:cNvSpPr>
            <a:spLocks noGrp="1"/>
          </p:cNvSpPr>
          <p:nvPr>
            <p:ph type="subTitle" idx="1"/>
          </p:nvPr>
        </p:nvSpPr>
        <p:spPr>
          <a:xfrm>
            <a:off x="609599" y="2624917"/>
            <a:ext cx="7247467" cy="1752600"/>
          </a:xfrm>
        </p:spPr>
        <p:txBody>
          <a:bodyPr/>
          <a:lstStyle>
            <a:lvl1pPr marL="64008" indent="0" algn="l">
              <a:buNone/>
              <a:defRPr sz="2400">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609600" y="1126867"/>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602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56C92A-CAD7-4B96-8A25-64B92E050815}" type="datetime1">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5242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134F62-EA7E-4D70-AF22-BD86757D3155}" type="datetime1">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1143000"/>
            <a:ext cx="8331200" cy="5190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042400" y="1143000"/>
            <a:ext cx="2540000" cy="519042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0486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ate Placeholder 13"/>
          <p:cNvSpPr>
            <a:spLocks noGrp="1"/>
          </p:cNvSpPr>
          <p:nvPr>
            <p:ph type="dt" sz="half" idx="2"/>
          </p:nvPr>
        </p:nvSpPr>
        <p:spPr>
          <a:xfrm>
            <a:off x="8782048" y="432590"/>
            <a:ext cx="1276352" cy="457200"/>
          </a:xfrm>
          <a:prstGeom prst="rect">
            <a:avLst/>
          </a:prstGeom>
        </p:spPr>
        <p:txBody>
          <a:bodyPr vert="horz"/>
          <a:lstStyle>
            <a:lvl1pPr algn="l" eaLnBrk="1" latinLnBrk="0" hangingPunct="1">
              <a:defRPr kumimoji="0" sz="800">
                <a:solidFill>
                  <a:schemeClr val="tx1"/>
                </a:solidFill>
              </a:defRPr>
            </a:lvl1pPr>
          </a:lstStyle>
          <a:p>
            <a:fld id="{AEF53E84-C9AC-42E6-BCCB-90EC2A56B8E3}" type="datetime1">
              <a:rPr lang="en-US" smtClean="0"/>
              <a:t>11/15/17</a:t>
            </a:fld>
            <a:endParaRPr lang="en-US"/>
          </a:p>
        </p:txBody>
      </p:sp>
      <p:sp>
        <p:nvSpPr>
          <p:cNvPr id="8" name="Footer Placeholder 2"/>
          <p:cNvSpPr>
            <a:spLocks noGrp="1"/>
          </p:cNvSpPr>
          <p:nvPr>
            <p:ph type="ftr" sz="quarter" idx="3"/>
          </p:nvPr>
        </p:nvSpPr>
        <p:spPr>
          <a:xfrm>
            <a:off x="7010400" y="432590"/>
            <a:ext cx="1767840" cy="457200"/>
          </a:xfrm>
          <a:prstGeom prst="rect">
            <a:avLst/>
          </a:prstGeom>
        </p:spPr>
        <p:txBody>
          <a:bodyPr vert="horz"/>
          <a:lstStyle>
            <a:lvl1pPr algn="r" eaLnBrk="1" latinLnBrk="0" hangingPunct="1">
              <a:defRPr kumimoji="0" sz="800">
                <a:solidFill>
                  <a:schemeClr val="tx1"/>
                </a:solidFill>
              </a:defRPr>
            </a:lvl1pPr>
          </a:lstStyle>
          <a:p>
            <a:endParaRPr lang="en-US" dirty="0"/>
          </a:p>
        </p:txBody>
      </p:sp>
      <p:sp>
        <p:nvSpPr>
          <p:cNvPr id="9" name="Slide Number Placeholder 22"/>
          <p:cNvSpPr>
            <a:spLocks noGrp="1"/>
          </p:cNvSpPr>
          <p:nvPr>
            <p:ph type="sldNum" sz="quarter" idx="4"/>
          </p:nvPr>
        </p:nvSpPr>
        <p:spPr>
          <a:xfrm>
            <a:off x="10899648" y="329018"/>
            <a:ext cx="1016000" cy="365760"/>
          </a:xfrm>
          <a:prstGeom prst="rect">
            <a:avLst/>
          </a:prstGeom>
        </p:spPr>
        <p:txBody>
          <a:bodyPr vert="horz" anchor="b"/>
          <a:lstStyle>
            <a:lvl1pPr algn="r" eaLnBrk="1" latinLnBrk="0" hangingPunct="1">
              <a:defRPr kumimoji="0" sz="1800">
                <a:solidFill>
                  <a:schemeClr val="bg1"/>
                </a:solidFill>
              </a:defRPr>
            </a:lvl1p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882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F3FA8F-E4AE-4BCB-ADE0-9DECA7A16747}" type="datetime1">
              <a:rPr lang="en-US" smtClean="0"/>
              <a:t>11/15/17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accent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bg1"/>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402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1EA8D5-A1EF-4995-BB5E-D278733DC501}" type="datetime1">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2249425"/>
            <a:ext cx="53848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2249425"/>
            <a:ext cx="53848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9025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8782048" y="466456"/>
            <a:ext cx="1276352" cy="457200"/>
          </a:xfrm>
        </p:spPr>
        <p:txBody>
          <a:bodyPr rtlCol="0"/>
          <a:lstStyle/>
          <a:p>
            <a:fld id="{1EA8C313-C41C-438F-9ABA-0F5C940ADB13}" type="datetime1">
              <a:rPr lang="en-US" smtClean="0"/>
              <a:t>11/15/17</a:t>
            </a:fld>
            <a:endParaRPr lang="en-US"/>
          </a:p>
        </p:txBody>
      </p:sp>
      <p:sp>
        <p:nvSpPr>
          <p:cNvPr id="27" name="Slide Number Placeholder 26"/>
          <p:cNvSpPr>
            <a:spLocks noGrp="1"/>
          </p:cNvSpPr>
          <p:nvPr>
            <p:ph type="sldNum" sz="quarter" idx="11"/>
          </p:nvPr>
        </p:nvSpPr>
        <p:spPr>
          <a:xfrm>
            <a:off x="10899648" y="362884"/>
            <a:ext cx="1016000" cy="365760"/>
          </a:xfrm>
        </p:spPr>
        <p:txBody>
          <a:bodyPr rtlCol="0"/>
          <a:lstStyle/>
          <a:p>
            <a:fld id="{401CF334-2D5C-4859-84A6-CA7E6E43FAEB}" type="slidenum">
              <a:rPr lang="en-US" smtClean="0"/>
              <a:t>‹#›</a:t>
            </a:fld>
            <a:endParaRPr lang="en-US"/>
          </a:p>
        </p:txBody>
      </p:sp>
      <p:sp>
        <p:nvSpPr>
          <p:cNvPr id="28" name="Footer Placeholder 27"/>
          <p:cNvSpPr>
            <a:spLocks noGrp="1"/>
          </p:cNvSpPr>
          <p:nvPr>
            <p:ph type="ftr" sz="quarter" idx="12"/>
          </p:nvPr>
        </p:nvSpPr>
        <p:spPr>
          <a:xfrm>
            <a:off x="7010400" y="466456"/>
            <a:ext cx="1767840" cy="457200"/>
          </a:xfrm>
        </p:spPr>
        <p:txBody>
          <a:bodyPr rtlCol="0"/>
          <a:lstStyle/>
          <a:p>
            <a:endParaRPr lang="en-US"/>
          </a:p>
        </p:txBody>
      </p:sp>
      <p:sp>
        <p:nvSpPr>
          <p:cNvPr id="6" name="Content Placeholder 5"/>
          <p:cNvSpPr>
            <a:spLocks noGrp="1"/>
          </p:cNvSpPr>
          <p:nvPr>
            <p:ph sz="quarter" idx="4"/>
          </p:nvPr>
        </p:nvSpPr>
        <p:spPr>
          <a:xfrm>
            <a:off x="6291073" y="236985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94968" y="1906310"/>
            <a:ext cx="5389033"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36985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508000" y="1906310"/>
            <a:ext cx="5388864"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08000" y="804340"/>
            <a:ext cx="11176000" cy="1069848"/>
          </a:xfrm>
        </p:spPr>
        <p:txBody>
          <a:bodyPr anchor="ctr"/>
          <a:lstStyle>
            <a:lvl1pPr>
              <a:defRPr sz="4000" b="0" i="0" cap="none"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40528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13"/>
          <p:cNvSpPr>
            <a:spLocks noGrp="1"/>
          </p:cNvSpPr>
          <p:nvPr>
            <p:ph type="dt" sz="half" idx="2"/>
          </p:nvPr>
        </p:nvSpPr>
        <p:spPr>
          <a:xfrm>
            <a:off x="8782048" y="432590"/>
            <a:ext cx="1276352" cy="457200"/>
          </a:xfrm>
          <a:prstGeom prst="rect">
            <a:avLst/>
          </a:prstGeom>
        </p:spPr>
        <p:txBody>
          <a:bodyPr vert="horz"/>
          <a:lstStyle>
            <a:lvl1pPr algn="l" eaLnBrk="1" latinLnBrk="0" hangingPunct="1">
              <a:defRPr kumimoji="0" sz="800">
                <a:solidFill>
                  <a:schemeClr val="tx2"/>
                </a:solidFill>
              </a:defRPr>
            </a:lvl1pPr>
          </a:lstStyle>
          <a:p>
            <a:fld id="{BCD7CAB1-3B26-4557-B57F-DA3E294B9278}" type="datetime1">
              <a:rPr lang="en-US" smtClean="0"/>
              <a:t>11/15/17</a:t>
            </a:fld>
            <a:endParaRPr lang="en-US"/>
          </a:p>
        </p:txBody>
      </p:sp>
      <p:sp>
        <p:nvSpPr>
          <p:cNvPr id="7" name="Footer Placeholder 2"/>
          <p:cNvSpPr>
            <a:spLocks noGrp="1"/>
          </p:cNvSpPr>
          <p:nvPr>
            <p:ph type="ftr" sz="quarter" idx="3"/>
          </p:nvPr>
        </p:nvSpPr>
        <p:spPr>
          <a:xfrm>
            <a:off x="7010400" y="432590"/>
            <a:ext cx="1767840" cy="457200"/>
          </a:xfrm>
          <a:prstGeom prst="rect">
            <a:avLst/>
          </a:prstGeom>
        </p:spPr>
        <p:txBody>
          <a:bodyPr vert="horz"/>
          <a:lstStyle>
            <a:lvl1pPr algn="r" eaLnBrk="1" latinLnBrk="0" hangingPunct="1">
              <a:defRPr kumimoji="0" sz="800">
                <a:solidFill>
                  <a:schemeClr val="tx2"/>
                </a:solidFill>
              </a:defRPr>
            </a:lvl1pPr>
          </a:lstStyle>
          <a:p>
            <a:endParaRPr lang="en-US" dirty="0"/>
          </a:p>
        </p:txBody>
      </p:sp>
      <p:sp>
        <p:nvSpPr>
          <p:cNvPr id="8" name="Slide Number Placeholder 22"/>
          <p:cNvSpPr>
            <a:spLocks noGrp="1"/>
          </p:cNvSpPr>
          <p:nvPr>
            <p:ph type="sldNum" sz="quarter" idx="4"/>
          </p:nvPr>
        </p:nvSpPr>
        <p:spPr>
          <a:xfrm>
            <a:off x="10899648" y="329018"/>
            <a:ext cx="1016000" cy="365760"/>
          </a:xfrm>
          <a:prstGeom prst="rect">
            <a:avLst/>
          </a:prstGeom>
        </p:spPr>
        <p:txBody>
          <a:bodyPr vert="horz" anchor="b"/>
          <a:lstStyle>
            <a:lvl1pPr algn="r" eaLnBrk="1" latinLnBrk="0" hangingPunct="1">
              <a:defRPr kumimoji="0" sz="1800">
                <a:solidFill>
                  <a:schemeClr val="bg2"/>
                </a:solidFill>
              </a:defRPr>
            </a:lvl1pPr>
          </a:lstStyle>
          <a:p>
            <a:fld id="{401CF334-2D5C-4859-84A6-CA7E6E43FAEB}" type="slidenum">
              <a:rPr lang="en-US" smtClean="0"/>
              <a:pPr/>
              <a:t>‹#›</a:t>
            </a:fld>
            <a:endParaRPr lang="en-US"/>
          </a:p>
        </p:txBody>
      </p:sp>
      <p:sp>
        <p:nvSpPr>
          <p:cNvPr id="2" name="Title 1"/>
          <p:cNvSpPr>
            <a:spLocks noGrp="1"/>
          </p:cNvSpPr>
          <p:nvPr>
            <p:ph type="title"/>
          </p:nvPr>
        </p:nvSpPr>
        <p:spPr>
          <a:xfrm>
            <a:off x="609600" y="1143000"/>
            <a:ext cx="10972800" cy="1069848"/>
          </a:xfrm>
        </p:spPr>
        <p:txBody>
          <a:bodyPr anchor="ctr"/>
          <a:lstStyle>
            <a:lvl1pPr>
              <a:defRPr sz="40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393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941E0-B930-4E4F-B101-1077B3800E20}" type="datetime1">
              <a:rPr lang="en-US" smtClean="0"/>
              <a:t>11/15/17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77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540AC2-8591-468F-9A21-0A84DF454DEF}" type="datetime1">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647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CA9968-A8E7-4C22-B7AC-58FCBCCC98E9}" type="datetime1">
              <a:rPr lang="en-US" smtClean="0"/>
              <a:t>11/15/17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17447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8782048" y="432590"/>
            <a:ext cx="1276352" cy="457200"/>
          </a:xfrm>
          <a:prstGeom prst="rect">
            <a:avLst/>
          </a:prstGeom>
        </p:spPr>
        <p:txBody>
          <a:bodyPr vert="horz"/>
          <a:lstStyle>
            <a:lvl1pPr algn="l" eaLnBrk="1" latinLnBrk="0" hangingPunct="1">
              <a:defRPr kumimoji="0" sz="800">
                <a:solidFill>
                  <a:schemeClr val="tx1"/>
                </a:solidFill>
              </a:defRPr>
            </a:lvl1pPr>
          </a:lstStyle>
          <a:p>
            <a:fld id="{5739D9E8-B0FF-4E40-8A65-1C1B44D4BA58}" type="datetime1">
              <a:rPr lang="en-US" smtClean="0"/>
              <a:t>11/15/17</a:t>
            </a:fld>
            <a:endParaRPr lang="en-US"/>
          </a:p>
        </p:txBody>
      </p:sp>
      <p:sp>
        <p:nvSpPr>
          <p:cNvPr id="3" name="Footer Placeholder 2"/>
          <p:cNvSpPr>
            <a:spLocks noGrp="1"/>
          </p:cNvSpPr>
          <p:nvPr>
            <p:ph type="ftr" sz="quarter" idx="3"/>
          </p:nvPr>
        </p:nvSpPr>
        <p:spPr>
          <a:xfrm>
            <a:off x="7010400" y="432590"/>
            <a:ext cx="1767840" cy="457200"/>
          </a:xfrm>
          <a:prstGeom prst="rect">
            <a:avLst/>
          </a:prstGeom>
        </p:spPr>
        <p:txBody>
          <a:bodyPr vert="horz"/>
          <a:lstStyle>
            <a:lvl1pPr algn="r" eaLnBrk="1" latinLnBrk="0" hangingPunct="1">
              <a:defRPr kumimoji="0" sz="800">
                <a:solidFill>
                  <a:schemeClr val="tx1"/>
                </a:solidFill>
              </a:defRPr>
            </a:lvl1pPr>
          </a:lstStyle>
          <a:p>
            <a:endParaRPr lang="en-US" dirty="0"/>
          </a:p>
        </p:txBody>
      </p:sp>
      <p:sp>
        <p:nvSpPr>
          <p:cNvPr id="23" name="Slide Number Placeholder 22"/>
          <p:cNvSpPr>
            <a:spLocks noGrp="1"/>
          </p:cNvSpPr>
          <p:nvPr>
            <p:ph type="sldNum" sz="quarter" idx="4"/>
          </p:nvPr>
        </p:nvSpPr>
        <p:spPr>
          <a:xfrm>
            <a:off x="10899648" y="329018"/>
            <a:ext cx="1016000" cy="365760"/>
          </a:xfrm>
          <a:prstGeom prst="rect">
            <a:avLst/>
          </a:prstGeom>
        </p:spPr>
        <p:txBody>
          <a:bodyPr vert="horz" anchor="b"/>
          <a:lstStyle>
            <a:lvl1pPr algn="r" eaLnBrk="1" latinLnBrk="0" hangingPunct="1">
              <a:defRPr kumimoji="0" sz="1800">
                <a:solidFill>
                  <a:schemeClr val="bg2"/>
                </a:solidFill>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609600" y="1927697"/>
            <a:ext cx="10972800" cy="4325112"/>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21"/>
          <p:cNvSpPr>
            <a:spLocks noGrp="1"/>
          </p:cNvSpPr>
          <p:nvPr>
            <p:ph type="title"/>
          </p:nvPr>
        </p:nvSpPr>
        <p:spPr>
          <a:xfrm>
            <a:off x="609600" y="821273"/>
            <a:ext cx="10972800" cy="1066800"/>
          </a:xfrm>
          <a:prstGeom prst="rect">
            <a:avLst/>
          </a:prstGeom>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3559180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rtl="1" eaLnBrk="1" latinLnBrk="0" hangingPunct="1">
        <a:spcBef>
          <a:spcPct val="0"/>
        </a:spcBef>
        <a:buNone/>
        <a:defRPr kumimoji="0" sz="4000" kern="1200">
          <a:solidFill>
            <a:schemeClr val="bg1"/>
          </a:solidFill>
          <a:latin typeface="+mj-lt"/>
          <a:ea typeface="+mj-ea"/>
          <a:cs typeface="+mj-cs"/>
        </a:defRPr>
      </a:lvl1pPr>
    </p:titleStyle>
    <p:bodyStyle>
      <a:lvl1pPr marL="365760" indent="-256032"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800" kern="1200">
          <a:solidFill>
            <a:schemeClr val="tx2"/>
          </a:solidFill>
          <a:latin typeface="+mn-lt"/>
          <a:ea typeface="+mn-ea"/>
          <a:cs typeface="+mn-cs"/>
        </a:defRPr>
      </a:lvl1pPr>
      <a:lvl2pPr marL="658368" indent="-246888"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600" kern="1200">
          <a:solidFill>
            <a:schemeClr val="tx2"/>
          </a:solidFill>
          <a:latin typeface="+mn-lt"/>
          <a:ea typeface="+mn-ea"/>
          <a:cs typeface="+mn-cs"/>
        </a:defRPr>
      </a:lvl2pPr>
      <a:lvl3pPr marL="923544" indent="-219456"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400" kern="1200">
          <a:solidFill>
            <a:schemeClr val="tx2"/>
          </a:solidFill>
          <a:latin typeface="+mn-lt"/>
          <a:ea typeface="+mn-ea"/>
          <a:cs typeface="+mn-cs"/>
        </a:defRPr>
      </a:lvl3pPr>
      <a:lvl4pPr marL="1179576" indent="-201168"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200" kern="1200">
          <a:solidFill>
            <a:schemeClr val="tx2"/>
          </a:solidFill>
          <a:latin typeface="+mn-lt"/>
          <a:ea typeface="+mn-ea"/>
          <a:cs typeface="+mn-cs"/>
        </a:defRPr>
      </a:lvl4pPr>
      <a:lvl5pPr marL="1389888"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2000" kern="1200">
          <a:solidFill>
            <a:schemeClr val="tx2"/>
          </a:solidFill>
          <a:latin typeface="+mn-lt"/>
          <a:ea typeface="+mn-ea"/>
          <a:cs typeface="+mn-cs"/>
        </a:defRPr>
      </a:lvl5pPr>
      <a:lvl6pPr marL="1609344"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1800" kern="1200">
          <a:solidFill>
            <a:schemeClr val="tx2"/>
          </a:solidFill>
          <a:latin typeface="+mn-lt"/>
          <a:ea typeface="+mn-ea"/>
          <a:cs typeface="+mn-cs"/>
        </a:defRPr>
      </a:lvl6pPr>
      <a:lvl7pPr marL="1828800"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1600" kern="1200">
          <a:solidFill>
            <a:schemeClr val="tx2"/>
          </a:solidFill>
          <a:latin typeface="+mn-lt"/>
          <a:ea typeface="+mn-ea"/>
          <a:cs typeface="+mn-cs"/>
        </a:defRPr>
      </a:lvl7pPr>
      <a:lvl8pPr marL="2029968"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1500" kern="1200">
          <a:solidFill>
            <a:schemeClr val="tx2"/>
          </a:solidFill>
          <a:latin typeface="+mn-lt"/>
          <a:ea typeface="+mn-ea"/>
          <a:cs typeface="+mn-cs"/>
        </a:defRPr>
      </a:lvl8pPr>
      <a:lvl9pPr marL="2240280" indent="-182880" algn="r" rtl="1" eaLnBrk="1" latinLnBrk="0" hangingPunct="1">
        <a:spcBef>
          <a:spcPts val="300"/>
        </a:spcBef>
        <a:buClr>
          <a:schemeClr val="accent1">
            <a:lumMod val="40000"/>
            <a:lumOff val="60000"/>
          </a:schemeClr>
        </a:buClr>
        <a:buSzPct val="60000"/>
        <a:buFont typeface="Wingdings 3" panose="05040102010807070707" pitchFamily="18" charset="2"/>
        <a:buChar char="u"/>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orient="horz" pos="384">
          <p15:clr>
            <a:srgbClr val="F26B43"/>
          </p15:clr>
        </p15:guide>
        <p15:guide id="3"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70.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599" y="2498789"/>
            <a:ext cx="7966510" cy="1752600"/>
          </a:xfrm>
        </p:spPr>
        <p:txBody>
          <a:bodyPr/>
          <a:lstStyle/>
          <a:p>
            <a:r>
              <a:rPr lang="en-US" dirty="0" err="1"/>
              <a:t>Yoshua</a:t>
            </a:r>
            <a:r>
              <a:rPr lang="en-US" dirty="0"/>
              <a:t> </a:t>
            </a:r>
            <a:r>
              <a:rPr lang="en-US" dirty="0" err="1"/>
              <a:t>Bengio</a:t>
            </a:r>
            <a:r>
              <a:rPr lang="en-US" dirty="0"/>
              <a:t>, Aaron </a:t>
            </a:r>
            <a:r>
              <a:rPr lang="en-US" dirty="0" err="1"/>
              <a:t>Courville</a:t>
            </a:r>
            <a:r>
              <a:rPr lang="en-US" dirty="0"/>
              <a:t>, and Pascal Vincent</a:t>
            </a:r>
          </a:p>
        </p:txBody>
      </p:sp>
      <p:sp>
        <p:nvSpPr>
          <p:cNvPr id="2" name="Title 1"/>
          <p:cNvSpPr>
            <a:spLocks noGrp="1"/>
          </p:cNvSpPr>
          <p:nvPr>
            <p:ph type="ctrTitle"/>
          </p:nvPr>
        </p:nvSpPr>
        <p:spPr>
          <a:xfrm>
            <a:off x="609600" y="1095335"/>
            <a:ext cx="11277600" cy="1470025"/>
          </a:xfrm>
        </p:spPr>
        <p:txBody>
          <a:bodyPr/>
          <a:lstStyle/>
          <a:p>
            <a:r>
              <a:rPr lang="en-US" dirty="0">
                <a:solidFill>
                  <a:schemeClr val="accent6">
                    <a:lumMod val="20000"/>
                    <a:lumOff val="80000"/>
                  </a:schemeClr>
                </a:solidFill>
              </a:rPr>
              <a:t>Representation Learning:</a:t>
            </a:r>
            <a:br>
              <a:rPr lang="en-US" dirty="0">
                <a:solidFill>
                  <a:schemeClr val="accent6">
                    <a:lumMod val="20000"/>
                    <a:lumOff val="80000"/>
                  </a:schemeClr>
                </a:solidFill>
              </a:rPr>
            </a:br>
            <a:r>
              <a:rPr lang="en-US" dirty="0">
                <a:solidFill>
                  <a:schemeClr val="accent6">
                    <a:lumMod val="20000"/>
                    <a:lumOff val="80000"/>
                  </a:schemeClr>
                </a:solidFill>
              </a:rPr>
              <a:t>A Review and New Perspectives</a:t>
            </a:r>
          </a:p>
        </p:txBody>
      </p:sp>
      <p:sp>
        <p:nvSpPr>
          <p:cNvPr id="5" name="Footer Placeholder 4"/>
          <p:cNvSpPr>
            <a:spLocks noGrp="1"/>
          </p:cNvSpPr>
          <p:nvPr>
            <p:ph type="ftr" sz="quarter" idx="11"/>
          </p:nvPr>
        </p:nvSpPr>
        <p:spPr/>
        <p:txBody>
          <a:bodyPr/>
          <a:lstStyle/>
          <a:p>
            <a:r>
              <a:rPr lang="en-US" dirty="0" smtClean="0"/>
              <a:t>Aug</a:t>
            </a:r>
            <a:r>
              <a:rPr lang="en-US" dirty="0"/>
              <a:t>. 2013</a:t>
            </a:r>
          </a:p>
        </p:txBody>
      </p:sp>
      <p:sp>
        <p:nvSpPr>
          <p:cNvPr id="6" name="Content Placeholder 13"/>
          <p:cNvSpPr txBox="1">
            <a:spLocks/>
          </p:cNvSpPr>
          <p:nvPr/>
        </p:nvSpPr>
        <p:spPr>
          <a:xfrm>
            <a:off x="609600" y="4810539"/>
            <a:ext cx="6109252" cy="1442270"/>
          </a:xfrm>
          <a:prstGeom prst="rect">
            <a:avLst/>
          </a:prstGeom>
        </p:spPr>
        <p:txBody>
          <a:bodyPr vert="horz">
            <a:normAutofit/>
          </a:bodyPr>
          <a:lstStyle>
            <a:lvl1pPr marL="64008" indent="0" algn="l"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accent1"/>
                </a:solidFill>
                <a:latin typeface="+mn-lt"/>
                <a:ea typeface="+mn-ea"/>
                <a:cs typeface="+mn-cs"/>
              </a:defRPr>
            </a:lvl1pPr>
            <a:lvl2pPr marL="457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600" kern="1200">
                <a:solidFill>
                  <a:schemeClr val="tx2"/>
                </a:solidFill>
                <a:latin typeface="+mn-lt"/>
                <a:ea typeface="+mn-ea"/>
                <a:cs typeface="+mn-cs"/>
              </a:defRPr>
            </a:lvl2pPr>
            <a:lvl3pPr marL="914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tx2"/>
                </a:solidFill>
                <a:latin typeface="+mn-lt"/>
                <a:ea typeface="+mn-ea"/>
                <a:cs typeface="+mn-cs"/>
              </a:defRPr>
            </a:lvl3pPr>
            <a:lvl4pPr marL="1371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200" kern="1200">
                <a:solidFill>
                  <a:schemeClr val="tx2"/>
                </a:solidFill>
                <a:latin typeface="+mn-lt"/>
                <a:ea typeface="+mn-ea"/>
                <a:cs typeface="+mn-cs"/>
              </a:defRPr>
            </a:lvl4pPr>
            <a:lvl5pPr marL="18288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000" kern="1200">
                <a:solidFill>
                  <a:schemeClr val="tx2"/>
                </a:solidFill>
                <a:latin typeface="+mn-lt"/>
                <a:ea typeface="+mn-ea"/>
                <a:cs typeface="+mn-cs"/>
              </a:defRPr>
            </a:lvl5pPr>
            <a:lvl6pPr marL="22860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800" kern="1200">
                <a:solidFill>
                  <a:schemeClr val="tx2"/>
                </a:solidFill>
                <a:latin typeface="+mn-lt"/>
                <a:ea typeface="+mn-ea"/>
                <a:cs typeface="+mn-cs"/>
              </a:defRPr>
            </a:lvl6pPr>
            <a:lvl7pPr marL="2743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600" kern="1200">
                <a:solidFill>
                  <a:schemeClr val="tx2"/>
                </a:solidFill>
                <a:latin typeface="+mn-lt"/>
                <a:ea typeface="+mn-ea"/>
                <a:cs typeface="+mn-cs"/>
              </a:defRPr>
            </a:lvl7pPr>
            <a:lvl8pPr marL="3200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500" kern="1200">
                <a:solidFill>
                  <a:schemeClr val="tx2"/>
                </a:solidFill>
                <a:latin typeface="+mn-lt"/>
                <a:ea typeface="+mn-ea"/>
                <a:cs typeface="+mn-cs"/>
              </a:defRPr>
            </a:lvl8pPr>
            <a:lvl9pPr marL="3657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400" kern="1200" baseline="0">
                <a:solidFill>
                  <a:schemeClr val="tx2"/>
                </a:solidFill>
                <a:latin typeface="+mn-lt"/>
                <a:ea typeface="+mn-ea"/>
                <a:cs typeface="+mn-cs"/>
              </a:defRPr>
            </a:lvl9pPr>
          </a:lstStyle>
          <a:p>
            <a:r>
              <a:rPr lang="en-US" dirty="0" smtClean="0">
                <a:solidFill>
                  <a:schemeClr val="tx1"/>
                </a:solidFill>
              </a:rPr>
              <a:t>Aviv </a:t>
            </a:r>
            <a:r>
              <a:rPr lang="en-US" dirty="0" err="1" smtClean="0">
                <a:solidFill>
                  <a:schemeClr val="tx1"/>
                </a:solidFill>
              </a:rPr>
              <a:t>Zaharoni</a:t>
            </a:r>
            <a:endParaRPr lang="en-US" dirty="0" smtClean="0">
              <a:solidFill>
                <a:schemeClr val="tx1"/>
              </a:solidFill>
            </a:endParaRPr>
          </a:p>
          <a:p>
            <a:r>
              <a:rPr lang="en-US" dirty="0" smtClean="0">
                <a:solidFill>
                  <a:schemeClr val="tx1"/>
                </a:solidFill>
              </a:rPr>
              <a:t>Roee Levy</a:t>
            </a:r>
          </a:p>
        </p:txBody>
      </p:sp>
    </p:spTree>
    <p:extLst>
      <p:ext uri="{BB962C8B-B14F-4D97-AF65-F5344CB8AC3E}">
        <p14:creationId xmlns:p14="http://schemas.microsoft.com/office/powerpoint/2010/main" val="14976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1" y="1888073"/>
            <a:ext cx="7431764" cy="3998975"/>
          </a:xfrm>
        </p:spPr>
        <p:txBody>
          <a:bodyPr>
            <a:normAutofit fontScale="92500"/>
          </a:bodyPr>
          <a:lstStyle/>
          <a:p>
            <a:pPr algn="l" rtl="0"/>
            <a:r>
              <a:rPr lang="en-US" sz="2800" dirty="0" smtClean="0"/>
              <a:t>2. </a:t>
            </a:r>
            <a:r>
              <a:rPr lang="en-US" sz="2800" u="sng" dirty="0" smtClean="0"/>
              <a:t>The Curse of Dimensionality</a:t>
            </a:r>
          </a:p>
          <a:p>
            <a:pPr lvl="1" algn="l" rtl="0"/>
            <a:r>
              <a:rPr lang="en-US" sz="2700" dirty="0" smtClean="0"/>
              <a:t>Sometimes we would like to have a representation with a lower dimension than the input dimension, to avoid complicated calculations or having too many configurations. </a:t>
            </a:r>
          </a:p>
          <a:p>
            <a:pPr lvl="1" algn="l" rtl="0"/>
            <a:r>
              <a:rPr lang="en-US" sz="2700" dirty="0" smtClean="0"/>
              <a:t>That is, the quality of the learned </a:t>
            </a:r>
            <a:r>
              <a:rPr lang="en-US" sz="2700" smtClean="0"/>
              <a:t>representation increases as </a:t>
            </a:r>
            <a:r>
              <a:rPr lang="en-US" sz="2700" dirty="0" smtClean="0"/>
              <a:t>its dimension is smaller, but note that we mustn’t loose too much important data.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8041365" y="2057736"/>
            <a:ext cx="3883295" cy="3659649"/>
          </a:xfrm>
          <a:prstGeom prst="rect">
            <a:avLst/>
          </a:prstGeom>
        </p:spPr>
      </p:pic>
    </p:spTree>
    <p:extLst>
      <p:ext uri="{BB962C8B-B14F-4D97-AF65-F5344CB8AC3E}">
        <p14:creationId xmlns:p14="http://schemas.microsoft.com/office/powerpoint/2010/main" val="3813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609600" y="1888073"/>
                <a:ext cx="6870700" cy="3998975"/>
              </a:xfrm>
            </p:spPr>
            <p:txBody>
              <a:bodyPr>
                <a:normAutofit/>
              </a:bodyPr>
              <a:lstStyle/>
              <a:p>
                <a:pPr algn="l" rtl="0"/>
                <a:r>
                  <a:rPr lang="en-US" sz="2600" dirty="0" smtClean="0"/>
                  <a:t>3. </a:t>
                </a:r>
                <a:r>
                  <a:rPr lang="en-US" sz="2600" u="sng" dirty="0"/>
                  <a:t>Distributed Representations</a:t>
                </a:r>
                <a:endParaRPr lang="en-US" sz="2600" dirty="0"/>
              </a:p>
              <a:p>
                <a:pPr lvl="1" algn="l" rtl="0"/>
                <a:r>
                  <a:rPr lang="en-US" sz="2400" dirty="0" smtClean="0"/>
                  <a:t>Learners of 1-hot representation (non-distributed) require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smtClean="0"/>
                  <a:t> parameters to distinguish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smtClean="0"/>
                  <a:t> input regions (clusters).</a:t>
                </a:r>
              </a:p>
              <a:p>
                <a:pPr lvl="1" algn="l" rtl="0"/>
                <a:r>
                  <a:rPr lang="en-US" sz="2400" dirty="0"/>
                  <a:t>Classical algorithms like nearest-neighbors, SVM, </a:t>
                </a:r>
                <a:r>
                  <a:rPr lang="en-US" sz="2400" dirty="0" smtClean="0"/>
                  <a:t>decision </a:t>
                </a:r>
                <a:r>
                  <a:rPr lang="en-US" sz="2400" dirty="0"/>
                  <a:t>trees and non-parametric algorithms generalize locally by clustering (</a:t>
                </a:r>
                <a:r>
                  <a:rPr lang="en-US" sz="2400" dirty="0" smtClean="0"/>
                  <a:t>breaking the </a:t>
                </a:r>
                <a:r>
                  <a:rPr lang="en-US" sz="2400" dirty="0"/>
                  <a:t>input space into regions</a:t>
                </a:r>
                <a:r>
                  <a:rPr lang="en-US" sz="2400" dirty="0" smtClean="0"/>
                  <a:t>).</a:t>
                </a:r>
              </a:p>
              <a:p>
                <a:pPr algn="l" rtl="0"/>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609600" y="1888073"/>
                <a:ext cx="6870700" cy="3998975"/>
              </a:xfrm>
              <a:blipFill rotWithShape="0">
                <a:blip r:embed="rId3"/>
                <a:stretch>
                  <a:fillRect t="-1524" r="-799"/>
                </a:stretch>
              </a:blipFill>
            </p:spPr>
            <p:txBody>
              <a:bodyPr/>
              <a:lstStyle/>
              <a:p>
                <a:r>
                  <a:rPr lang="he-IL">
                    <a:noFill/>
                  </a:rPr>
                  <a:t> </a:t>
                </a:r>
              </a:p>
            </p:txBody>
          </p:sp>
        </mc:Fallback>
      </mc:AlternateContent>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4"/>
          <a:stretch>
            <a:fillRect/>
          </a:stretch>
        </p:blipFill>
        <p:spPr>
          <a:xfrm>
            <a:off x="7863915" y="1997253"/>
            <a:ext cx="3477110" cy="2772162"/>
          </a:xfrm>
          <a:prstGeom prst="rect">
            <a:avLst/>
          </a:prstGeom>
        </p:spPr>
      </p:pic>
    </p:spTree>
    <p:extLst>
      <p:ext uri="{BB962C8B-B14F-4D97-AF65-F5344CB8AC3E}">
        <p14:creationId xmlns:p14="http://schemas.microsoft.com/office/powerpoint/2010/main" val="35431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7543800" cy="3998975"/>
          </a:xfrm>
        </p:spPr>
        <p:txBody>
          <a:bodyPr>
            <a:normAutofit lnSpcReduction="10000"/>
          </a:bodyPr>
          <a:lstStyle/>
          <a:p>
            <a:pPr algn="l" rtl="0"/>
            <a:r>
              <a:rPr lang="en-US" sz="2600" dirty="0" smtClean="0"/>
              <a:t>3. </a:t>
            </a:r>
            <a:r>
              <a:rPr lang="en-US" sz="2600" u="sng" dirty="0"/>
              <a:t>Distributed </a:t>
            </a:r>
            <a:r>
              <a:rPr lang="en-US" sz="2600" u="sng" dirty="0" smtClean="0"/>
              <a:t>Representations</a:t>
            </a:r>
            <a:endParaRPr lang="en-US" sz="2400" dirty="0" smtClean="0"/>
          </a:p>
          <a:p>
            <a:pPr lvl="1" algn="l" rtl="0"/>
            <a:r>
              <a:rPr lang="en-US" sz="2400" dirty="0" smtClean="0"/>
              <a:t>With a distributed representation, an exponentially large number of possible subsets of features or hidden units can be activated in response to a given input.</a:t>
            </a:r>
          </a:p>
          <a:p>
            <a:pPr lvl="1" algn="l" rtl="0"/>
            <a:r>
              <a:rPr lang="en-US" sz="2400" dirty="0" smtClean="0"/>
              <a:t>Distributed </a:t>
            </a:r>
            <a:r>
              <a:rPr lang="en-US" sz="2400" dirty="0"/>
              <a:t>representation means </a:t>
            </a:r>
            <a:endParaRPr lang="en-US" sz="2400" dirty="0" smtClean="0"/>
          </a:p>
          <a:p>
            <a:pPr marL="676656" lvl="2" indent="0" algn="l" rtl="0">
              <a:buNone/>
            </a:pPr>
            <a:r>
              <a:rPr lang="en-US" sz="2400" dirty="0" smtClean="0"/>
              <a:t>to </a:t>
            </a:r>
            <a:r>
              <a:rPr lang="en-US" sz="2400" dirty="0"/>
              <a:t>have the ability to create a new region without seeing any data belongs to it. </a:t>
            </a:r>
            <a:r>
              <a:rPr lang="en-US" sz="2400" dirty="0" smtClean="0"/>
              <a:t>Algorithms </a:t>
            </a:r>
            <a:r>
              <a:rPr lang="en-US" sz="2400" dirty="0"/>
              <a:t>like PCA</a:t>
            </a:r>
            <a:r>
              <a:rPr lang="en-US" sz="2400" dirty="0" smtClean="0"/>
              <a:t>, RBMs and neural networks </a:t>
            </a:r>
            <a:r>
              <a:rPr lang="en-US" sz="2400" dirty="0"/>
              <a:t>try to divide the space </a:t>
            </a:r>
            <a:r>
              <a:rPr lang="en-US" sz="2400" dirty="0" smtClean="0"/>
              <a:t>into </a:t>
            </a:r>
          </a:p>
          <a:p>
            <a:pPr marL="676656" lvl="2" indent="0" algn="l" rtl="0">
              <a:buNone/>
            </a:pPr>
            <a:r>
              <a:rPr lang="en-US" sz="2400" dirty="0" smtClean="0"/>
              <a:t>regions </a:t>
            </a:r>
            <a:r>
              <a:rPr lang="en-US" sz="2400" dirty="0"/>
              <a:t>which are not mutually exclusive.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4" name="Picture 3"/>
          <p:cNvPicPr>
            <a:picLocks noChangeAspect="1"/>
          </p:cNvPicPr>
          <p:nvPr/>
        </p:nvPicPr>
        <p:blipFill>
          <a:blip r:embed="rId3"/>
          <a:stretch>
            <a:fillRect/>
          </a:stretch>
        </p:blipFill>
        <p:spPr>
          <a:xfrm>
            <a:off x="7894320" y="1804190"/>
            <a:ext cx="3548747" cy="4344155"/>
          </a:xfrm>
          <a:prstGeom prst="rect">
            <a:avLst/>
          </a:prstGeom>
        </p:spPr>
      </p:pic>
    </p:spTree>
    <p:extLst>
      <p:ext uri="{BB962C8B-B14F-4D97-AF65-F5344CB8AC3E}">
        <p14:creationId xmlns:p14="http://schemas.microsoft.com/office/powerpoint/2010/main" val="37298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6991350" cy="3998975"/>
          </a:xfrm>
        </p:spPr>
        <p:txBody>
          <a:bodyPr>
            <a:normAutofit/>
          </a:bodyPr>
          <a:lstStyle/>
          <a:p>
            <a:pPr algn="l" rtl="0"/>
            <a:r>
              <a:rPr lang="en-US" sz="2600" dirty="0" smtClean="0"/>
              <a:t>4. </a:t>
            </a:r>
            <a:r>
              <a:rPr lang="en-US" sz="2600" u="sng" dirty="0"/>
              <a:t>Depth and </a:t>
            </a:r>
            <a:r>
              <a:rPr lang="en-US" sz="2600" u="sng" dirty="0" smtClean="0"/>
              <a:t>abstraction</a:t>
            </a:r>
            <a:endParaRPr lang="en-US" sz="2600" dirty="0" smtClean="0"/>
          </a:p>
          <a:p>
            <a:pPr lvl="1" algn="l" rtl="0"/>
            <a:r>
              <a:rPr lang="en-US" sz="2400" dirty="0" smtClean="0"/>
              <a:t>A good representation expresses high level and abstract features. </a:t>
            </a:r>
          </a:p>
          <a:p>
            <a:pPr lvl="1" algn="l" rtl="0"/>
            <a:endParaRPr lang="en-US" sz="2400" dirty="0" smtClean="0"/>
          </a:p>
          <a:p>
            <a:pPr lvl="1" algn="l" rtl="0"/>
            <a:r>
              <a:rPr lang="en-US" sz="2400" dirty="0" smtClean="0"/>
              <a:t>In order to achieve such representations we can use deep architectures that allow reuse of low level features to potentially get more abstract features at higher layers.</a:t>
            </a:r>
          </a:p>
          <a:p>
            <a:pPr algn="l" rtl="0"/>
            <a:endParaRPr lang="en-US"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3"/>
          <a:stretch>
            <a:fillRect/>
          </a:stretch>
        </p:blipFill>
        <p:spPr>
          <a:xfrm>
            <a:off x="7600950" y="1888073"/>
            <a:ext cx="4404561" cy="2743553"/>
          </a:xfrm>
          <a:prstGeom prst="rect">
            <a:avLst/>
          </a:prstGeom>
        </p:spPr>
      </p:pic>
    </p:spTree>
    <p:extLst>
      <p:ext uri="{BB962C8B-B14F-4D97-AF65-F5344CB8AC3E}">
        <p14:creationId xmlns:p14="http://schemas.microsoft.com/office/powerpoint/2010/main" val="29359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11125200" cy="3998975"/>
          </a:xfrm>
        </p:spPr>
        <p:txBody>
          <a:bodyPr>
            <a:normAutofit/>
          </a:bodyPr>
          <a:lstStyle/>
          <a:p>
            <a:pPr algn="l" rtl="0"/>
            <a:r>
              <a:rPr lang="en-US" sz="2600" dirty="0" smtClean="0"/>
              <a:t>5 </a:t>
            </a:r>
            <a:r>
              <a:rPr lang="en-US" sz="2600" u="sng" dirty="0" smtClean="0"/>
              <a:t>Disentangling Factors of Variation</a:t>
            </a:r>
            <a:r>
              <a:rPr lang="en-US" sz="2600" dirty="0" smtClean="0"/>
              <a:t> </a:t>
            </a:r>
          </a:p>
          <a:p>
            <a:pPr lvl="1" algn="l" rtl="0"/>
            <a:r>
              <a:rPr lang="en-US" sz="2600" dirty="0" smtClean="0"/>
              <a:t>This is the goal of building features which are insensitive to variations in the data that are uninformative to the task at hand. </a:t>
            </a:r>
          </a:p>
          <a:p>
            <a:pPr lvl="1" algn="l" rtl="0"/>
            <a:endParaRPr lang="en-US" sz="2600" dirty="0" smtClean="0"/>
          </a:p>
          <a:p>
            <a:pPr lvl="1" algn="l" rtl="0"/>
            <a:r>
              <a:rPr lang="en-US" sz="2600" dirty="0" smtClean="0"/>
              <a:t>The hypothesis is that </a:t>
            </a:r>
            <a:r>
              <a:rPr lang="en-US" sz="2600" dirty="0"/>
              <a:t>the local directions of </a:t>
            </a:r>
            <a:r>
              <a:rPr lang="en-US" sz="2600" dirty="0" smtClean="0"/>
              <a:t>a variation that is least </a:t>
            </a:r>
            <a:r>
              <a:rPr lang="en-US" sz="2600" dirty="0"/>
              <a:t>represented in the training data should be first to be pruned out</a:t>
            </a:r>
            <a:r>
              <a:rPr lang="en-US" sz="2600" dirty="0" smtClean="0"/>
              <a:t>.  </a:t>
            </a:r>
            <a:endParaRPr lang="en-US" sz="2600" dirty="0"/>
          </a:p>
          <a:p>
            <a:pPr algn="l" rtl="0"/>
            <a:endParaRPr lang="en-US" sz="260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spTree>
    <p:extLst>
      <p:ext uri="{BB962C8B-B14F-4D97-AF65-F5344CB8AC3E}">
        <p14:creationId xmlns:p14="http://schemas.microsoft.com/office/powerpoint/2010/main" val="404343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609600" y="1888073"/>
                <a:ext cx="11125200" cy="3998975"/>
              </a:xfrm>
            </p:spPr>
            <p:txBody>
              <a:bodyPr>
                <a:normAutofit fontScale="92500"/>
              </a:bodyPr>
              <a:lstStyle/>
              <a:p>
                <a:pPr algn="l" rtl="0"/>
                <a:r>
                  <a:rPr lang="en-US" sz="2600" dirty="0" smtClean="0">
                    <a:solidFill>
                      <a:schemeClr val="tx1"/>
                    </a:solidFill>
                    <a:latin typeface="+mj-lt"/>
                  </a:rPr>
                  <a:t>Unsupervised learning is a type of machine learning algorithm used to draw inferences from datasets consisting of input data without label.</a:t>
                </a:r>
              </a:p>
              <a:p>
                <a:pPr algn="l" rtl="0"/>
                <a:endParaRPr lang="en-US" sz="2600" dirty="0" smtClean="0">
                  <a:solidFill>
                    <a:schemeClr val="tx1"/>
                  </a:solidFill>
                  <a:latin typeface="+mj-lt"/>
                </a:endParaRPr>
              </a:p>
              <a:p>
                <a:pPr algn="l" rtl="0"/>
                <a:r>
                  <a:rPr lang="en-US" sz="2600" dirty="0" smtClean="0">
                    <a:solidFill>
                      <a:schemeClr val="tx1"/>
                    </a:solidFill>
                    <a:latin typeface="+mj-lt"/>
                  </a:rPr>
                  <a:t>In unsupervised learning we are trying to learn the important aspects of an unknown distribution </a:t>
                </a:r>
                <a14:m>
                  <m:oMath xmlns:m="http://schemas.openxmlformats.org/officeDocument/2006/math">
                    <m:r>
                      <a:rPr lang="en-US" sz="2600" b="0" i="1" smtClean="0">
                        <a:solidFill>
                          <a:schemeClr val="tx1"/>
                        </a:solidFill>
                        <a:latin typeface="Cambria Math" panose="02040503050406030204" pitchFamily="18" charset="0"/>
                      </a:rPr>
                      <m:t>𝑃</m:t>
                    </m:r>
                    <m:r>
                      <a:rPr lang="en-US" sz="2600" b="0" i="1" smtClean="0">
                        <a:solidFill>
                          <a:schemeClr val="tx1"/>
                        </a:solidFill>
                        <a:latin typeface="Cambria Math" panose="02040503050406030204" pitchFamily="18" charset="0"/>
                      </a:rPr>
                      <m:t>(</m:t>
                    </m:r>
                    <m:r>
                      <a:rPr lang="en-US" sz="2600" b="0" i="1" smtClean="0">
                        <a:solidFill>
                          <a:schemeClr val="tx1"/>
                        </a:solidFill>
                        <a:latin typeface="Cambria Math" panose="02040503050406030204" pitchFamily="18" charset="0"/>
                      </a:rPr>
                      <m:t>𝑋</m:t>
                    </m:r>
                    <m:r>
                      <a:rPr lang="en-US" sz="2600" b="0" i="1" smtClean="0">
                        <a:solidFill>
                          <a:schemeClr val="tx1"/>
                        </a:solidFill>
                        <a:latin typeface="Cambria Math" panose="02040503050406030204" pitchFamily="18" charset="0"/>
                      </a:rPr>
                      <m:t>)</m:t>
                    </m:r>
                  </m:oMath>
                </a14:m>
                <a:r>
                  <a:rPr lang="en-US" sz="2600" dirty="0" smtClean="0">
                    <a:solidFill>
                      <a:schemeClr val="tx1"/>
                    </a:solidFill>
                    <a:latin typeface="+mj-lt"/>
                  </a:rPr>
                  <a:t> where X is the input space.</a:t>
                </a:r>
              </a:p>
              <a:p>
                <a:pPr algn="l" rtl="0"/>
                <a:endParaRPr lang="en-US" sz="2600" dirty="0" smtClean="0">
                  <a:solidFill>
                    <a:schemeClr val="tx1"/>
                  </a:solidFill>
                  <a:latin typeface="+mj-lt"/>
                </a:endParaRPr>
              </a:p>
              <a:p>
                <a:pPr algn="l" rtl="0"/>
                <a:r>
                  <a:rPr lang="en-US" sz="2600" dirty="0">
                    <a:solidFill>
                      <a:schemeClr val="tx1"/>
                    </a:solidFill>
                    <a:latin typeface="+mj-lt"/>
                  </a:rPr>
                  <a:t>The most common unsupervised learning method is </a:t>
                </a:r>
                <a:r>
                  <a:rPr lang="en-US" sz="2600" dirty="0" smtClean="0">
                    <a:solidFill>
                      <a:schemeClr val="tx1"/>
                    </a:solidFill>
                    <a:latin typeface="+mj-lt"/>
                  </a:rPr>
                  <a:t>cluster analysis which </a:t>
                </a:r>
                <a:r>
                  <a:rPr lang="en-US" sz="2600" dirty="0">
                    <a:solidFill>
                      <a:schemeClr val="tx1"/>
                    </a:solidFill>
                    <a:latin typeface="+mj-lt"/>
                  </a:rPr>
                  <a:t>is used for exploratory data analysis to find hidden patterns or grouping in data. </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609600" y="1888073"/>
                <a:ext cx="11125200" cy="3998975"/>
              </a:xfrm>
              <a:blipFill rotWithShape="0">
                <a:blip r:embed="rId3"/>
                <a:stretch>
                  <a:fillRect t="-1220" r="-822"/>
                </a:stretch>
              </a:blipFill>
            </p:spPr>
            <p:txBody>
              <a:bodyPr/>
              <a:lstStyle/>
              <a:p>
                <a:r>
                  <a:rPr lang="he-IL">
                    <a:noFill/>
                  </a:rPr>
                  <a:t> </a:t>
                </a:r>
              </a:p>
            </p:txBody>
          </p:sp>
        </mc:Fallback>
      </mc:AlternateContent>
      <p:sp>
        <p:nvSpPr>
          <p:cNvPr id="2" name="Title 1"/>
          <p:cNvSpPr>
            <a:spLocks noGrp="1"/>
          </p:cNvSpPr>
          <p:nvPr>
            <p:ph type="title"/>
          </p:nvPr>
        </p:nvSpPr>
        <p:spPr/>
        <p:txBody>
          <a:bodyPr>
            <a:normAutofit/>
          </a:bodyPr>
          <a:lstStyle/>
          <a:p>
            <a:pPr rtl="0"/>
            <a:r>
              <a:rPr lang="en-US" dirty="0" smtClean="0"/>
              <a:t>Unsupervised Learning</a:t>
            </a:r>
            <a:endParaRPr lang="en-US" dirty="0"/>
          </a:p>
        </p:txBody>
      </p:sp>
    </p:spTree>
    <p:extLst>
      <p:ext uri="{BB962C8B-B14F-4D97-AF65-F5344CB8AC3E}">
        <p14:creationId xmlns:p14="http://schemas.microsoft.com/office/powerpoint/2010/main" val="17860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Unsupervised VS Supervised Learning</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022966205"/>
              </p:ext>
            </p:extLst>
          </p:nvPr>
        </p:nvGraphicFramePr>
        <p:xfrm>
          <a:off x="3245167" y="2040113"/>
          <a:ext cx="5701665" cy="4030487"/>
        </p:xfrm>
        <a:graphic>
          <a:graphicData uri="http://schemas.openxmlformats.org/presentationml/2006/ole">
            <mc:AlternateContent xmlns:mc="http://schemas.openxmlformats.org/markup-compatibility/2006">
              <mc:Choice xmlns:v="urn:schemas-microsoft-com:vml" Requires="v">
                <p:oleObj spid="_x0000_s2236" name="Bitmap Image" r:id="rId4" imgW="7182000" imgH="5076720" progId="Paint.Picture">
                  <p:embed/>
                </p:oleObj>
              </mc:Choice>
              <mc:Fallback>
                <p:oleObj name="Bitmap Image" r:id="rId4" imgW="7182000" imgH="5076720" progId="Paint.Picture">
                  <p:embed/>
                  <p:pic>
                    <p:nvPicPr>
                      <p:cNvPr id="0" name=""/>
                      <p:cNvPicPr/>
                      <p:nvPr/>
                    </p:nvPicPr>
                    <p:blipFill>
                      <a:blip r:embed="rId5"/>
                      <a:stretch>
                        <a:fillRect/>
                      </a:stretch>
                    </p:blipFill>
                    <p:spPr>
                      <a:xfrm>
                        <a:off x="3245167" y="2040113"/>
                        <a:ext cx="5701665" cy="4030487"/>
                      </a:xfrm>
                      <a:prstGeom prst="rect">
                        <a:avLst/>
                      </a:prstGeom>
                    </p:spPr>
                  </p:pic>
                </p:oleObj>
              </mc:Fallback>
            </mc:AlternateContent>
          </a:graphicData>
        </a:graphic>
      </p:graphicFrame>
    </p:spTree>
    <p:extLst>
      <p:ext uri="{BB962C8B-B14F-4D97-AF65-F5344CB8AC3E}">
        <p14:creationId xmlns:p14="http://schemas.microsoft.com/office/powerpoint/2010/main" val="362007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11125200" cy="3998975"/>
          </a:xfrm>
        </p:spPr>
        <p:txBody>
          <a:bodyPr>
            <a:normAutofit/>
          </a:bodyPr>
          <a:lstStyle/>
          <a:p>
            <a:pPr algn="l" rtl="0"/>
            <a:r>
              <a:rPr lang="en-US" sz="2400" dirty="0" smtClean="0"/>
              <a:t>There are two broad parallel lines of representation learning approaches:</a:t>
            </a:r>
          </a:p>
          <a:p>
            <a:pPr lvl="1" algn="l" rtl="0"/>
            <a:r>
              <a:rPr lang="en-US" sz="2400" dirty="0" smtClean="0"/>
              <a:t>Probabilistic graphical model – The hidden units are considered latent random variables, for example: RBM.</a:t>
            </a:r>
          </a:p>
          <a:p>
            <a:pPr lvl="1" algn="l" rtl="0"/>
            <a:r>
              <a:rPr lang="en-US" sz="2400" dirty="0" smtClean="0"/>
              <a:t>Neural networks – The hidden units in the model are considered as computational graph, for example: </a:t>
            </a:r>
            <a:r>
              <a:rPr lang="en-US" sz="2400" dirty="0" err="1" smtClean="0"/>
              <a:t>autoencoders</a:t>
            </a:r>
            <a:r>
              <a:rPr lang="en-US" sz="2400" dirty="0" smtClean="0"/>
              <a:t>.</a:t>
            </a:r>
          </a:p>
          <a:p>
            <a:pPr algn="l" rtl="0"/>
            <a:r>
              <a:rPr lang="en-US" sz="2400" dirty="0" smtClean="0"/>
              <a:t>Manifold learning - Another approach for representation learning, based on the associated geometry and the manifold assumption.</a:t>
            </a:r>
            <a:endParaRPr lang="en-US" sz="2400" dirty="0"/>
          </a:p>
        </p:txBody>
      </p:sp>
      <p:sp>
        <p:nvSpPr>
          <p:cNvPr id="2" name="Title 1"/>
          <p:cNvSpPr>
            <a:spLocks noGrp="1"/>
          </p:cNvSpPr>
          <p:nvPr>
            <p:ph type="title"/>
          </p:nvPr>
        </p:nvSpPr>
        <p:spPr/>
        <p:txBody>
          <a:bodyPr>
            <a:normAutofit/>
          </a:bodyPr>
          <a:lstStyle/>
          <a:p>
            <a:pPr rtl="0"/>
            <a:r>
              <a:rPr lang="en-US" dirty="0" smtClean="0"/>
              <a:t>Representation Learning Models</a:t>
            </a:r>
            <a:endParaRPr lang="en-US" dirty="0"/>
          </a:p>
        </p:txBody>
      </p:sp>
    </p:spTree>
    <p:extLst>
      <p:ext uri="{BB962C8B-B14F-4D97-AF65-F5344CB8AC3E}">
        <p14:creationId xmlns:p14="http://schemas.microsoft.com/office/powerpoint/2010/main" val="38307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194" y="1000057"/>
            <a:ext cx="11277600" cy="1470025"/>
          </a:xfrm>
        </p:spPr>
        <p:txBody>
          <a:bodyPr/>
          <a:lstStyle/>
          <a:p>
            <a:r>
              <a:rPr lang="en-US" dirty="0"/>
              <a:t>Probabilistic Graphical </a:t>
            </a:r>
            <a:r>
              <a:rPr lang="en-US" dirty="0" smtClean="0"/>
              <a:t>Models – Restricted Boltzman Machine</a:t>
            </a:r>
            <a:endParaRPr lang="en-US" dirty="0"/>
          </a:p>
        </p:txBody>
      </p:sp>
    </p:spTree>
    <p:extLst>
      <p:ext uri="{BB962C8B-B14F-4D97-AF65-F5344CB8AC3E}">
        <p14:creationId xmlns:p14="http://schemas.microsoft.com/office/powerpoint/2010/main" val="179285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11125200" cy="3998975"/>
          </a:xfrm>
        </p:spPr>
        <p:txBody>
          <a:bodyPr>
            <a:normAutofit/>
          </a:bodyPr>
          <a:lstStyle/>
          <a:p>
            <a:pPr algn="l" rtl="0"/>
            <a:r>
              <a:rPr lang="en-US" sz="2400" dirty="0" smtClean="0"/>
              <a:t>Probabilistic model is a graph in which every node represents a conditional distribution over its own value, given the value of its parents.</a:t>
            </a:r>
          </a:p>
          <a:p>
            <a:pPr algn="l" rtl="0"/>
            <a:r>
              <a:rPr lang="en-US" sz="2400" dirty="0" smtClean="0"/>
              <a:t>There are 2 kinds of probabilistic models:</a:t>
            </a:r>
          </a:p>
          <a:p>
            <a:pPr lvl="1" algn="l" rtl="0"/>
            <a:r>
              <a:rPr lang="en-US" sz="2400" dirty="0" smtClean="0"/>
              <a:t>Directed models (Bayesian network)</a:t>
            </a:r>
            <a:endParaRPr lang="en-US" sz="2400" dirty="0"/>
          </a:p>
          <a:p>
            <a:pPr lvl="1" algn="l" rtl="0"/>
            <a:r>
              <a:rPr lang="en-US" sz="2400" dirty="0" smtClean="0"/>
              <a:t>Undirected </a:t>
            </a:r>
            <a:r>
              <a:rPr lang="en-US" sz="2400" dirty="0"/>
              <a:t>graphical models (Markov random fields - MRF</a:t>
            </a:r>
            <a:r>
              <a:rPr lang="en-US" sz="2400" dirty="0" smtClean="0"/>
              <a:t>)</a:t>
            </a:r>
            <a:endParaRPr lang="en-US" sz="2400" dirty="0"/>
          </a:p>
        </p:txBody>
      </p:sp>
      <p:sp>
        <p:nvSpPr>
          <p:cNvPr id="2" name="Title 1"/>
          <p:cNvSpPr>
            <a:spLocks noGrp="1"/>
          </p:cNvSpPr>
          <p:nvPr>
            <p:ph type="title"/>
          </p:nvPr>
        </p:nvSpPr>
        <p:spPr/>
        <p:txBody>
          <a:bodyPr>
            <a:normAutofit/>
          </a:bodyPr>
          <a:lstStyle/>
          <a:p>
            <a:pPr rtl="0"/>
            <a:r>
              <a:rPr lang="en-US" dirty="0" smtClean="0"/>
              <a:t>Probabilistic Graphical Models</a:t>
            </a:r>
            <a:endParaRPr lang="en-US" dirty="0"/>
          </a:p>
        </p:txBody>
      </p:sp>
      <p:pic>
        <p:nvPicPr>
          <p:cNvPr id="3" name="Picture 2"/>
          <p:cNvPicPr>
            <a:picLocks noChangeAspect="1"/>
          </p:cNvPicPr>
          <p:nvPr/>
        </p:nvPicPr>
        <p:blipFill>
          <a:blip r:embed="rId3"/>
          <a:stretch>
            <a:fillRect/>
          </a:stretch>
        </p:blipFill>
        <p:spPr>
          <a:xfrm>
            <a:off x="3080875" y="4543325"/>
            <a:ext cx="6620799" cy="1428949"/>
          </a:xfrm>
          <a:prstGeom prst="rect">
            <a:avLst/>
          </a:prstGeom>
        </p:spPr>
      </p:pic>
    </p:spTree>
    <p:extLst>
      <p:ext uri="{BB962C8B-B14F-4D97-AF65-F5344CB8AC3E}">
        <p14:creationId xmlns:p14="http://schemas.microsoft.com/office/powerpoint/2010/main" val="11792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lgn="l" rtl="0"/>
            <a:r>
              <a:rPr lang="en-US" dirty="0" smtClean="0"/>
              <a:t>Representation Learning:</a:t>
            </a:r>
          </a:p>
          <a:p>
            <a:pPr lvl="1" algn="l" rtl="0"/>
            <a:r>
              <a:rPr lang="en-US" dirty="0" smtClean="0"/>
              <a:t>Intro</a:t>
            </a:r>
          </a:p>
          <a:p>
            <a:pPr lvl="1" algn="l" rtl="0"/>
            <a:r>
              <a:rPr lang="en-US" dirty="0" smtClean="0"/>
              <a:t>What makes a good representation?</a:t>
            </a:r>
          </a:p>
          <a:p>
            <a:pPr lvl="1" algn="l" rtl="0"/>
            <a:r>
              <a:rPr lang="en-US" dirty="0" smtClean="0"/>
              <a:t>Unsupervised learning</a:t>
            </a:r>
          </a:p>
          <a:p>
            <a:pPr algn="l" rtl="0"/>
            <a:r>
              <a:rPr lang="en-US" dirty="0" smtClean="0"/>
              <a:t>Representation learning models:</a:t>
            </a:r>
          </a:p>
          <a:p>
            <a:pPr lvl="1" algn="l" rtl="0"/>
            <a:r>
              <a:rPr lang="en-US" dirty="0" smtClean="0"/>
              <a:t>Probabilistic model – RBM</a:t>
            </a:r>
          </a:p>
          <a:p>
            <a:pPr lvl="1" algn="l" rtl="0"/>
            <a:r>
              <a:rPr lang="en-US" dirty="0" smtClean="0"/>
              <a:t>Autoencoder</a:t>
            </a:r>
          </a:p>
          <a:p>
            <a:pPr lvl="1" algn="l" rtl="0"/>
            <a:r>
              <a:rPr lang="en-US" dirty="0" smtClean="0"/>
              <a:t>Manifold Learning</a:t>
            </a:r>
          </a:p>
        </p:txBody>
      </p:sp>
      <p:sp>
        <p:nvSpPr>
          <p:cNvPr id="13" name="Title 1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34448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11125200" cy="3998975"/>
          </a:xfrm>
        </p:spPr>
        <p:txBody>
          <a:bodyPr>
            <a:normAutofit/>
          </a:bodyPr>
          <a:lstStyle/>
          <a:p>
            <a:pPr algn="l" rtl="0"/>
            <a:r>
              <a:rPr lang="en-US" sz="2400" dirty="0" smtClean="0"/>
              <a:t>Restricted Boltzman machine is an undirected probabilistic graphical model with the restriction of connections only between the visible layer and hidden layer (bipartite graph). </a:t>
            </a:r>
          </a:p>
          <a:p>
            <a:pPr algn="l" rtl="0"/>
            <a:r>
              <a:rPr lang="en-US" sz="2400" dirty="0" smtClean="0"/>
              <a:t>RBM is used for unsupervised feature learning.</a:t>
            </a:r>
          </a:p>
          <a:p>
            <a:pPr algn="l" rtl="0"/>
            <a:r>
              <a:rPr lang="en-US" sz="2400" dirty="0" smtClean="0"/>
              <a:t>The basic model consists of 2 layers:</a:t>
            </a:r>
          </a:p>
          <a:p>
            <a:pPr lvl="1" algn="l" rtl="0"/>
            <a:r>
              <a:rPr lang="en-US" sz="2300" dirty="0" smtClean="0"/>
              <a:t>Visible layer – The input layer.</a:t>
            </a:r>
          </a:p>
          <a:p>
            <a:pPr lvl="1" algn="l" rtl="0"/>
            <a:r>
              <a:rPr lang="en-US" sz="2300" dirty="0" smtClean="0"/>
              <a:t>Hidden layer  - The representation output.</a:t>
            </a:r>
          </a:p>
          <a:p>
            <a:pPr marL="411480" lvl="1" indent="0" algn="l" rtl="0">
              <a:buNone/>
            </a:pPr>
            <a:endParaRPr lang="en-US" sz="2300" dirty="0" smtClean="0"/>
          </a:p>
          <a:p>
            <a:pPr algn="l" rtl="0"/>
            <a:endParaRPr lang="en-US" sz="2400" dirty="0" smtClean="0"/>
          </a:p>
        </p:txBody>
      </p:sp>
      <p:sp>
        <p:nvSpPr>
          <p:cNvPr id="2" name="Title 1"/>
          <p:cNvSpPr>
            <a:spLocks noGrp="1"/>
          </p:cNvSpPr>
          <p:nvPr>
            <p:ph type="title"/>
          </p:nvPr>
        </p:nvSpPr>
        <p:spPr/>
        <p:txBody>
          <a:bodyPr>
            <a:normAutofit/>
          </a:bodyPr>
          <a:lstStyle/>
          <a:p>
            <a:pPr rtl="0"/>
            <a:r>
              <a:rPr lang="en-US" dirty="0" smtClean="0"/>
              <a:t>Restricted Boltzman Machines</a:t>
            </a:r>
            <a:endParaRPr lang="en-US" dirty="0"/>
          </a:p>
        </p:txBody>
      </p:sp>
      <p:pic>
        <p:nvPicPr>
          <p:cNvPr id="8" name="Picture 7"/>
          <p:cNvPicPr>
            <a:picLocks noChangeAspect="1"/>
          </p:cNvPicPr>
          <p:nvPr/>
        </p:nvPicPr>
        <p:blipFill>
          <a:blip r:embed="rId3"/>
          <a:stretch>
            <a:fillRect/>
          </a:stretch>
        </p:blipFill>
        <p:spPr>
          <a:xfrm>
            <a:off x="9029701" y="2886356"/>
            <a:ext cx="2476630" cy="2994700"/>
          </a:xfrm>
          <a:prstGeom prst="rect">
            <a:avLst/>
          </a:prstGeom>
        </p:spPr>
      </p:pic>
    </p:spTree>
    <p:extLst>
      <p:ext uri="{BB962C8B-B14F-4D97-AF65-F5344CB8AC3E}">
        <p14:creationId xmlns:p14="http://schemas.microsoft.com/office/powerpoint/2010/main" val="9426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609600" y="1888073"/>
                <a:ext cx="11125200" cy="3998975"/>
              </a:xfrm>
            </p:spPr>
            <p:txBody>
              <a:bodyPr>
                <a:normAutofit/>
              </a:bodyPr>
              <a:lstStyle/>
              <a:p>
                <a:pPr algn="l" rtl="0"/>
                <a:r>
                  <a:rPr lang="en-US" sz="2400" dirty="0" smtClean="0"/>
                  <a:t>RBMs are trained to learn </a:t>
                </a:r>
                <a14:m>
                  <m:oMath xmlns:m="http://schemas.openxmlformats.org/officeDocument/2006/math">
                    <m:r>
                      <a:rPr lang="en-US" sz="2400" i="1" dirty="0" smtClean="0">
                        <a:latin typeface="Cambria Math" panose="02040503050406030204" pitchFamily="18" charset="0"/>
                      </a:rPr>
                      <m:t>𝑐</m:t>
                    </m:r>
                    <m:r>
                      <a:rPr lang="en-US" sz="2400" i="1" dirty="0" smtClean="0">
                        <a:latin typeface="Cambria Math" panose="02040503050406030204" pitchFamily="18" charset="0"/>
                      </a:rPr>
                      <m:t>,</m:t>
                    </m:r>
                    <m:r>
                      <a:rPr lang="en-US" sz="2400" i="1" dirty="0" smtClean="0">
                        <a:latin typeface="Cambria Math" panose="02040503050406030204" pitchFamily="18" charset="0"/>
                      </a:rPr>
                      <m:t>𝑏</m:t>
                    </m:r>
                  </m:oMath>
                </a14:m>
                <a:r>
                  <a:rPr lang="en-US" sz="2400" dirty="0" smtClean="0"/>
                  <a:t> (biases) and </a:t>
                </a:r>
                <a14:m>
                  <m:oMath xmlns:m="http://schemas.openxmlformats.org/officeDocument/2006/math">
                    <m:r>
                      <a:rPr lang="en-US" sz="2400" i="1" dirty="0" smtClean="0">
                        <a:latin typeface="Cambria Math" panose="02040503050406030204" pitchFamily="18" charset="0"/>
                      </a:rPr>
                      <m:t>𝑊</m:t>
                    </m:r>
                  </m:oMath>
                </a14:m>
                <a:r>
                  <a:rPr lang="en-US" sz="2400" dirty="0" smtClean="0"/>
                  <a:t> (weight matrix) in order to maximize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300" dirty="0" smtClean="0"/>
                  <a:t> for every input x:</a:t>
                </a:r>
              </a:p>
              <a:p>
                <a:pPr marL="0" lvl="0" indent="0" algn="l" rtl="0">
                  <a:lnSpc>
                    <a:spcPct val="90000"/>
                  </a:lnSpc>
                  <a:spcBef>
                    <a:spcPts val="1000"/>
                  </a:spcBef>
                  <a:buClrTx/>
                  <a:buSzTx/>
                  <a:buNone/>
                </a:pPr>
                <a14:m>
                  <m:oMathPara xmlns:m="http://schemas.openxmlformats.org/officeDocument/2006/math">
                    <m:oMathParaPr>
                      <m:jc m:val="centerGroup"/>
                    </m:oMathParaPr>
                    <m:oMath xmlns:m="http://schemas.openxmlformats.org/officeDocument/2006/math">
                      <m:r>
                        <a:rPr lang="en-US" sz="2200" i="1">
                          <a:solidFill>
                            <a:prstClr val="black"/>
                          </a:solidFill>
                          <a:latin typeface="Cambria Math" panose="02040503050406030204" pitchFamily="18" charset="0"/>
                        </a:rPr>
                        <m:t>𝑝</m:t>
                      </m:r>
                      <m:d>
                        <m:dPr>
                          <m:ctrlPr>
                            <a:rPr lang="en-US" sz="2200" i="1">
                              <a:solidFill>
                                <a:prstClr val="black"/>
                              </a:solidFill>
                              <a:latin typeface="Cambria Math" charset="0"/>
                            </a:rPr>
                          </m:ctrlPr>
                        </m:dPr>
                        <m:e>
                          <m:r>
                            <a:rPr lang="en-US" sz="2200" i="1">
                              <a:solidFill>
                                <a:prstClr val="black"/>
                              </a:solidFill>
                              <a:latin typeface="Cambria Math" panose="02040503050406030204" pitchFamily="18" charset="0"/>
                            </a:rPr>
                            <m:t>𝑥</m:t>
                          </m:r>
                        </m:e>
                      </m:d>
                      <m:r>
                        <a:rPr lang="en-US" sz="2200" i="1">
                          <a:solidFill>
                            <a:prstClr val="black"/>
                          </a:solidFill>
                          <a:latin typeface="Cambria Math" panose="02040503050406030204" pitchFamily="18" charset="0"/>
                        </a:rPr>
                        <m:t>=</m:t>
                      </m:r>
                      <m:func>
                        <m:funcPr>
                          <m:ctrlPr>
                            <a:rPr lang="en-US" sz="2200" i="1">
                              <a:solidFill>
                                <a:prstClr val="black"/>
                              </a:solidFill>
                              <a:latin typeface="Cambria Math" charset="0"/>
                            </a:rPr>
                          </m:ctrlPr>
                        </m:funcPr>
                        <m:fName>
                          <m:f>
                            <m:fPr>
                              <m:ctrlPr>
                                <a:rPr lang="en-US" sz="2200" i="1">
                                  <a:solidFill>
                                    <a:prstClr val="black"/>
                                  </a:solidFill>
                                  <a:latin typeface="Cambria Math" charset="0"/>
                                </a:rPr>
                              </m:ctrlPr>
                            </m:fPr>
                            <m:num>
                              <m:r>
                                <a:rPr lang="en-US" sz="2200">
                                  <a:solidFill>
                                    <a:prstClr val="black"/>
                                  </a:solidFill>
                                  <a:latin typeface="Cambria Math" panose="02040503050406030204" pitchFamily="18" charset="0"/>
                                </a:rPr>
                                <m:t>1</m:t>
                              </m:r>
                            </m:num>
                            <m:den>
                              <m:r>
                                <m:rPr>
                                  <m:sty m:val="p"/>
                                </m:rPr>
                                <a:rPr lang="en-US" sz="2200">
                                  <a:solidFill>
                                    <a:prstClr val="black"/>
                                  </a:solidFill>
                                  <a:latin typeface="Cambria Math" panose="02040503050406030204" pitchFamily="18" charset="0"/>
                                </a:rPr>
                                <m:t>Z</m:t>
                              </m:r>
                            </m:den>
                          </m:f>
                          <m:r>
                            <m:rPr>
                              <m:sty m:val="p"/>
                            </m:rPr>
                            <a:rPr lang="en-US" sz="2200">
                              <a:solidFill>
                                <a:prstClr val="black"/>
                              </a:solidFill>
                              <a:latin typeface="Cambria Math" panose="02040503050406030204" pitchFamily="18" charset="0"/>
                            </a:rPr>
                            <m:t>exp</m:t>
                          </m:r>
                        </m:fName>
                        <m:e>
                          <m:d>
                            <m:dPr>
                              <m:begChr m:val="{"/>
                              <m:endChr m:val="}"/>
                              <m:ctrlPr>
                                <a:rPr lang="en-US" sz="2200" i="1">
                                  <a:solidFill>
                                    <a:prstClr val="black"/>
                                  </a:solidFill>
                                  <a:latin typeface="Cambria Math" charset="0"/>
                                </a:rPr>
                              </m:ctrlPr>
                            </m:dPr>
                            <m:e>
                              <m:sSup>
                                <m:sSupPr>
                                  <m:ctrlPr>
                                    <a:rPr lang="en-US" sz="2200" i="1">
                                      <a:solidFill>
                                        <a:prstClr val="black"/>
                                      </a:solidFill>
                                      <a:latin typeface="Cambria Math" charset="0"/>
                                    </a:rPr>
                                  </m:ctrlPr>
                                </m:sSupPr>
                                <m:e>
                                  <m:r>
                                    <a:rPr lang="en-US" sz="2200" i="1">
                                      <a:solidFill>
                                        <a:prstClr val="black"/>
                                      </a:solidFill>
                                      <a:latin typeface="Cambria Math" panose="02040503050406030204" pitchFamily="18" charset="0"/>
                                    </a:rPr>
                                    <m:t>𝑐</m:t>
                                  </m:r>
                                </m:e>
                                <m:sup>
                                  <m:r>
                                    <a:rPr lang="en-US" sz="2200" i="1">
                                      <a:solidFill>
                                        <a:prstClr val="black"/>
                                      </a:solidFill>
                                      <a:latin typeface="Cambria Math" panose="02040503050406030204" pitchFamily="18" charset="0"/>
                                    </a:rPr>
                                    <m:t>𝑇</m:t>
                                  </m:r>
                                </m:sup>
                              </m:sSup>
                              <m:r>
                                <a:rPr lang="en-US" sz="2200" i="1">
                                  <a:solidFill>
                                    <a:prstClr val="black"/>
                                  </a:solidFill>
                                  <a:latin typeface="Cambria Math" panose="02040503050406030204" pitchFamily="18" charset="0"/>
                                </a:rPr>
                                <m:t>𝑥</m:t>
                              </m:r>
                              <m:r>
                                <a:rPr lang="en-US" sz="2200" i="1">
                                  <a:solidFill>
                                    <a:prstClr val="black"/>
                                  </a:solidFill>
                                  <a:latin typeface="Cambria Math" panose="02040503050406030204" pitchFamily="18" charset="0"/>
                                </a:rPr>
                                <m:t>+</m:t>
                              </m:r>
                              <m:nary>
                                <m:naryPr>
                                  <m:chr m:val="∑"/>
                                  <m:ctrlPr>
                                    <a:rPr lang="en-US" sz="2200" i="1">
                                      <a:solidFill>
                                        <a:prstClr val="black"/>
                                      </a:solidFill>
                                      <a:latin typeface="Cambria Math" charset="0"/>
                                    </a:rPr>
                                  </m:ctrlPr>
                                </m:naryPr>
                                <m:sub>
                                  <m:r>
                                    <m:rPr>
                                      <m:brk m:alnAt="23"/>
                                    </m:rPr>
                                    <a:rPr lang="en-US" sz="2200" i="1">
                                      <a:solidFill>
                                        <a:prstClr val="black"/>
                                      </a:solidFill>
                                      <a:latin typeface="Cambria Math" panose="02040503050406030204" pitchFamily="18" charset="0"/>
                                    </a:rPr>
                                    <m:t>𝑗</m:t>
                                  </m:r>
                                  <m:r>
                                    <a:rPr lang="en-US" sz="2200" i="1">
                                      <a:solidFill>
                                        <a:prstClr val="black"/>
                                      </a:solidFill>
                                      <a:latin typeface="Cambria Math" panose="02040503050406030204" pitchFamily="18" charset="0"/>
                                    </a:rPr>
                                    <m:t>=</m:t>
                                  </m:r>
                                  <m:r>
                                    <m:rPr>
                                      <m:brk m:alnAt="23"/>
                                    </m:rPr>
                                    <a:rPr lang="en-US" sz="2200" i="1">
                                      <a:solidFill>
                                        <a:prstClr val="black"/>
                                      </a:solidFill>
                                      <a:latin typeface="Cambria Math" panose="02040503050406030204" pitchFamily="18" charset="0"/>
                                    </a:rPr>
                                    <m:t>1</m:t>
                                  </m:r>
                                </m:sub>
                                <m:sup>
                                  <m:r>
                                    <a:rPr lang="en-US" sz="2200" i="1">
                                      <a:solidFill>
                                        <a:prstClr val="black"/>
                                      </a:solidFill>
                                      <a:latin typeface="Cambria Math" panose="02040503050406030204" pitchFamily="18" charset="0"/>
                                    </a:rPr>
                                    <m:t>𝐻</m:t>
                                  </m:r>
                                </m:sup>
                                <m:e>
                                  <m:r>
                                    <m:rPr>
                                      <m:sty m:val="p"/>
                                    </m:rPr>
                                    <a:rPr lang="en-US" sz="2200">
                                      <a:solidFill>
                                        <a:prstClr val="black"/>
                                      </a:solidFill>
                                      <a:latin typeface="Cambria Math" panose="02040503050406030204" pitchFamily="18" charset="0"/>
                                    </a:rPr>
                                    <m:t>log</m:t>
                                  </m:r>
                                  <m:r>
                                    <a:rPr lang="en-US" sz="2200" i="1">
                                      <a:solidFill>
                                        <a:prstClr val="black"/>
                                      </a:solidFill>
                                      <a:latin typeface="Cambria Math" panose="02040503050406030204" pitchFamily="18" charset="0"/>
                                    </a:rPr>
                                    <m:t>⁡(1+</m:t>
                                  </m:r>
                                  <m:sSup>
                                    <m:sSupPr>
                                      <m:ctrlPr>
                                        <a:rPr lang="en-US" sz="2200" i="1">
                                          <a:solidFill>
                                            <a:prstClr val="black"/>
                                          </a:solidFill>
                                          <a:latin typeface="Cambria Math" charset="0"/>
                                        </a:rPr>
                                      </m:ctrlPr>
                                    </m:sSupPr>
                                    <m:e>
                                      <m:r>
                                        <a:rPr lang="en-US" sz="2200" i="1">
                                          <a:solidFill>
                                            <a:prstClr val="black"/>
                                          </a:solidFill>
                                          <a:latin typeface="Cambria Math" panose="02040503050406030204" pitchFamily="18" charset="0"/>
                                        </a:rPr>
                                        <m:t>𝑒</m:t>
                                      </m:r>
                                    </m:e>
                                    <m:sup>
                                      <m:sSub>
                                        <m:sSubPr>
                                          <m:ctrlPr>
                                            <a:rPr lang="en-US" sz="2200" i="1">
                                              <a:solidFill>
                                                <a:prstClr val="black"/>
                                              </a:solidFill>
                                              <a:latin typeface="Cambria Math" charset="0"/>
                                            </a:rPr>
                                          </m:ctrlPr>
                                        </m:sSubPr>
                                        <m:e>
                                          <m:r>
                                            <a:rPr lang="en-US" sz="2200" i="1">
                                              <a:solidFill>
                                                <a:prstClr val="black"/>
                                              </a:solidFill>
                                              <a:latin typeface="Cambria Math" panose="02040503050406030204" pitchFamily="18" charset="0"/>
                                            </a:rPr>
                                            <m:t>𝑏</m:t>
                                          </m:r>
                                        </m:e>
                                        <m:sub>
                                          <m:r>
                                            <a:rPr lang="en-US" sz="2200" i="1">
                                              <a:solidFill>
                                                <a:prstClr val="black"/>
                                              </a:solidFill>
                                              <a:latin typeface="Cambria Math" panose="02040503050406030204" pitchFamily="18" charset="0"/>
                                            </a:rPr>
                                            <m:t>𝑗</m:t>
                                          </m:r>
                                        </m:sub>
                                      </m:sSub>
                                      <m:r>
                                        <a:rPr lang="en-US" sz="2200" i="1">
                                          <a:solidFill>
                                            <a:prstClr val="black"/>
                                          </a:solidFill>
                                          <a:latin typeface="Cambria Math" panose="02040503050406030204" pitchFamily="18" charset="0"/>
                                        </a:rPr>
                                        <m:t>+</m:t>
                                      </m:r>
                                      <m:sSub>
                                        <m:sSubPr>
                                          <m:ctrlPr>
                                            <a:rPr lang="en-US" sz="2200" i="1">
                                              <a:solidFill>
                                                <a:prstClr val="black"/>
                                              </a:solidFill>
                                              <a:latin typeface="Cambria Math" charset="0"/>
                                            </a:rPr>
                                          </m:ctrlPr>
                                        </m:sSubPr>
                                        <m:e>
                                          <m:r>
                                            <a:rPr lang="en-US" sz="2200" i="1">
                                              <a:solidFill>
                                                <a:prstClr val="black"/>
                                              </a:solidFill>
                                              <a:latin typeface="Cambria Math" panose="02040503050406030204" pitchFamily="18" charset="0"/>
                                            </a:rPr>
                                            <m:t>𝑊</m:t>
                                          </m:r>
                                        </m:e>
                                        <m:sub>
                                          <m:r>
                                            <a:rPr lang="en-US" sz="2200" i="1">
                                              <a:solidFill>
                                                <a:prstClr val="black"/>
                                              </a:solidFill>
                                              <a:latin typeface="Cambria Math" panose="02040503050406030204" pitchFamily="18" charset="0"/>
                                            </a:rPr>
                                            <m:t>𝑗</m:t>
                                          </m:r>
                                        </m:sub>
                                      </m:sSub>
                                      <m:r>
                                        <a:rPr lang="en-US" sz="2200" i="1">
                                          <a:solidFill>
                                            <a:prstClr val="black"/>
                                          </a:solidFill>
                                          <a:latin typeface="Cambria Math" panose="02040503050406030204" pitchFamily="18" charset="0"/>
                                        </a:rPr>
                                        <m:t>𝑥</m:t>
                                      </m:r>
                                    </m:sup>
                                  </m:sSup>
                                  <m:r>
                                    <a:rPr lang="en-US" sz="2200" i="1">
                                      <a:solidFill>
                                        <a:prstClr val="black"/>
                                      </a:solidFill>
                                      <a:latin typeface="Cambria Math" panose="02040503050406030204" pitchFamily="18" charset="0"/>
                                    </a:rPr>
                                    <m:t>)</m:t>
                                  </m:r>
                                </m:e>
                              </m:nary>
                            </m:e>
                          </m:d>
                        </m:e>
                      </m:func>
                    </m:oMath>
                  </m:oMathPara>
                </a14:m>
                <a:endParaRPr lang="en-US" sz="2200" dirty="0">
                  <a:solidFill>
                    <a:prstClr val="black"/>
                  </a:solidFill>
                  <a:latin typeface="+mj-lt"/>
                </a:endParaRPr>
              </a:p>
              <a:p>
                <a:pPr algn="l" rtl="0"/>
                <a:r>
                  <a:rPr lang="en-US" sz="2400" dirty="0"/>
                  <a:t>RBMs are usually trained with backpropagation with a technique called </a:t>
                </a:r>
                <a:r>
                  <a:rPr lang="en-US" sz="2400" b="1" dirty="0"/>
                  <a:t>Contrastive Divergence</a:t>
                </a:r>
                <a:r>
                  <a:rPr lang="en-US" sz="2400" dirty="0"/>
                  <a:t>. </a:t>
                </a:r>
                <a:endParaRPr lang="en-US" sz="2400" dirty="0" smtClean="0"/>
              </a:p>
              <a:p>
                <a:pPr algn="l" rtl="0"/>
                <a:r>
                  <a:rPr lang="en-US" sz="2400" dirty="0"/>
                  <a:t>After successful learning, the hidden layer of the RBM provides a closed-form representation of the distribution underlying the training data.</a:t>
                </a:r>
                <a:endParaRPr lang="he-IL" sz="2400" dirty="0"/>
              </a:p>
              <a:p>
                <a:pPr algn="l" rtl="0"/>
                <a:endParaRPr lang="en-US" sz="2400" dirty="0"/>
              </a:p>
              <a:p>
                <a:pPr algn="l" rtl="0"/>
                <a:endParaRPr lang="en-US" sz="2400" dirty="0" smtClean="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609600" y="1888073"/>
                <a:ext cx="11125200" cy="3998975"/>
              </a:xfrm>
              <a:blipFill rotWithShape="0">
                <a:blip r:embed="rId3"/>
                <a:stretch>
                  <a:fillRect t="-1220" r="-1479"/>
                </a:stretch>
              </a:blipFill>
            </p:spPr>
            <p:txBody>
              <a:bodyPr/>
              <a:lstStyle/>
              <a:p>
                <a:r>
                  <a:rPr lang="he-IL">
                    <a:noFill/>
                  </a:rPr>
                  <a:t> </a:t>
                </a:r>
              </a:p>
            </p:txBody>
          </p:sp>
        </mc:Fallback>
      </mc:AlternateContent>
      <p:sp>
        <p:nvSpPr>
          <p:cNvPr id="2" name="Title 1"/>
          <p:cNvSpPr>
            <a:spLocks noGrp="1"/>
          </p:cNvSpPr>
          <p:nvPr>
            <p:ph type="title"/>
          </p:nvPr>
        </p:nvSpPr>
        <p:spPr/>
        <p:txBody>
          <a:bodyPr>
            <a:normAutofit/>
          </a:bodyPr>
          <a:lstStyle/>
          <a:p>
            <a:pPr rtl="0"/>
            <a:r>
              <a:rPr lang="en-US" dirty="0" smtClean="0"/>
              <a:t>Restricted Boltzman Machines</a:t>
            </a:r>
            <a:endParaRPr lang="en-US" dirty="0"/>
          </a:p>
        </p:txBody>
      </p:sp>
    </p:spTree>
    <p:extLst>
      <p:ext uri="{BB962C8B-B14F-4D97-AF65-F5344CB8AC3E}">
        <p14:creationId xmlns:p14="http://schemas.microsoft.com/office/powerpoint/2010/main" val="237383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586" y="165170"/>
            <a:ext cx="11277600" cy="1470025"/>
          </a:xfrm>
        </p:spPr>
        <p:txBody>
          <a:bodyPr/>
          <a:lstStyle/>
          <a:p>
            <a:r>
              <a:rPr lang="en-US" dirty="0" err="1" smtClean="0"/>
              <a:t>Autoencoders</a:t>
            </a:r>
            <a:endParaRPr lang="en-US" dirty="0"/>
          </a:p>
        </p:txBody>
      </p:sp>
      <p:pic>
        <p:nvPicPr>
          <p:cNvPr id="3" name="Picture 2"/>
          <p:cNvPicPr>
            <a:picLocks noChangeAspect="1"/>
          </p:cNvPicPr>
          <p:nvPr/>
        </p:nvPicPr>
        <p:blipFill>
          <a:blip r:embed="rId3"/>
          <a:stretch>
            <a:fillRect/>
          </a:stretch>
        </p:blipFill>
        <p:spPr>
          <a:xfrm>
            <a:off x="2376830" y="2348105"/>
            <a:ext cx="7207112" cy="3706810"/>
          </a:xfrm>
          <a:prstGeom prst="rect">
            <a:avLst/>
          </a:prstGeom>
        </p:spPr>
      </p:pic>
    </p:spTree>
    <p:extLst>
      <p:ext uri="{BB962C8B-B14F-4D97-AF65-F5344CB8AC3E}">
        <p14:creationId xmlns:p14="http://schemas.microsoft.com/office/powerpoint/2010/main" val="20239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599" y="1888073"/>
            <a:ext cx="7432221" cy="3998975"/>
          </a:xfrm>
        </p:spPr>
        <p:txBody>
          <a:bodyPr>
            <a:normAutofit fontScale="85000" lnSpcReduction="20000"/>
          </a:bodyPr>
          <a:lstStyle/>
          <a:p>
            <a:pPr algn="l" rtl="0">
              <a:lnSpc>
                <a:spcPct val="120000"/>
              </a:lnSpc>
            </a:pPr>
            <a:r>
              <a:rPr lang="en-US" sz="2600" dirty="0" smtClean="0"/>
              <a:t>An </a:t>
            </a:r>
            <a:r>
              <a:rPr lang="en-US" sz="2600" b="1" dirty="0" err="1" smtClean="0"/>
              <a:t>Autoencoder</a:t>
            </a:r>
            <a:r>
              <a:rPr lang="en-US" sz="2600" dirty="0" smtClean="0"/>
              <a:t> </a:t>
            </a:r>
            <a:r>
              <a:rPr lang="en-US" sz="2600" dirty="0"/>
              <a:t>is a </a:t>
            </a:r>
            <a:r>
              <a:rPr lang="en-US" sz="2600" dirty="0" smtClean="0"/>
              <a:t>feed-forward, fully-connected </a:t>
            </a:r>
            <a:r>
              <a:rPr lang="en-US" sz="2600" dirty="0"/>
              <a:t>neural network </a:t>
            </a:r>
            <a:r>
              <a:rPr lang="en-US" sz="2600" dirty="0" smtClean="0"/>
              <a:t>that is </a:t>
            </a:r>
            <a:r>
              <a:rPr lang="en-US" sz="2600" dirty="0"/>
              <a:t>trained to reproduce its input.</a:t>
            </a:r>
          </a:p>
          <a:p>
            <a:pPr algn="l" rtl="0">
              <a:lnSpc>
                <a:spcPct val="120000"/>
              </a:lnSpc>
            </a:pPr>
            <a:r>
              <a:rPr lang="en-US" sz="2600" dirty="0"/>
              <a:t>The output of the hidden layer is the </a:t>
            </a:r>
            <a:r>
              <a:rPr lang="en-US" sz="2600" b="1" i="1" dirty="0"/>
              <a:t>code,</a:t>
            </a:r>
            <a:r>
              <a:rPr lang="en-US" sz="2600" dirty="0"/>
              <a:t> which is used to represent the input. </a:t>
            </a:r>
          </a:p>
          <a:p>
            <a:pPr lvl="1" algn="l" rtl="0">
              <a:lnSpc>
                <a:spcPct val="120000"/>
              </a:lnSpc>
            </a:pPr>
            <a:r>
              <a:rPr lang="en-US" sz="2600" dirty="0"/>
              <a:t>The code should maintain all the information about the </a:t>
            </a:r>
            <a:r>
              <a:rPr lang="en-US" sz="2600" dirty="0" smtClean="0"/>
              <a:t>input</a:t>
            </a:r>
            <a:endParaRPr lang="en-US" sz="2600" dirty="0"/>
          </a:p>
          <a:p>
            <a:pPr algn="l" rtl="0">
              <a:lnSpc>
                <a:spcPct val="120000"/>
              </a:lnSpc>
            </a:pPr>
            <a:r>
              <a:rPr lang="en-US" sz="2600" dirty="0"/>
              <a:t>The output of the network is of the same size as the input.</a:t>
            </a:r>
          </a:p>
          <a:p>
            <a:pPr algn="l" rtl="0">
              <a:lnSpc>
                <a:spcPct val="120000"/>
              </a:lnSpc>
            </a:pPr>
            <a:r>
              <a:rPr lang="en-US" sz="2600" dirty="0"/>
              <a:t>Autoencoders were first introduced at the late 80’s (</a:t>
            </a:r>
            <a:r>
              <a:rPr lang="en-US" sz="2600" dirty="0" err="1"/>
              <a:t>Rumelhart</a:t>
            </a:r>
            <a:r>
              <a:rPr lang="en-US" sz="2600" dirty="0"/>
              <a:t> et al., 1986; </a:t>
            </a:r>
            <a:r>
              <a:rPr lang="en-US" sz="2600" dirty="0" err="1"/>
              <a:t>Baldi</a:t>
            </a:r>
            <a:r>
              <a:rPr lang="en-US" sz="2600" dirty="0"/>
              <a:t> and </a:t>
            </a:r>
            <a:r>
              <a:rPr lang="en-US" sz="2600" dirty="0" err="1"/>
              <a:t>Hornik</a:t>
            </a:r>
            <a:r>
              <a:rPr lang="en-US" sz="2600" dirty="0"/>
              <a:t>, 1989).</a:t>
            </a:r>
          </a:p>
          <a:p>
            <a:pPr algn="l" rtl="0"/>
            <a:endParaRPr lang="en-US" sz="2200" dirty="0" smtClean="0"/>
          </a:p>
          <a:p>
            <a:pPr algn="l" rtl="0"/>
            <a:endParaRPr lang="en-US" sz="2200" dirty="0" smtClean="0"/>
          </a:p>
        </p:txBody>
      </p:sp>
      <p:sp>
        <p:nvSpPr>
          <p:cNvPr id="2" name="Title 1"/>
          <p:cNvSpPr>
            <a:spLocks noGrp="1"/>
          </p:cNvSpPr>
          <p:nvPr>
            <p:ph type="title"/>
          </p:nvPr>
        </p:nvSpPr>
        <p:spPr>
          <a:xfrm>
            <a:off x="986971" y="732754"/>
            <a:ext cx="10972800" cy="1066800"/>
          </a:xfrm>
        </p:spPr>
        <p:txBody>
          <a:bodyPr>
            <a:normAutofit/>
          </a:bodyPr>
          <a:lstStyle/>
          <a:p>
            <a:pPr rtl="0"/>
            <a:r>
              <a:rPr lang="en-US" dirty="0" smtClean="0"/>
              <a:t>Autoencoders</a:t>
            </a:r>
            <a:endParaRPr lang="en-US" dirty="0"/>
          </a:p>
        </p:txBody>
      </p:sp>
      <p:pic>
        <p:nvPicPr>
          <p:cNvPr id="5" name="Picture 4"/>
          <p:cNvPicPr>
            <a:picLocks noChangeAspect="1"/>
          </p:cNvPicPr>
          <p:nvPr/>
        </p:nvPicPr>
        <p:blipFill>
          <a:blip r:embed="rId3"/>
          <a:stretch>
            <a:fillRect/>
          </a:stretch>
        </p:blipFill>
        <p:spPr>
          <a:xfrm>
            <a:off x="8288564" y="1890938"/>
            <a:ext cx="3771900" cy="3105150"/>
          </a:xfrm>
          <a:prstGeom prst="rect">
            <a:avLst/>
          </a:prstGeom>
        </p:spPr>
      </p:pic>
    </p:spTree>
    <p:extLst>
      <p:ext uri="{BB962C8B-B14F-4D97-AF65-F5344CB8AC3E}">
        <p14:creationId xmlns:p14="http://schemas.microsoft.com/office/powerpoint/2010/main" val="13641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609599" y="1888073"/>
                <a:ext cx="7432221" cy="3998975"/>
              </a:xfrm>
            </p:spPr>
            <p:txBody>
              <a:bodyPr>
                <a:normAutofit/>
              </a:bodyPr>
              <a:lstStyle/>
              <a:p>
                <a:pPr algn="l" rtl="0"/>
                <a:r>
                  <a:rPr lang="en-US" sz="2400" dirty="0" smtClean="0">
                    <a:latin typeface="+mj-lt"/>
                  </a:rPr>
                  <a:t>Formally, we learn two functions:</a:t>
                </a:r>
              </a:p>
              <a:p>
                <a:pPr lvl="1" algn="l" rtl="0"/>
                <a:r>
                  <a:rPr lang="en-US" sz="2400" dirty="0">
                    <a:latin typeface="+mj-lt"/>
                  </a:rPr>
                  <a:t>f(</a:t>
                </a:r>
                <a:r>
                  <a:rPr lang="en-US" sz="2400" dirty="0">
                    <a:latin typeface="+mj-lt"/>
                    <a:cs typeface="Arial" panose="020B0604020202020204" pitchFamily="34" charset="0"/>
                  </a:rPr>
                  <a:t>•</a:t>
                </a:r>
                <a:r>
                  <a:rPr lang="en-US" sz="2400" dirty="0">
                    <a:latin typeface="+mj-lt"/>
                  </a:rPr>
                  <a:t>) is the </a:t>
                </a:r>
                <a:r>
                  <a:rPr lang="en-US" sz="2400" b="1" i="1" dirty="0">
                    <a:latin typeface="+mj-lt"/>
                  </a:rPr>
                  <a:t>encoder</a:t>
                </a:r>
              </a:p>
              <a:p>
                <a:pPr lvl="1" algn="l" rtl="0"/>
                <a:r>
                  <a:rPr lang="en-US" sz="2400" dirty="0">
                    <a:latin typeface="+mj-lt"/>
                  </a:rPr>
                  <a:t>g(</a:t>
                </a:r>
                <a:r>
                  <a:rPr lang="en-US" sz="2400" dirty="0">
                    <a:latin typeface="+mj-lt"/>
                    <a:cs typeface="Arial" panose="020B0604020202020204" pitchFamily="34" charset="0"/>
                  </a:rPr>
                  <a:t>•</a:t>
                </a:r>
                <a:r>
                  <a:rPr lang="en-US" sz="2400" dirty="0">
                    <a:latin typeface="+mj-lt"/>
                  </a:rPr>
                  <a:t>) is the </a:t>
                </a:r>
                <a:r>
                  <a:rPr lang="en-US" sz="2400" b="1" i="1" dirty="0">
                    <a:latin typeface="+mj-lt"/>
                  </a:rPr>
                  <a:t>decoder</a:t>
                </a:r>
                <a:endParaRPr lang="en-US" sz="2400" dirty="0">
                  <a:latin typeface="+mj-lt"/>
                </a:endParaRPr>
              </a:p>
              <a:p>
                <a:pPr lvl="1" algn="l" rtl="0"/>
                <a:r>
                  <a:rPr lang="en-US" sz="2400" dirty="0">
                    <a:latin typeface="+mj-lt"/>
                  </a:rPr>
                  <a:t>With respect to the </a:t>
                </a:r>
                <a:r>
                  <a:rPr lang="en-US" sz="2400" dirty="0" smtClean="0">
                    <a:latin typeface="+mj-lt"/>
                  </a:rPr>
                  <a:t>reconstruction </a:t>
                </a:r>
                <a:r>
                  <a:rPr lang="en-US" sz="2400" dirty="0">
                    <a:latin typeface="+mj-lt"/>
                  </a:rPr>
                  <a:t>loss:</a:t>
                </a:r>
              </a:p>
              <a:p>
                <a:pPr marL="457200" lvl="1" indent="0" algn="l" rtl="0">
                  <a:buNone/>
                </a:pPr>
                <a14:m>
                  <m:oMathPara xmlns:m="http://schemas.openxmlformats.org/officeDocument/2006/math">
                    <m:oMathParaPr>
                      <m:jc m:val="center"/>
                    </m:oMathParaPr>
                    <m:oMath xmlns:m="http://schemas.openxmlformats.org/officeDocument/2006/math">
                      <m:f>
                        <m:fPr>
                          <m:ctrlPr>
                            <a:rPr lang="en-US" sz="2400" i="1">
                              <a:latin typeface="Cambria Math" charset="0"/>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nary>
                        <m:naryPr>
                          <m:chr m:val="∑"/>
                          <m:supHide m:val="on"/>
                          <m:ctrlPr>
                            <a:rPr lang="en-US" sz="2400" i="1">
                              <a:latin typeface="Cambria Math" charset="0"/>
                            </a:rPr>
                          </m:ctrlPr>
                        </m:naryPr>
                        <m:sub>
                          <m:r>
                            <a:rPr lang="en-US" sz="2400" b="0" i="1" smtClean="0">
                              <a:latin typeface="Cambria Math" panose="02040503050406030204" pitchFamily="18" charset="0"/>
                            </a:rPr>
                            <m:t>𝑘</m:t>
                          </m:r>
                        </m:sub>
                        <m:sup/>
                        <m:e>
                          <m:sSup>
                            <m:sSupPr>
                              <m:ctrlPr>
                                <a:rPr lang="en-US" sz="2400" i="1" dirty="0">
                                  <a:latin typeface="Cambria Math" charset="0"/>
                                </a:rPr>
                              </m:ctrlPr>
                            </m:sSupPr>
                            <m:e>
                              <m:d>
                                <m:dPr>
                                  <m:ctrlPr>
                                    <a:rPr lang="en-US" sz="2400" i="1">
                                      <a:latin typeface="Cambria Math" charset="0"/>
                                    </a:rPr>
                                  </m:ctrlPr>
                                </m:dPr>
                                <m:e>
                                  <m:sSub>
                                    <m:sSubPr>
                                      <m:ctrlPr>
                                        <a:rPr lang="en-US" sz="2400" i="1">
                                          <a:latin typeface="Cambria Math" charset="0"/>
                                        </a:rPr>
                                      </m:ctrlPr>
                                    </m:sSubPr>
                                    <m:e>
                                      <m:r>
                                        <a:rPr lang="en-US" sz="2400" i="1">
                                          <a:latin typeface="Cambria Math" panose="02040503050406030204" pitchFamily="18" charset="0"/>
                                        </a:rPr>
                                        <m:t>𝑥</m:t>
                                      </m:r>
                                    </m:e>
                                    <m:sub>
                                      <m:r>
                                        <a:rPr lang="en-US" sz="2400" i="1">
                                          <a:latin typeface="Cambria Math" panose="02040503050406030204" pitchFamily="18" charset="0"/>
                                        </a:rPr>
                                        <m:t>𝑘</m:t>
                                      </m:r>
                                    </m:sub>
                                  </m:sSub>
                                  <m:r>
                                    <a:rPr lang="en-US" sz="2400" i="1">
                                      <a:latin typeface="Cambria Math" panose="02040503050406030204" pitchFamily="18" charset="0"/>
                                    </a:rPr>
                                    <m:t>−</m:t>
                                  </m:r>
                                  <m:sSub>
                                    <m:sSubPr>
                                      <m:ctrlPr>
                                        <a:rPr lang="en-US" sz="2400" b="0" i="1" smtClean="0">
                                          <a:latin typeface="Cambria Math" charset="0"/>
                                        </a:rPr>
                                      </m:ctrlPr>
                                    </m:sSubPr>
                                    <m:e>
                                      <m:acc>
                                        <m:accPr>
                                          <m:chr m:val="̂"/>
                                          <m:ctrlPr>
                                            <a:rPr lang="en-US" sz="2400" b="0" i="1" dirty="0" smtClean="0">
                                              <a:latin typeface="Cambria Math" charset="0"/>
                                            </a:rPr>
                                          </m:ctrlPr>
                                        </m:accPr>
                                        <m:e>
                                          <m:r>
                                            <a:rPr lang="en-US" sz="2400" b="0" i="1" dirty="0" smtClean="0">
                                              <a:latin typeface="Cambria Math" panose="02040503050406030204" pitchFamily="18" charset="0"/>
                                            </a:rPr>
                                            <m:t>𝑥</m:t>
                                          </m:r>
                                        </m:e>
                                      </m:acc>
                                    </m:e>
                                    <m:sub>
                                      <m:r>
                                        <a:rPr lang="en-US" sz="2400" b="0" i="1" smtClean="0">
                                          <a:latin typeface="Cambria Math" panose="02040503050406030204" pitchFamily="18" charset="0"/>
                                        </a:rPr>
                                        <m:t>𝑘</m:t>
                                      </m:r>
                                    </m:sub>
                                  </m:sSub>
                                </m:e>
                              </m:d>
                            </m:e>
                            <m:sup>
                              <m:r>
                                <a:rPr lang="en-US" sz="2400" i="1" dirty="0">
                                  <a:latin typeface="Cambria Math" panose="02040503050406030204" pitchFamily="18" charset="0"/>
                                </a:rPr>
                                <m:t>2</m:t>
                              </m:r>
                            </m:sup>
                          </m:sSup>
                        </m:e>
                      </m:nary>
                    </m:oMath>
                  </m:oMathPara>
                </a14:m>
                <a:endParaRPr lang="en-US" sz="2400" dirty="0" smtClean="0">
                  <a:latin typeface="+mj-lt"/>
                </a:endParaRPr>
              </a:p>
              <a:p>
                <a:pPr lvl="1" algn="l" rtl="0"/>
                <a:endParaRPr lang="en-US" sz="2400" dirty="0" smtClean="0">
                  <a:latin typeface="+mj-lt"/>
                </a:endParaRP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609599" y="1888073"/>
                <a:ext cx="7432221" cy="3998975"/>
              </a:xfrm>
              <a:blipFill rotWithShape="0">
                <a:blip r:embed="rId3"/>
                <a:stretch>
                  <a:fillRect t="-1220"/>
                </a:stretch>
              </a:blipFill>
            </p:spPr>
            <p:txBody>
              <a:bodyPr/>
              <a:lstStyle/>
              <a:p>
                <a:r>
                  <a:rPr lang="he-IL">
                    <a:noFill/>
                  </a:rPr>
                  <a:t> </a:t>
                </a:r>
              </a:p>
            </p:txBody>
          </p:sp>
        </mc:Fallback>
      </mc:AlternateContent>
      <p:sp>
        <p:nvSpPr>
          <p:cNvPr id="2" name="Title 1"/>
          <p:cNvSpPr>
            <a:spLocks noGrp="1"/>
          </p:cNvSpPr>
          <p:nvPr>
            <p:ph type="title"/>
          </p:nvPr>
        </p:nvSpPr>
        <p:spPr>
          <a:xfrm>
            <a:off x="986971" y="732754"/>
            <a:ext cx="10972800" cy="1066800"/>
          </a:xfrm>
        </p:spPr>
        <p:txBody>
          <a:bodyPr>
            <a:normAutofit/>
          </a:bodyPr>
          <a:lstStyle/>
          <a:p>
            <a:pPr rtl="0"/>
            <a:r>
              <a:rPr lang="en-US" dirty="0" smtClean="0"/>
              <a:t>Autoencoders</a:t>
            </a:r>
            <a:endParaRPr lang="en-US" dirty="0"/>
          </a:p>
        </p:txBody>
      </p:sp>
      <p:pic>
        <p:nvPicPr>
          <p:cNvPr id="27" name="Picture 26"/>
          <p:cNvPicPr>
            <a:picLocks noChangeAspect="1"/>
          </p:cNvPicPr>
          <p:nvPr/>
        </p:nvPicPr>
        <p:blipFill>
          <a:blip r:embed="rId4"/>
          <a:stretch>
            <a:fillRect/>
          </a:stretch>
        </p:blipFill>
        <p:spPr>
          <a:xfrm>
            <a:off x="7181058" y="1236588"/>
            <a:ext cx="4691004" cy="2796426"/>
          </a:xfrm>
          <a:prstGeom prst="rect">
            <a:avLst/>
          </a:prstGeom>
        </p:spPr>
      </p:pic>
      <p:pic>
        <p:nvPicPr>
          <p:cNvPr id="28" name="Picture 27"/>
          <p:cNvPicPr>
            <a:picLocks noChangeAspect="1"/>
          </p:cNvPicPr>
          <p:nvPr/>
        </p:nvPicPr>
        <p:blipFill>
          <a:blip r:embed="rId5"/>
          <a:stretch>
            <a:fillRect/>
          </a:stretch>
        </p:blipFill>
        <p:spPr>
          <a:xfrm>
            <a:off x="7238972" y="4333648"/>
            <a:ext cx="4524375" cy="1600200"/>
          </a:xfrm>
          <a:prstGeom prst="rect">
            <a:avLst/>
          </a:prstGeom>
        </p:spPr>
      </p:pic>
    </p:spTree>
    <p:extLst>
      <p:ext uri="{BB962C8B-B14F-4D97-AF65-F5344CB8AC3E}">
        <p14:creationId xmlns:p14="http://schemas.microsoft.com/office/powerpoint/2010/main" val="32031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599" y="1888073"/>
            <a:ext cx="11176001" cy="3998975"/>
          </a:xfrm>
        </p:spPr>
        <p:txBody>
          <a:bodyPr>
            <a:normAutofit/>
          </a:bodyPr>
          <a:lstStyle/>
          <a:p>
            <a:pPr algn="l" rtl="0"/>
            <a:r>
              <a:rPr lang="en-US" sz="2200" dirty="0"/>
              <a:t>An Autoencoder is </a:t>
            </a:r>
            <a:r>
              <a:rPr lang="en-US" sz="2200" b="1" i="1" dirty="0" err="1"/>
              <a:t>undercomplete</a:t>
            </a:r>
            <a:r>
              <a:rPr lang="en-US" sz="2200" dirty="0"/>
              <a:t> if the </a:t>
            </a:r>
            <a:r>
              <a:rPr lang="en-US" sz="2200" dirty="0" smtClean="0"/>
              <a:t>dimension of the hidden </a:t>
            </a:r>
            <a:r>
              <a:rPr lang="en-US" sz="2200" dirty="0"/>
              <a:t>layer is smaller than </a:t>
            </a:r>
            <a:r>
              <a:rPr lang="en-US" sz="2200" dirty="0" smtClean="0"/>
              <a:t>the dimension of the </a:t>
            </a:r>
            <a:r>
              <a:rPr lang="en-US" sz="2200" dirty="0"/>
              <a:t>input layer.</a:t>
            </a:r>
          </a:p>
          <a:p>
            <a:pPr algn="l" rtl="0"/>
            <a:r>
              <a:rPr lang="en-US" sz="2300" dirty="0" smtClean="0"/>
              <a:t>The hidden </a:t>
            </a:r>
            <a:r>
              <a:rPr lang="en-US" sz="2300" dirty="0"/>
              <a:t>layer “compresses” the </a:t>
            </a:r>
            <a:r>
              <a:rPr lang="en-US" sz="2300" dirty="0" smtClean="0"/>
              <a:t>input.</a:t>
            </a:r>
            <a:endParaRPr lang="en-US" sz="2300" dirty="0" smtClean="0">
              <a:latin typeface="+mj-lt"/>
            </a:endParaRPr>
          </a:p>
        </p:txBody>
      </p:sp>
      <p:sp>
        <p:nvSpPr>
          <p:cNvPr id="2" name="Title 1"/>
          <p:cNvSpPr>
            <a:spLocks noGrp="1"/>
          </p:cNvSpPr>
          <p:nvPr>
            <p:ph type="title"/>
          </p:nvPr>
        </p:nvSpPr>
        <p:spPr>
          <a:xfrm>
            <a:off x="986971" y="732754"/>
            <a:ext cx="10972800" cy="1066800"/>
          </a:xfrm>
        </p:spPr>
        <p:txBody>
          <a:bodyPr>
            <a:normAutofit/>
          </a:bodyPr>
          <a:lstStyle/>
          <a:p>
            <a:pPr rtl="0"/>
            <a:r>
              <a:rPr lang="en-US" dirty="0" err="1" smtClean="0"/>
              <a:t>Undercomplete</a:t>
            </a:r>
            <a:r>
              <a:rPr lang="en-US" dirty="0" smtClean="0"/>
              <a:t> Autoencoder</a:t>
            </a:r>
            <a:endParaRPr lang="en-US" dirty="0"/>
          </a:p>
        </p:txBody>
      </p:sp>
      <p:pic>
        <p:nvPicPr>
          <p:cNvPr id="8" name="Picture 7"/>
          <p:cNvPicPr>
            <a:picLocks noChangeAspect="1"/>
          </p:cNvPicPr>
          <p:nvPr/>
        </p:nvPicPr>
        <p:blipFill>
          <a:blip r:embed="rId3"/>
          <a:stretch>
            <a:fillRect/>
          </a:stretch>
        </p:blipFill>
        <p:spPr>
          <a:xfrm>
            <a:off x="2744392" y="3807479"/>
            <a:ext cx="6076950" cy="1266825"/>
          </a:xfrm>
          <a:prstGeom prst="rect">
            <a:avLst/>
          </a:prstGeom>
        </p:spPr>
      </p:pic>
      <p:sp>
        <p:nvSpPr>
          <p:cNvPr id="9" name="TextBox 8"/>
          <p:cNvSpPr txBox="1"/>
          <p:nvPr/>
        </p:nvSpPr>
        <p:spPr>
          <a:xfrm>
            <a:off x="2744392" y="5074304"/>
            <a:ext cx="10231092" cy="646331"/>
          </a:xfrm>
          <a:prstGeom prst="rect">
            <a:avLst/>
          </a:prstGeom>
          <a:noFill/>
        </p:spPr>
        <p:txBody>
          <a:bodyPr wrap="square" rtlCol="1">
            <a:spAutoFit/>
          </a:bodyPr>
          <a:lstStyle/>
          <a:p>
            <a:pPr algn="l"/>
            <a:r>
              <a:rPr lang="en-US" dirty="0" smtClean="0"/>
              <a:t>Hinton and </a:t>
            </a:r>
            <a:r>
              <a:rPr lang="en-US" dirty="0" err="1" smtClean="0"/>
              <a:t>Salakhutdinov</a:t>
            </a:r>
            <a:r>
              <a:rPr lang="en-US" dirty="0" smtClean="0"/>
              <a:t>, </a:t>
            </a:r>
          </a:p>
          <a:p>
            <a:pPr algn="l"/>
            <a:r>
              <a:rPr lang="en-US" dirty="0" smtClean="0"/>
              <a:t>“Reducing the Dimensionality of Data with Neural Networks”, 2006</a:t>
            </a:r>
            <a:endParaRPr lang="he-IL" dirty="0"/>
          </a:p>
        </p:txBody>
      </p:sp>
    </p:spTree>
    <p:extLst>
      <p:ext uri="{BB962C8B-B14F-4D97-AF65-F5344CB8AC3E}">
        <p14:creationId xmlns:p14="http://schemas.microsoft.com/office/powerpoint/2010/main" val="28446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599" y="1888073"/>
            <a:ext cx="11176001" cy="3998975"/>
          </a:xfrm>
        </p:spPr>
        <p:txBody>
          <a:bodyPr>
            <a:noAutofit/>
          </a:bodyPr>
          <a:lstStyle/>
          <a:p>
            <a:pPr algn="l" rtl="0"/>
            <a:r>
              <a:rPr lang="en-US" sz="2400" dirty="0"/>
              <a:t>An Autoencoder is </a:t>
            </a:r>
            <a:r>
              <a:rPr lang="en-US" sz="2400" b="1" i="1" dirty="0" smtClean="0"/>
              <a:t>overcomplete</a:t>
            </a:r>
            <a:r>
              <a:rPr lang="en-US" sz="2400" dirty="0" smtClean="0"/>
              <a:t> </a:t>
            </a:r>
            <a:r>
              <a:rPr lang="en-US" sz="2400" dirty="0"/>
              <a:t>if the dimension of the hidden layer is </a:t>
            </a:r>
            <a:r>
              <a:rPr lang="en-US" sz="2400" dirty="0" smtClean="0"/>
              <a:t>larger </a:t>
            </a:r>
            <a:r>
              <a:rPr lang="en-US" sz="2400" dirty="0"/>
              <a:t>than (or </a:t>
            </a:r>
            <a:r>
              <a:rPr lang="en-US" sz="2400" dirty="0" smtClean="0"/>
              <a:t>equal to) </a:t>
            </a:r>
            <a:r>
              <a:rPr lang="en-US" sz="2400" dirty="0"/>
              <a:t>the dimension of the input layer</a:t>
            </a:r>
            <a:r>
              <a:rPr lang="en-US" sz="2400" dirty="0" smtClean="0"/>
              <a:t>.	</a:t>
            </a:r>
            <a:endParaRPr lang="en-US" sz="2400" dirty="0"/>
          </a:p>
          <a:p>
            <a:pPr algn="l" rtl="0"/>
            <a:r>
              <a:rPr lang="en-US" sz="2400" dirty="0" smtClean="0"/>
              <a:t>In this case, we might </a:t>
            </a:r>
            <a:r>
              <a:rPr lang="en-US" sz="2400" dirty="0"/>
              <a:t>have </a:t>
            </a:r>
            <a:r>
              <a:rPr lang="en-US" sz="2400" dirty="0" smtClean="0"/>
              <a:t>a duplication </a:t>
            </a:r>
            <a:r>
              <a:rPr lang="en-US" sz="2400" dirty="0"/>
              <a:t>of the input in the features with perfect reconstruction (identity function</a:t>
            </a:r>
            <a:r>
              <a:rPr lang="en-US" sz="2400" dirty="0" smtClean="0"/>
              <a:t>), </a:t>
            </a:r>
            <a:r>
              <a:rPr lang="en-US" sz="2400" dirty="0"/>
              <a:t>without </a:t>
            </a:r>
            <a:r>
              <a:rPr lang="en-US" sz="2400" dirty="0" smtClean="0"/>
              <a:t>learning meaningful </a:t>
            </a:r>
            <a:r>
              <a:rPr lang="en-US" sz="2400" dirty="0"/>
              <a:t>features</a:t>
            </a:r>
            <a:r>
              <a:rPr lang="en-US" sz="2400" dirty="0" smtClean="0"/>
              <a:t>. </a:t>
            </a:r>
          </a:p>
          <a:p>
            <a:pPr algn="l" rtl="0"/>
            <a:r>
              <a:rPr lang="en-US" sz="2400" dirty="0" smtClean="0"/>
              <a:t>We use different forms of regularization to avoid this.</a:t>
            </a:r>
            <a:endParaRPr lang="en-US" sz="2400" dirty="0"/>
          </a:p>
        </p:txBody>
      </p:sp>
      <p:sp>
        <p:nvSpPr>
          <p:cNvPr id="2" name="Title 1"/>
          <p:cNvSpPr>
            <a:spLocks noGrp="1"/>
          </p:cNvSpPr>
          <p:nvPr>
            <p:ph type="title"/>
          </p:nvPr>
        </p:nvSpPr>
        <p:spPr>
          <a:xfrm>
            <a:off x="986971" y="732754"/>
            <a:ext cx="10972800" cy="1066800"/>
          </a:xfrm>
        </p:spPr>
        <p:txBody>
          <a:bodyPr>
            <a:normAutofit/>
          </a:bodyPr>
          <a:lstStyle/>
          <a:p>
            <a:pPr rtl="0"/>
            <a:r>
              <a:rPr lang="en-US" dirty="0" smtClean="0"/>
              <a:t>Overcomplete Autoencoder</a:t>
            </a:r>
            <a:endParaRPr lang="en-US" dirty="0"/>
          </a:p>
        </p:txBody>
      </p:sp>
    </p:spTree>
    <p:extLst>
      <p:ext uri="{BB962C8B-B14F-4D97-AF65-F5344CB8AC3E}">
        <p14:creationId xmlns:p14="http://schemas.microsoft.com/office/powerpoint/2010/main" val="428351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599" y="1849573"/>
            <a:ext cx="11176001" cy="3998975"/>
          </a:xfrm>
        </p:spPr>
        <p:txBody>
          <a:bodyPr>
            <a:noAutofit/>
          </a:bodyPr>
          <a:lstStyle/>
          <a:p>
            <a:pPr algn="l" rtl="0"/>
            <a:r>
              <a:rPr lang="en-US" sz="2600" dirty="0"/>
              <a:t>The objective of the regularization applied to autoencoder is making the representation as insensitive as possible </a:t>
            </a:r>
            <a:r>
              <a:rPr lang="en-US" sz="2600" dirty="0" smtClean="0"/>
              <a:t>to </a:t>
            </a:r>
            <a:r>
              <a:rPr lang="en-US" sz="2600" dirty="0"/>
              <a:t>changes </a:t>
            </a:r>
            <a:r>
              <a:rPr lang="en-US" sz="2600" dirty="0" smtClean="0"/>
              <a:t>in the </a:t>
            </a:r>
            <a:r>
              <a:rPr lang="en-US" sz="2600" dirty="0"/>
              <a:t>input.</a:t>
            </a:r>
          </a:p>
          <a:p>
            <a:pPr algn="l" rtl="0"/>
            <a:r>
              <a:rPr lang="en-US" sz="2600" dirty="0" smtClean="0"/>
              <a:t>Regularized </a:t>
            </a:r>
            <a:r>
              <a:rPr lang="en-US" sz="2600" dirty="0"/>
              <a:t>autoencoders use a loss function that encourages the model to have other properties besides the ability to copy its input to its </a:t>
            </a:r>
            <a:r>
              <a:rPr lang="en-US" sz="2600" dirty="0" smtClean="0"/>
              <a:t>output.</a:t>
            </a:r>
          </a:p>
          <a:p>
            <a:pPr algn="l" rtl="0"/>
            <a:r>
              <a:rPr lang="en-US" sz="2600" dirty="0"/>
              <a:t>We will see 2 different ways to regularize an </a:t>
            </a:r>
            <a:r>
              <a:rPr lang="en-US" sz="2600" dirty="0" err="1"/>
              <a:t>autoencoder</a:t>
            </a:r>
            <a:r>
              <a:rPr lang="en-US" sz="2600" dirty="0"/>
              <a:t> in order to avoid learning “uninteresting” encodings:</a:t>
            </a:r>
          </a:p>
          <a:p>
            <a:pPr lvl="1" algn="l" rtl="0"/>
            <a:r>
              <a:rPr lang="en-US" sz="2600" dirty="0" err="1"/>
              <a:t>Denoising</a:t>
            </a:r>
            <a:r>
              <a:rPr lang="en-US" sz="2600" dirty="0"/>
              <a:t> </a:t>
            </a:r>
            <a:r>
              <a:rPr lang="en-US" sz="2600" dirty="0" err="1"/>
              <a:t>Autoencoder</a:t>
            </a:r>
            <a:r>
              <a:rPr lang="en-US" sz="2600" dirty="0"/>
              <a:t> (DAE</a:t>
            </a:r>
            <a:r>
              <a:rPr lang="en-US" sz="2600" dirty="0" smtClean="0"/>
              <a:t>)</a:t>
            </a:r>
            <a:endParaRPr lang="en-US" sz="2600" dirty="0"/>
          </a:p>
          <a:p>
            <a:pPr lvl="1" algn="l" rtl="0"/>
            <a:r>
              <a:rPr lang="en-US" sz="2600" dirty="0"/>
              <a:t>Contractive </a:t>
            </a:r>
            <a:r>
              <a:rPr lang="en-US" sz="2600" dirty="0" err="1"/>
              <a:t>Autoencoder</a:t>
            </a:r>
            <a:r>
              <a:rPr lang="en-US" sz="2600" dirty="0"/>
              <a:t> (CAE</a:t>
            </a:r>
            <a:r>
              <a:rPr lang="en-US" sz="2600" dirty="0" smtClean="0"/>
              <a:t>)</a:t>
            </a:r>
            <a:endParaRPr lang="en-US" sz="2600" dirty="0"/>
          </a:p>
          <a:p>
            <a:pPr algn="l" rtl="0"/>
            <a:endParaRPr lang="en-US" sz="2600" dirty="0"/>
          </a:p>
          <a:p>
            <a:pPr algn="l" rtl="0"/>
            <a:endParaRPr lang="en-US" sz="2200" dirty="0"/>
          </a:p>
          <a:p>
            <a:pPr marL="0" indent="0" algn="l" rtl="0">
              <a:buNone/>
            </a:pPr>
            <a:endParaRPr lang="en-US" sz="2200" dirty="0"/>
          </a:p>
        </p:txBody>
      </p:sp>
      <p:sp>
        <p:nvSpPr>
          <p:cNvPr id="2" name="Title 1"/>
          <p:cNvSpPr>
            <a:spLocks noGrp="1"/>
          </p:cNvSpPr>
          <p:nvPr>
            <p:ph type="title"/>
          </p:nvPr>
        </p:nvSpPr>
        <p:spPr>
          <a:xfrm>
            <a:off x="986971" y="732754"/>
            <a:ext cx="10972800" cy="1066800"/>
          </a:xfrm>
        </p:spPr>
        <p:txBody>
          <a:bodyPr>
            <a:normAutofit/>
          </a:bodyPr>
          <a:lstStyle/>
          <a:p>
            <a:pPr rtl="0"/>
            <a:r>
              <a:rPr lang="en-US" dirty="0"/>
              <a:t>Regularized </a:t>
            </a:r>
            <a:r>
              <a:rPr lang="en-US" dirty="0" smtClean="0"/>
              <a:t>Autoencoder</a:t>
            </a:r>
            <a:endParaRPr lang="en-US" dirty="0"/>
          </a:p>
        </p:txBody>
      </p:sp>
    </p:spTree>
    <p:extLst>
      <p:ext uri="{BB962C8B-B14F-4D97-AF65-F5344CB8AC3E}">
        <p14:creationId xmlns:p14="http://schemas.microsoft.com/office/powerpoint/2010/main" val="196137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609599" y="1888073"/>
                <a:ext cx="11176001" cy="3998975"/>
              </a:xfrm>
            </p:spPr>
            <p:txBody>
              <a:bodyPr>
                <a:noAutofit/>
              </a:bodyPr>
              <a:lstStyle/>
              <a:p>
                <a:pPr algn="l" rtl="0"/>
                <a:r>
                  <a:rPr lang="en-US" sz="2600" dirty="0" smtClean="0">
                    <a:latin typeface="+mj-lt"/>
                  </a:rPr>
                  <a:t>The idea is to learn a representation that is robust to introduction of noise to the input.</a:t>
                </a:r>
              </a:p>
              <a:p>
                <a:pPr algn="l" rtl="0"/>
                <a:r>
                  <a:rPr lang="en-US" sz="2600" dirty="0" smtClean="0">
                    <a:latin typeface="+mj-lt"/>
                  </a:rPr>
                  <a:t>Instead </a:t>
                </a:r>
                <a:r>
                  <a:rPr lang="en-US" sz="2600" dirty="0">
                    <a:latin typeface="+mj-lt"/>
                  </a:rPr>
                  <a:t>of feeding the autoencoder with the original input </a:t>
                </a:r>
                <a14:m>
                  <m:oMath xmlns:m="http://schemas.openxmlformats.org/officeDocument/2006/math">
                    <m:r>
                      <a:rPr lang="en-US" sz="2600" i="1">
                        <a:latin typeface="Cambria Math" panose="02040503050406030204" pitchFamily="18" charset="0"/>
                      </a:rPr>
                      <m:t>𝑥</m:t>
                    </m:r>
                  </m:oMath>
                </a14:m>
                <a:r>
                  <a:rPr lang="en-US" sz="2600" dirty="0">
                    <a:latin typeface="+mj-lt"/>
                  </a:rPr>
                  <a:t>, we feed it with </a:t>
                </a:r>
                <a:r>
                  <a:rPr lang="en-US" sz="2600" dirty="0" smtClean="0">
                    <a:latin typeface="+mj-lt"/>
                  </a:rPr>
                  <a:t>an </a:t>
                </a:r>
                <a:r>
                  <a:rPr lang="en-US" sz="2600" dirty="0">
                    <a:latin typeface="+mj-lt"/>
                  </a:rPr>
                  <a:t>artificially corrupted</a:t>
                </a:r>
                <a:r>
                  <a:rPr lang="en-US" sz="2600" dirty="0" smtClean="0">
                    <a:latin typeface="+mj-lt"/>
                  </a:rPr>
                  <a:t> </a:t>
                </a:r>
                <a:r>
                  <a:rPr lang="en-US" sz="2600" dirty="0">
                    <a:latin typeface="+mj-lt"/>
                  </a:rPr>
                  <a:t>noisy version of it, </a:t>
                </a:r>
                <a14:m>
                  <m:oMath xmlns:m="http://schemas.openxmlformats.org/officeDocument/2006/math">
                    <m:acc>
                      <m:accPr>
                        <m:chr m:val="̃"/>
                        <m:ctrlPr>
                          <a:rPr lang="en-US" sz="2600" i="1">
                            <a:latin typeface="Cambria Math" charset="0"/>
                          </a:rPr>
                        </m:ctrlPr>
                      </m:accPr>
                      <m:e>
                        <m:r>
                          <a:rPr lang="en-US" sz="2600" i="1">
                            <a:latin typeface="Cambria Math" panose="02040503050406030204" pitchFamily="18" charset="0"/>
                          </a:rPr>
                          <m:t>𝑥</m:t>
                        </m:r>
                      </m:e>
                    </m:acc>
                  </m:oMath>
                </a14:m>
                <a:r>
                  <a:rPr lang="en-US" sz="2600" dirty="0" smtClean="0">
                    <a:latin typeface="+mj-lt"/>
                  </a:rPr>
                  <a:t>, which can be achieved for example by:</a:t>
                </a:r>
                <a:endParaRPr lang="en-US" sz="2600" dirty="0">
                  <a:latin typeface="+mj-lt"/>
                </a:endParaRPr>
              </a:p>
              <a:p>
                <a:pPr lvl="1" algn="l" rtl="0"/>
                <a:r>
                  <a:rPr lang="en-US" sz="2600" dirty="0">
                    <a:latin typeface="+mj-lt"/>
                  </a:rPr>
                  <a:t>Randomly assign some of the features of </a:t>
                </a:r>
                <a14:m>
                  <m:oMath xmlns:m="http://schemas.openxmlformats.org/officeDocument/2006/math">
                    <m:r>
                      <a:rPr lang="en-US" sz="2600" i="1">
                        <a:latin typeface="Cambria Math" panose="02040503050406030204" pitchFamily="18" charset="0"/>
                      </a:rPr>
                      <m:t>𝑥</m:t>
                    </m:r>
                  </m:oMath>
                </a14:m>
                <a:r>
                  <a:rPr lang="en-US" sz="2600" dirty="0">
                    <a:latin typeface="+mj-lt"/>
                  </a:rPr>
                  <a:t> to 0, with </a:t>
                </a:r>
                <a:r>
                  <a:rPr lang="en-US" sz="2600" dirty="0" smtClean="0">
                    <a:latin typeface="+mj-lt"/>
                  </a:rPr>
                  <a:t/>
                </a:r>
                <a:br>
                  <a:rPr lang="en-US" sz="2600" dirty="0" smtClean="0">
                    <a:latin typeface="+mj-lt"/>
                  </a:rPr>
                </a:br>
                <a:r>
                  <a:rPr lang="en-US" sz="2600" dirty="0" smtClean="0">
                    <a:latin typeface="+mj-lt"/>
                  </a:rPr>
                  <a:t>probability </a:t>
                </a:r>
                <a14:m>
                  <m:oMath xmlns:m="http://schemas.openxmlformats.org/officeDocument/2006/math">
                    <m:r>
                      <a:rPr lang="en-US" sz="2600" i="1">
                        <a:latin typeface="Cambria Math" panose="02040503050406030204" pitchFamily="18" charset="0"/>
                      </a:rPr>
                      <m:t>𝑝</m:t>
                    </m:r>
                  </m:oMath>
                </a14:m>
                <a:r>
                  <a:rPr lang="en-US" sz="2600" dirty="0">
                    <a:latin typeface="+mj-lt"/>
                  </a:rPr>
                  <a:t>.</a:t>
                </a:r>
              </a:p>
              <a:p>
                <a:pPr lvl="1" algn="l" rtl="0"/>
                <a:r>
                  <a:rPr lang="en-US" sz="2600" dirty="0">
                    <a:latin typeface="+mj-lt"/>
                  </a:rPr>
                  <a:t>Add Gaussian additive noise to each of the features of </a:t>
                </a:r>
                <a14:m>
                  <m:oMath xmlns:m="http://schemas.openxmlformats.org/officeDocument/2006/math">
                    <m:r>
                      <a:rPr lang="en-US" sz="2600" i="1">
                        <a:latin typeface="Cambria Math" panose="02040503050406030204" pitchFamily="18" charset="0"/>
                      </a:rPr>
                      <m:t>𝑥</m:t>
                    </m:r>
                  </m:oMath>
                </a14:m>
                <a:r>
                  <a:rPr lang="en-US" sz="2600" dirty="0" smtClean="0">
                    <a:latin typeface="+mj-lt"/>
                  </a:rPr>
                  <a:t>.</a:t>
                </a:r>
                <a:endParaRPr lang="en-US" sz="2600" dirty="0">
                  <a:latin typeface="+mj-lt"/>
                </a:endParaRP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609599" y="1888073"/>
                <a:ext cx="11176001" cy="3998975"/>
              </a:xfrm>
              <a:blipFill rotWithShape="0">
                <a:blip r:embed="rId3"/>
                <a:stretch>
                  <a:fillRect t="-1524" r="-1473"/>
                </a:stretch>
              </a:blipFill>
            </p:spPr>
            <p:txBody>
              <a:bodyPr/>
              <a:lstStyle/>
              <a:p>
                <a:r>
                  <a:rPr lang="he-IL">
                    <a:noFill/>
                  </a:rPr>
                  <a:t> </a:t>
                </a:r>
              </a:p>
            </p:txBody>
          </p:sp>
        </mc:Fallback>
      </mc:AlternateContent>
      <p:sp>
        <p:nvSpPr>
          <p:cNvPr id="2" name="Title 1"/>
          <p:cNvSpPr>
            <a:spLocks noGrp="1"/>
          </p:cNvSpPr>
          <p:nvPr>
            <p:ph type="title"/>
          </p:nvPr>
        </p:nvSpPr>
        <p:spPr>
          <a:xfrm>
            <a:off x="986971" y="732754"/>
            <a:ext cx="10972800" cy="1066800"/>
          </a:xfrm>
        </p:spPr>
        <p:txBody>
          <a:bodyPr>
            <a:normAutofit/>
          </a:bodyPr>
          <a:lstStyle/>
          <a:p>
            <a:pPr rtl="0"/>
            <a:r>
              <a:rPr lang="en-US" dirty="0"/>
              <a:t>Denoising </a:t>
            </a:r>
            <a:r>
              <a:rPr lang="en-US" dirty="0" smtClean="0"/>
              <a:t>Autoencoder (DAE)</a:t>
            </a:r>
            <a:endParaRPr lang="en-US" dirty="0"/>
          </a:p>
        </p:txBody>
      </p:sp>
    </p:spTree>
    <p:extLst>
      <p:ext uri="{BB962C8B-B14F-4D97-AF65-F5344CB8AC3E}">
        <p14:creationId xmlns:p14="http://schemas.microsoft.com/office/powerpoint/2010/main" val="425013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609599" y="1888073"/>
                <a:ext cx="11176001" cy="3998975"/>
              </a:xfrm>
            </p:spPr>
            <p:txBody>
              <a:bodyPr>
                <a:noAutofit/>
              </a:bodyPr>
              <a:lstStyle/>
              <a:p>
                <a:pPr algn="l" rtl="0"/>
                <a:r>
                  <a:rPr lang="en-US" sz="2400" dirty="0" smtClean="0"/>
                  <a:t>The </a:t>
                </a:r>
                <a:r>
                  <a:rPr lang="en-US" sz="2400" dirty="0"/>
                  <a:t>loss function compares the reconstruction </a:t>
                </a:r>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𝑥</m:t>
                        </m:r>
                      </m:e>
                    </m:acc>
                  </m:oMath>
                </a14:m>
                <a:r>
                  <a:rPr lang="en-US" sz="2400" dirty="0"/>
                  <a:t> to the noiseless input </a:t>
                </a:r>
                <a14:m>
                  <m:oMath xmlns:m="http://schemas.openxmlformats.org/officeDocument/2006/math">
                    <m:r>
                      <a:rPr lang="en-US" sz="2400" i="1">
                        <a:latin typeface="Cambria Math" panose="02040503050406030204" pitchFamily="18" charset="0"/>
                      </a:rPr>
                      <m:t>𝑥</m:t>
                    </m:r>
                    <m:r>
                      <a:rPr lang="en-US" sz="2400">
                        <a:latin typeface="Cambria Math" panose="02040503050406030204" pitchFamily="18" charset="0"/>
                      </a:rPr>
                      <m:t>!</m:t>
                    </m:r>
                  </m:oMath>
                </a14:m>
                <a:endParaRPr lang="en-US" sz="2400" dirty="0" smtClean="0"/>
              </a:p>
              <a:p>
                <a:pPr algn="l" rtl="0"/>
                <a:r>
                  <a:rPr lang="en-US" sz="2400" dirty="0"/>
                  <a:t>The objective optimized by DAE is:</a:t>
                </a:r>
                <a:br>
                  <a:rPr lang="en-US" sz="2400" dirty="0"/>
                </a:br>
                <a14:m>
                  <m:oMath xmlns:m="http://schemas.openxmlformats.org/officeDocument/2006/math">
                    <m:sSub>
                      <m:sSubPr>
                        <m:ctrlPr>
                          <a:rPr lang="en-US" sz="2400" i="1" dirty="0">
                            <a:latin typeface="Cambria Math" charset="0"/>
                            <a:ea typeface="Cambria Math" panose="02040503050406030204" pitchFamily="18" charset="0"/>
                          </a:rPr>
                        </m:ctrlPr>
                      </m:sSubPr>
                      <m:e>
                        <m:r>
                          <a:rPr lang="en-US" sz="2400" i="1" dirty="0">
                            <a:latin typeface="Cambria Math" panose="02040503050406030204" pitchFamily="18" charset="0"/>
                            <a:ea typeface="Cambria Math" panose="02040503050406030204" pitchFamily="18" charset="0"/>
                          </a:rPr>
                          <m:t>𝒥</m:t>
                        </m:r>
                      </m:e>
                      <m:sub>
                        <m:r>
                          <a:rPr lang="en-US" sz="2400" b="0" i="1" dirty="0" smtClean="0">
                            <a:latin typeface="Cambria Math" panose="02040503050406030204" pitchFamily="18" charset="0"/>
                            <a:ea typeface="Cambria Math" panose="02040503050406030204" pitchFamily="18" charset="0"/>
                          </a:rPr>
                          <m:t>𝐷</m:t>
                        </m:r>
                        <m:r>
                          <a:rPr lang="en-US" sz="2400" i="1" dirty="0">
                            <a:latin typeface="Cambria Math" panose="02040503050406030204" pitchFamily="18" charset="0"/>
                            <a:ea typeface="Cambria Math" panose="02040503050406030204" pitchFamily="18" charset="0"/>
                          </a:rPr>
                          <m:t>𝐴𝐸</m:t>
                        </m:r>
                      </m:sub>
                    </m:sSub>
                    <m:r>
                      <a:rPr lang="en-US" sz="2400" i="1">
                        <a:latin typeface="Cambria Math" panose="02040503050406030204" pitchFamily="18" charset="0"/>
                      </a:rPr>
                      <m:t>=</m:t>
                    </m:r>
                    <m:nary>
                      <m:naryPr>
                        <m:chr m:val="∑"/>
                        <m:supHide m:val="on"/>
                        <m:ctrlPr>
                          <a:rPr lang="en-US" sz="2400" i="1">
                            <a:latin typeface="Cambria Math" charset="0"/>
                          </a:rPr>
                        </m:ctrlPr>
                      </m:naryPr>
                      <m:sub>
                        <m:r>
                          <m:rPr>
                            <m:brk m:alnAt="7"/>
                          </m:rPr>
                          <a:rPr lang="en-US" sz="2400" i="1">
                            <a:latin typeface="Cambria Math" panose="02040503050406030204" pitchFamily="18" charset="0"/>
                          </a:rPr>
                          <m:t>𝑡</m:t>
                        </m:r>
                      </m:sub>
                      <m:sup/>
                      <m:e>
                        <m:sSub>
                          <m:sSubPr>
                            <m:ctrlPr>
                              <a:rPr lang="en-US" sz="2400" i="1">
                                <a:latin typeface="Cambria Math" charset="0"/>
                              </a:rPr>
                            </m:ctrlPr>
                          </m:sSubPr>
                          <m:e>
                            <m:r>
                              <a:rPr lang="en-US" sz="2400" i="1" smtClean="0">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rPr>
                              <m:t>𝑞</m:t>
                            </m:r>
                            <m:d>
                              <m:dPr>
                                <m:ctrlPr>
                                  <a:rPr lang="en-US" sz="2400" i="1">
                                    <a:latin typeface="Cambria Math" charset="0"/>
                                  </a:rPr>
                                </m:ctrlPr>
                              </m:dPr>
                              <m:e>
                                <m:acc>
                                  <m:accPr>
                                    <m:chr m:val="̃"/>
                                    <m:ctrlPr>
                                      <a:rPr lang="en-US" sz="2400" i="1">
                                        <a:latin typeface="Cambria Math" charset="0"/>
                                      </a:rPr>
                                    </m:ctrlPr>
                                  </m:accPr>
                                  <m:e>
                                    <m:r>
                                      <a:rPr lang="en-US" sz="2400" i="1">
                                        <a:latin typeface="Cambria Math" panose="02040503050406030204" pitchFamily="18" charset="0"/>
                                      </a:rPr>
                                      <m:t>𝑥</m:t>
                                    </m:r>
                                  </m:e>
                                </m:acc>
                              </m:e>
                              <m:e>
                                <m:sSup>
                                  <m:sSupPr>
                                    <m:ctrlPr>
                                      <a:rPr lang="en-US" sz="2400" i="1">
                                        <a:latin typeface="Cambria Math" charset="0"/>
                                      </a:rPr>
                                    </m:ctrlPr>
                                  </m:sSupPr>
                                  <m:e>
                                    <m:r>
                                      <a:rPr lang="en-US" sz="2400" i="1">
                                        <a:latin typeface="Cambria Math" panose="02040503050406030204" pitchFamily="18" charset="0"/>
                                      </a:rPr>
                                      <m:t>𝑥</m:t>
                                    </m:r>
                                  </m:e>
                                  <m:sup>
                                    <m:d>
                                      <m:dPr>
                                        <m:ctrlPr>
                                          <a:rPr lang="en-US" sz="2400" i="1">
                                            <a:latin typeface="Cambria Math" charset="0"/>
                                          </a:rPr>
                                        </m:ctrlPr>
                                      </m:dPr>
                                      <m:e>
                                        <m:r>
                                          <a:rPr lang="en-US" sz="2400" i="1">
                                            <a:latin typeface="Cambria Math" panose="02040503050406030204" pitchFamily="18" charset="0"/>
                                          </a:rPr>
                                          <m:t>𝑡</m:t>
                                        </m:r>
                                      </m:e>
                                    </m:d>
                                  </m:sup>
                                </m:sSup>
                              </m:e>
                            </m:d>
                          </m:sub>
                        </m:sSub>
                        <m:d>
                          <m:dPr>
                            <m:begChr m:val="["/>
                            <m:endChr m:val="]"/>
                            <m:ctrlPr>
                              <a:rPr lang="en-US" sz="2400" i="1">
                                <a:latin typeface="Cambria Math" charset="0"/>
                              </a:rPr>
                            </m:ctrlPr>
                          </m:dPr>
                          <m:e>
                            <m:r>
                              <a:rPr lang="en-US" sz="2400" i="1">
                                <a:latin typeface="Cambria Math" panose="02040503050406030204" pitchFamily="18" charset="0"/>
                              </a:rPr>
                              <m:t>𝐿</m:t>
                            </m:r>
                            <m:d>
                              <m:dPr>
                                <m:ctrlPr>
                                  <a:rPr lang="en-US" sz="2400" i="1">
                                    <a:latin typeface="Cambria Math" charset="0"/>
                                  </a:rPr>
                                </m:ctrlPr>
                              </m:dPr>
                              <m:e>
                                <m:sSup>
                                  <m:sSupPr>
                                    <m:ctrlPr>
                                      <a:rPr lang="en-US" sz="2400" i="1">
                                        <a:latin typeface="Cambria Math" charset="0"/>
                                      </a:rPr>
                                    </m:ctrlPr>
                                  </m:sSupPr>
                                  <m:e>
                                    <m:r>
                                      <a:rPr lang="en-US" sz="2400" i="1">
                                        <a:latin typeface="Cambria Math" panose="02040503050406030204" pitchFamily="18" charset="0"/>
                                      </a:rPr>
                                      <m:t>𝑥</m:t>
                                    </m:r>
                                  </m:e>
                                  <m:sup>
                                    <m:d>
                                      <m:dPr>
                                        <m:ctrlPr>
                                          <a:rPr lang="en-US" sz="2400" i="1">
                                            <a:latin typeface="Cambria Math" charset="0"/>
                                          </a:rPr>
                                        </m:ctrlPr>
                                      </m:dPr>
                                      <m:e>
                                        <m:r>
                                          <a:rPr lang="en-US" sz="2400" i="1">
                                            <a:latin typeface="Cambria Math" panose="02040503050406030204" pitchFamily="18" charset="0"/>
                                          </a:rPr>
                                          <m:t>𝑡</m:t>
                                        </m:r>
                                      </m:e>
                                    </m:d>
                                  </m:sup>
                                </m:sSup>
                                <m:r>
                                  <a:rPr lang="en-US" sz="2400" i="1">
                                    <a:latin typeface="Cambria Math" panose="02040503050406030204" pitchFamily="18" charset="0"/>
                                  </a:rPr>
                                  <m:t>,</m:t>
                                </m:r>
                                <m:r>
                                  <a:rPr lang="en-US" sz="2400" b="0" i="1" smtClean="0">
                                    <a:latin typeface="Cambria Math" panose="02040503050406030204" pitchFamily="18" charset="0"/>
                                  </a:rPr>
                                  <m:t>𝑔</m:t>
                                </m:r>
                                <m:d>
                                  <m:dPr>
                                    <m:ctrlPr>
                                      <a:rPr lang="en-US" sz="2400" i="1">
                                        <a:latin typeface="Cambria Math" charset="0"/>
                                      </a:rPr>
                                    </m:ctrlPr>
                                  </m:dPr>
                                  <m:e>
                                    <m:r>
                                      <a:rPr lang="en-US" sz="2400" b="0" i="1" smtClean="0">
                                        <a:latin typeface="Cambria Math" panose="02040503050406030204" pitchFamily="18" charset="0"/>
                                      </a:rPr>
                                      <m:t>𝑓</m:t>
                                    </m:r>
                                    <m:d>
                                      <m:dPr>
                                        <m:ctrlPr>
                                          <a:rPr lang="en-US" sz="2400" i="1">
                                            <a:latin typeface="Cambria Math" charset="0"/>
                                          </a:rPr>
                                        </m:ctrlPr>
                                      </m:dPr>
                                      <m:e>
                                        <m:acc>
                                          <m:accPr>
                                            <m:chr m:val="̃"/>
                                            <m:ctrlPr>
                                              <a:rPr lang="en-US" sz="2400" i="1">
                                                <a:latin typeface="Cambria Math" charset="0"/>
                                              </a:rPr>
                                            </m:ctrlPr>
                                          </m:accPr>
                                          <m:e>
                                            <m:r>
                                              <a:rPr lang="en-US" sz="2400" i="1">
                                                <a:latin typeface="Cambria Math" panose="02040503050406030204" pitchFamily="18" charset="0"/>
                                              </a:rPr>
                                              <m:t>𝑥</m:t>
                                            </m:r>
                                          </m:e>
                                        </m:acc>
                                      </m:e>
                                    </m:d>
                                  </m:e>
                                </m:d>
                              </m:e>
                            </m:d>
                          </m:e>
                        </m:d>
                      </m:e>
                    </m:nary>
                  </m:oMath>
                </a14:m>
                <a:r>
                  <a:rPr lang="en-US" sz="2400" dirty="0"/>
                  <a:t/>
                </a:r>
                <a:br>
                  <a:rPr lang="en-US" sz="2400" dirty="0"/>
                </a:br>
                <a:r>
                  <a:rPr lang="en-US" sz="2400" dirty="0"/>
                  <a:t>Where </a:t>
                </a:r>
                <a14:m>
                  <m:oMath xmlns:m="http://schemas.openxmlformats.org/officeDocument/2006/math">
                    <m:r>
                      <a:rPr lang="en-US" sz="2400">
                        <a:latin typeface="Cambria Math" panose="02040503050406030204" pitchFamily="18" charset="0"/>
                      </a:rPr>
                      <m:t> </m:t>
                    </m:r>
                    <m:sSub>
                      <m:sSubPr>
                        <m:ctrlPr>
                          <a:rPr lang="en-US" sz="2400" i="1">
                            <a:latin typeface="Cambria Math" charset="0"/>
                          </a:rPr>
                        </m:ctrlPr>
                      </m:sSubPr>
                      <m:e>
                        <m:r>
                          <a:rPr lang="en-US" sz="2400" i="1">
                            <a:latin typeface="Cambria Math" panose="02040503050406030204" pitchFamily="18" charset="0"/>
                            <a:ea typeface="Cambria Math" panose="02040503050406030204" pitchFamily="18" charset="0"/>
                          </a:rPr>
                          <m:t>𝔼</m:t>
                        </m:r>
                      </m:e>
                      <m:sub>
                        <m:r>
                          <a:rPr lang="en-US" sz="2400" i="1">
                            <a:latin typeface="Cambria Math" panose="02040503050406030204" pitchFamily="18" charset="0"/>
                          </a:rPr>
                          <m:t>𝑞</m:t>
                        </m:r>
                        <m:d>
                          <m:dPr>
                            <m:ctrlPr>
                              <a:rPr lang="en-US" sz="2400" i="1">
                                <a:latin typeface="Cambria Math" charset="0"/>
                              </a:rPr>
                            </m:ctrlPr>
                          </m:dPr>
                          <m:e>
                            <m:acc>
                              <m:accPr>
                                <m:chr m:val="̃"/>
                                <m:ctrlPr>
                                  <a:rPr lang="en-US" sz="2400" i="1">
                                    <a:latin typeface="Cambria Math" charset="0"/>
                                  </a:rPr>
                                </m:ctrlPr>
                              </m:accPr>
                              <m:e>
                                <m:r>
                                  <a:rPr lang="en-US" sz="2400" i="1">
                                    <a:latin typeface="Cambria Math" panose="02040503050406030204" pitchFamily="18" charset="0"/>
                                  </a:rPr>
                                  <m:t>𝑥</m:t>
                                </m:r>
                              </m:e>
                            </m:acc>
                          </m:e>
                          <m:e>
                            <m:sSup>
                              <m:sSupPr>
                                <m:ctrlPr>
                                  <a:rPr lang="en-US" sz="2400" i="1">
                                    <a:latin typeface="Cambria Math" charset="0"/>
                                  </a:rPr>
                                </m:ctrlPr>
                              </m:sSupPr>
                              <m:e>
                                <m:r>
                                  <a:rPr lang="en-US" sz="2400" i="1">
                                    <a:latin typeface="Cambria Math" panose="02040503050406030204" pitchFamily="18" charset="0"/>
                                  </a:rPr>
                                  <m:t>𝑥</m:t>
                                </m:r>
                              </m:e>
                              <m:sup>
                                <m:d>
                                  <m:dPr>
                                    <m:ctrlPr>
                                      <a:rPr lang="en-US" sz="2400" i="1">
                                        <a:latin typeface="Cambria Math" charset="0"/>
                                      </a:rPr>
                                    </m:ctrlPr>
                                  </m:dPr>
                                  <m:e>
                                    <m:r>
                                      <a:rPr lang="en-US" sz="2400" i="1">
                                        <a:latin typeface="Cambria Math" panose="02040503050406030204" pitchFamily="18" charset="0"/>
                                      </a:rPr>
                                      <m:t>𝑡</m:t>
                                    </m:r>
                                  </m:e>
                                </m:d>
                              </m:sup>
                            </m:sSup>
                          </m:e>
                        </m:d>
                      </m:sub>
                    </m:sSub>
                    <m:r>
                      <a:rPr lang="en-US" sz="2400" i="1">
                        <a:latin typeface="Cambria Math" panose="02040503050406030204" pitchFamily="18" charset="0"/>
                      </a:rPr>
                      <m:t>[∙]</m:t>
                    </m:r>
                  </m:oMath>
                </a14:m>
                <a:r>
                  <a:rPr lang="en-US" sz="2400" dirty="0"/>
                  <a:t> averages over corrupted examples drawn from corruption process </a:t>
                </a:r>
                <a14:m>
                  <m:oMath xmlns:m="http://schemas.openxmlformats.org/officeDocument/2006/math">
                    <m:r>
                      <a:rPr lang="en-US" sz="2400" i="1">
                        <a:latin typeface="Cambria Math" panose="02040503050406030204" pitchFamily="18" charset="0"/>
                      </a:rPr>
                      <m:t>𝑞</m:t>
                    </m:r>
                    <m:r>
                      <a:rPr lang="en-US" sz="2400">
                        <a:latin typeface="Cambria Math" panose="02040503050406030204" pitchFamily="18" charset="0"/>
                      </a:rPr>
                      <m:t>.</m:t>
                    </m:r>
                  </m:oMath>
                </a14:m>
                <a:endParaRPr lang="en-US" sz="2400" dirty="0"/>
              </a:p>
              <a:p>
                <a:pPr algn="l" rtl="0"/>
                <a:r>
                  <a:rPr lang="en-US" sz="2400" dirty="0"/>
                  <a:t>Learning the identity is no longer </a:t>
                </a:r>
                <a:r>
                  <a:rPr lang="en-US" sz="2400" dirty="0" smtClean="0"/>
                  <a:t>enough because we want to learn to </a:t>
                </a:r>
                <a:r>
                  <a:rPr lang="en-US" sz="2400" dirty="0"/>
                  <a:t>reconstruct the clean input from a corrupted </a:t>
                </a:r>
                <a:r>
                  <a:rPr lang="en-US" sz="2400" dirty="0" smtClean="0"/>
                  <a:t>version.</a:t>
                </a:r>
                <a:endParaRPr lang="en-US" sz="2400"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609599" y="1888073"/>
                <a:ext cx="11176001" cy="3998975"/>
              </a:xfrm>
              <a:blipFill rotWithShape="0">
                <a:blip r:embed="rId3"/>
                <a:stretch>
                  <a:fillRect t="-1220"/>
                </a:stretch>
              </a:blipFill>
            </p:spPr>
            <p:txBody>
              <a:bodyPr/>
              <a:lstStyle/>
              <a:p>
                <a:r>
                  <a:rPr lang="he-IL">
                    <a:noFill/>
                  </a:rPr>
                  <a:t> </a:t>
                </a:r>
              </a:p>
            </p:txBody>
          </p:sp>
        </mc:Fallback>
      </mc:AlternateContent>
      <p:sp>
        <p:nvSpPr>
          <p:cNvPr id="2" name="Title 1"/>
          <p:cNvSpPr>
            <a:spLocks noGrp="1"/>
          </p:cNvSpPr>
          <p:nvPr>
            <p:ph type="title"/>
          </p:nvPr>
        </p:nvSpPr>
        <p:spPr>
          <a:xfrm>
            <a:off x="986971" y="732754"/>
            <a:ext cx="10972800" cy="1066800"/>
          </a:xfrm>
        </p:spPr>
        <p:txBody>
          <a:bodyPr>
            <a:normAutofit/>
          </a:bodyPr>
          <a:lstStyle/>
          <a:p>
            <a:pPr rtl="0"/>
            <a:r>
              <a:rPr lang="en-US" dirty="0"/>
              <a:t>Denoising </a:t>
            </a:r>
            <a:r>
              <a:rPr lang="en-US" dirty="0" smtClean="0"/>
              <a:t>Autoencoder (DAE)</a:t>
            </a:r>
            <a:endParaRPr lang="en-US" dirty="0"/>
          </a:p>
        </p:txBody>
      </p:sp>
    </p:spTree>
    <p:extLst>
      <p:ext uri="{BB962C8B-B14F-4D97-AF65-F5344CB8AC3E}">
        <p14:creationId xmlns:p14="http://schemas.microsoft.com/office/powerpoint/2010/main" val="23532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586" y="165170"/>
            <a:ext cx="11277600" cy="1470025"/>
          </a:xfrm>
        </p:spPr>
        <p:txBody>
          <a:bodyPr/>
          <a:lstStyle/>
          <a:p>
            <a:r>
              <a:rPr lang="en-US" dirty="0"/>
              <a:t>Representation </a:t>
            </a:r>
            <a:r>
              <a:rPr lang="en-US" dirty="0" smtClean="0"/>
              <a:t>Learning</a:t>
            </a:r>
            <a:endParaRPr lang="en-US" dirty="0"/>
          </a:p>
        </p:txBody>
      </p:sp>
    </p:spTree>
    <p:extLst>
      <p:ext uri="{BB962C8B-B14F-4D97-AF65-F5344CB8AC3E}">
        <p14:creationId xmlns:p14="http://schemas.microsoft.com/office/powerpoint/2010/main" val="38189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71" y="732754"/>
            <a:ext cx="10972800" cy="1066800"/>
          </a:xfrm>
        </p:spPr>
        <p:txBody>
          <a:bodyPr>
            <a:normAutofit/>
          </a:bodyPr>
          <a:lstStyle/>
          <a:p>
            <a:pPr rtl="0"/>
            <a:r>
              <a:rPr lang="en-US" dirty="0"/>
              <a:t>Denoising </a:t>
            </a:r>
            <a:r>
              <a:rPr lang="en-US" dirty="0" smtClean="0"/>
              <a:t>Autoencoder (DAE)</a:t>
            </a:r>
            <a:endParaRPr lang="en-US" dirty="0"/>
          </a:p>
        </p:txBody>
      </p:sp>
      <p:pic>
        <p:nvPicPr>
          <p:cNvPr id="5" name="Content Placeholder 4"/>
          <p:cNvPicPr>
            <a:picLocks noGrp="1" noChangeAspect="1"/>
          </p:cNvPicPr>
          <p:nvPr>
            <p:ph sz="half" idx="2"/>
          </p:nvPr>
        </p:nvPicPr>
        <p:blipFill>
          <a:blip r:embed="rId3"/>
          <a:stretch>
            <a:fillRect/>
          </a:stretch>
        </p:blipFill>
        <p:spPr>
          <a:xfrm>
            <a:off x="2396296" y="1967948"/>
            <a:ext cx="7678319" cy="4015167"/>
          </a:xfrm>
          <a:prstGeom prst="rect">
            <a:avLst/>
          </a:prstGeom>
        </p:spPr>
      </p:pic>
    </p:spTree>
    <p:extLst>
      <p:ext uri="{BB962C8B-B14F-4D97-AF65-F5344CB8AC3E}">
        <p14:creationId xmlns:p14="http://schemas.microsoft.com/office/powerpoint/2010/main" val="3949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t>Denoising Autoencoder</a:t>
            </a:r>
            <a:endParaRPr lang="he-IL" dirty="0"/>
          </a:p>
        </p:txBody>
      </p:sp>
      <p:sp>
        <p:nvSpPr>
          <p:cNvPr id="7" name="TextBox 6"/>
          <p:cNvSpPr txBox="1"/>
          <p:nvPr/>
        </p:nvSpPr>
        <p:spPr>
          <a:xfrm>
            <a:off x="211584" y="5458509"/>
            <a:ext cx="11655737" cy="923330"/>
          </a:xfrm>
          <a:prstGeom prst="rect">
            <a:avLst/>
          </a:prstGeom>
          <a:noFill/>
        </p:spPr>
        <p:txBody>
          <a:bodyPr wrap="square" rtlCol="1">
            <a:spAutoFit/>
          </a:bodyPr>
          <a:lstStyle/>
          <a:p>
            <a:pPr algn="l"/>
            <a:r>
              <a:rPr lang="en-US" dirty="0" smtClean="0"/>
              <a:t>Vincent, </a:t>
            </a:r>
            <a:r>
              <a:rPr lang="en-US" dirty="0" err="1" smtClean="0"/>
              <a:t>Larochelle</a:t>
            </a:r>
            <a:r>
              <a:rPr lang="en-US" dirty="0" smtClean="0"/>
              <a:t>, </a:t>
            </a:r>
            <a:r>
              <a:rPr lang="en-US" dirty="0" err="1" smtClean="0"/>
              <a:t>Lajoie</a:t>
            </a:r>
            <a:r>
              <a:rPr lang="en-US" dirty="0" smtClean="0"/>
              <a:t>, </a:t>
            </a:r>
            <a:r>
              <a:rPr lang="en-US" dirty="0" err="1" smtClean="0"/>
              <a:t>Bengio</a:t>
            </a:r>
            <a:r>
              <a:rPr lang="en-US" dirty="0" smtClean="0"/>
              <a:t> and </a:t>
            </a:r>
            <a:r>
              <a:rPr lang="en-US" dirty="0" err="1" smtClean="0"/>
              <a:t>Manzagol</a:t>
            </a:r>
            <a:r>
              <a:rPr lang="en-US" dirty="0" smtClean="0"/>
              <a:t>,</a:t>
            </a:r>
          </a:p>
          <a:p>
            <a:pPr algn="l"/>
            <a:r>
              <a:rPr lang="en-US" dirty="0" smtClean="0"/>
              <a:t>“Stacked </a:t>
            </a:r>
            <a:r>
              <a:rPr lang="en-US" dirty="0" err="1" smtClean="0"/>
              <a:t>Denoising</a:t>
            </a:r>
            <a:r>
              <a:rPr lang="en-US" dirty="0" smtClean="0"/>
              <a:t> </a:t>
            </a:r>
            <a:r>
              <a:rPr lang="en-US" dirty="0" err="1" smtClean="0"/>
              <a:t>Autoencoders</a:t>
            </a:r>
            <a:r>
              <a:rPr lang="en-US" dirty="0" smtClean="0"/>
              <a:t>: Learning Useful Representations in a Deep Network with a Local </a:t>
            </a:r>
            <a:r>
              <a:rPr lang="en-US" dirty="0" err="1" smtClean="0"/>
              <a:t>Denoising</a:t>
            </a:r>
            <a:r>
              <a:rPr lang="en-US" dirty="0" smtClean="0"/>
              <a:t> Criterion”, ICML 2008</a:t>
            </a:r>
            <a:endParaRPr lang="he-IL" dirty="0"/>
          </a:p>
        </p:txBody>
      </p:sp>
      <p:pic>
        <p:nvPicPr>
          <p:cNvPr id="5" name="Picture 4"/>
          <p:cNvPicPr>
            <a:picLocks noChangeAspect="1"/>
          </p:cNvPicPr>
          <p:nvPr/>
        </p:nvPicPr>
        <p:blipFill>
          <a:blip r:embed="rId3"/>
          <a:stretch>
            <a:fillRect/>
          </a:stretch>
        </p:blipFill>
        <p:spPr>
          <a:xfrm>
            <a:off x="376237" y="1924050"/>
            <a:ext cx="11439525" cy="3581400"/>
          </a:xfrm>
          <a:prstGeom prst="rect">
            <a:avLst/>
          </a:prstGeom>
        </p:spPr>
      </p:pic>
    </p:spTree>
    <p:extLst>
      <p:ext uri="{BB962C8B-B14F-4D97-AF65-F5344CB8AC3E}">
        <p14:creationId xmlns:p14="http://schemas.microsoft.com/office/powerpoint/2010/main" val="29404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599" y="1888073"/>
            <a:ext cx="11176001" cy="3998975"/>
          </a:xfrm>
        </p:spPr>
        <p:txBody>
          <a:bodyPr>
            <a:noAutofit/>
          </a:bodyPr>
          <a:lstStyle/>
          <a:p>
            <a:pPr algn="l" rtl="0"/>
            <a:r>
              <a:rPr lang="en-US" sz="2600" dirty="0" smtClean="0"/>
              <a:t>Explicitly avoid uninteresting solutions by adding a term to the loss that penalizes such solutions.</a:t>
            </a:r>
          </a:p>
          <a:p>
            <a:pPr algn="l" rtl="0"/>
            <a:r>
              <a:rPr lang="en-US" sz="2600" dirty="0"/>
              <a:t>Reduce the number of effective degrees of freedom of the representation by making the encoder contractive (making the derivative of the encoder small, thus making the hidden units saturate</a:t>
            </a:r>
            <a:r>
              <a:rPr lang="en-US" sz="2600" dirty="0" smtClean="0"/>
              <a:t>).</a:t>
            </a:r>
          </a:p>
        </p:txBody>
      </p:sp>
      <p:sp>
        <p:nvSpPr>
          <p:cNvPr id="2" name="Title 1"/>
          <p:cNvSpPr>
            <a:spLocks noGrp="1"/>
          </p:cNvSpPr>
          <p:nvPr>
            <p:ph type="title"/>
          </p:nvPr>
        </p:nvSpPr>
        <p:spPr>
          <a:xfrm>
            <a:off x="986971" y="732754"/>
            <a:ext cx="10972800" cy="1066800"/>
          </a:xfrm>
        </p:spPr>
        <p:txBody>
          <a:bodyPr>
            <a:normAutofit/>
          </a:bodyPr>
          <a:lstStyle/>
          <a:p>
            <a:pPr rtl="0"/>
            <a:r>
              <a:rPr lang="en-US" dirty="0"/>
              <a:t>Contractive </a:t>
            </a:r>
            <a:r>
              <a:rPr lang="en-US" dirty="0" smtClean="0"/>
              <a:t>Autoencoder (CAE)</a:t>
            </a:r>
            <a:endParaRPr lang="en-US" dirty="0"/>
          </a:p>
        </p:txBody>
      </p:sp>
    </p:spTree>
    <p:extLst>
      <p:ext uri="{BB962C8B-B14F-4D97-AF65-F5344CB8AC3E}">
        <p14:creationId xmlns:p14="http://schemas.microsoft.com/office/powerpoint/2010/main" val="18521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609599" y="1888073"/>
                <a:ext cx="11681862" cy="3998975"/>
              </a:xfrm>
            </p:spPr>
            <p:txBody>
              <a:bodyPr>
                <a:noAutofit/>
              </a:bodyPr>
              <a:lstStyle/>
              <a:p>
                <a:pPr algn="l" rtl="0"/>
                <a:r>
                  <a:rPr lang="en-US" sz="2600" dirty="0" smtClean="0"/>
                  <a:t>The </a:t>
                </a:r>
                <a:r>
                  <a:rPr lang="en-US" sz="2600" dirty="0"/>
                  <a:t>new loss  function:</a:t>
                </a:r>
              </a:p>
              <a:p>
                <a:pPr marL="0" indent="0" algn="l" rtl="0">
                  <a:buNone/>
                </a:pPr>
                <a14:m>
                  <m:oMathPara xmlns:m="http://schemas.openxmlformats.org/officeDocument/2006/math">
                    <m:oMathParaPr>
                      <m:jc m:val="centerGroup"/>
                    </m:oMathParaPr>
                    <m:oMath xmlns:m="http://schemas.openxmlformats.org/officeDocument/2006/math">
                      <m:sSub>
                        <m:sSubPr>
                          <m:ctrlPr>
                            <a:rPr lang="en-US" sz="2600" b="0" i="1" dirty="0" smtClean="0">
                              <a:latin typeface="Cambria Math" charset="0"/>
                              <a:ea typeface="Cambria Math" panose="02040503050406030204" pitchFamily="18" charset="0"/>
                            </a:rPr>
                          </m:ctrlPr>
                        </m:sSubPr>
                        <m:e>
                          <m:r>
                            <a:rPr lang="en-US" sz="2600" b="0" i="1" dirty="0" smtClean="0">
                              <a:latin typeface="Cambria Math" panose="02040503050406030204" pitchFamily="18" charset="0"/>
                              <a:ea typeface="Cambria Math" panose="02040503050406030204" pitchFamily="18" charset="0"/>
                            </a:rPr>
                            <m:t>𝒥</m:t>
                          </m:r>
                        </m:e>
                        <m:sub>
                          <m:r>
                            <a:rPr lang="en-US" sz="2600" b="0" i="1" dirty="0" smtClean="0">
                              <a:latin typeface="Cambria Math" panose="02040503050406030204" pitchFamily="18" charset="0"/>
                              <a:ea typeface="Cambria Math" panose="02040503050406030204" pitchFamily="18" charset="0"/>
                            </a:rPr>
                            <m:t>𝐶𝐴𝐸</m:t>
                          </m:r>
                        </m:sub>
                      </m:sSub>
                      <m:r>
                        <a:rPr lang="en-US" sz="2600" b="0" i="1" dirty="0" smtClean="0">
                          <a:latin typeface="Cambria Math" panose="02040503050406030204" pitchFamily="18" charset="0"/>
                        </a:rPr>
                        <m:t>=</m:t>
                      </m:r>
                      <m:nary>
                        <m:naryPr>
                          <m:chr m:val="∑"/>
                          <m:supHide m:val="on"/>
                          <m:ctrlPr>
                            <a:rPr lang="en-US" sz="2600" i="1" dirty="0">
                              <a:latin typeface="Cambria Math" charset="0"/>
                            </a:rPr>
                          </m:ctrlPr>
                        </m:naryPr>
                        <m:sub>
                          <m:r>
                            <m:rPr>
                              <m:brk m:alnAt="7"/>
                            </m:rPr>
                            <a:rPr lang="en-US" sz="2600" i="1" dirty="0">
                              <a:latin typeface="Cambria Math" panose="02040503050406030204" pitchFamily="18" charset="0"/>
                            </a:rPr>
                            <m:t>𝑥</m:t>
                          </m:r>
                          <m:r>
                            <a:rPr lang="en-US" sz="2600" i="1" dirty="0">
                              <a:latin typeface="Cambria Math" panose="02040503050406030204" pitchFamily="18" charset="0"/>
                            </a:rPr>
                            <m:t>∈</m:t>
                          </m:r>
                          <m:r>
                            <a:rPr lang="en-US" sz="2600" i="1" dirty="0">
                              <a:latin typeface="Cambria Math" panose="02040503050406030204" pitchFamily="18" charset="0"/>
                            </a:rPr>
                            <m:t>𝐷</m:t>
                          </m:r>
                        </m:sub>
                        <m:sup/>
                        <m:e>
                          <m:d>
                            <m:dPr>
                              <m:ctrlPr>
                                <a:rPr lang="en-US" sz="2600" i="1" dirty="0">
                                  <a:latin typeface="Cambria Math" charset="0"/>
                                </a:rPr>
                              </m:ctrlPr>
                            </m:dPr>
                            <m:e>
                              <m:r>
                                <a:rPr lang="en-US" sz="2600" i="1" dirty="0">
                                  <a:latin typeface="Cambria Math" panose="02040503050406030204" pitchFamily="18" charset="0"/>
                                </a:rPr>
                                <m:t>𝐿</m:t>
                              </m:r>
                              <m:r>
                                <a:rPr lang="en-US" sz="2600" i="1" dirty="0">
                                  <a:latin typeface="Cambria Math" panose="02040503050406030204" pitchFamily="18" charset="0"/>
                                </a:rPr>
                                <m:t>(</m:t>
                              </m:r>
                              <m:r>
                                <a:rPr lang="en-US" sz="2600" i="1" dirty="0">
                                  <a:latin typeface="Cambria Math" panose="02040503050406030204" pitchFamily="18" charset="0"/>
                                </a:rPr>
                                <m:t>𝑥</m:t>
                              </m:r>
                              <m:r>
                                <a:rPr lang="en-US" sz="2600" i="1" dirty="0">
                                  <a:latin typeface="Cambria Math" panose="02040503050406030204" pitchFamily="18" charset="0"/>
                                </a:rPr>
                                <m:t>,</m:t>
                              </m:r>
                              <m:r>
                                <a:rPr lang="en-US" sz="2600" i="1" dirty="0">
                                  <a:latin typeface="Cambria Math" panose="02040503050406030204" pitchFamily="18" charset="0"/>
                                </a:rPr>
                                <m:t>𝑔</m:t>
                              </m:r>
                              <m:d>
                                <m:dPr>
                                  <m:ctrlPr>
                                    <a:rPr lang="en-US" sz="2600" i="1" dirty="0">
                                      <a:latin typeface="Cambria Math" charset="0"/>
                                    </a:rPr>
                                  </m:ctrlPr>
                                </m:dPr>
                                <m:e>
                                  <m:r>
                                    <a:rPr lang="en-US" sz="2600" i="1" dirty="0">
                                      <a:latin typeface="Cambria Math" panose="02040503050406030204" pitchFamily="18" charset="0"/>
                                    </a:rPr>
                                    <m:t>𝑓</m:t>
                                  </m:r>
                                  <m:d>
                                    <m:dPr>
                                      <m:ctrlPr>
                                        <a:rPr lang="en-US" sz="2600" i="1" dirty="0">
                                          <a:latin typeface="Cambria Math" charset="0"/>
                                        </a:rPr>
                                      </m:ctrlPr>
                                    </m:dPr>
                                    <m:e>
                                      <m:r>
                                        <a:rPr lang="en-US" sz="2600" i="1" dirty="0">
                                          <a:latin typeface="Cambria Math" panose="02040503050406030204" pitchFamily="18" charset="0"/>
                                        </a:rPr>
                                        <m:t>𝑥</m:t>
                                      </m:r>
                                    </m:e>
                                  </m:d>
                                </m:e>
                              </m:d>
                            </m:e>
                          </m:d>
                        </m:e>
                      </m:nary>
                      <m:r>
                        <a:rPr lang="en-US" sz="2600" i="1" dirty="0">
                          <a:latin typeface="Cambria Math" panose="02040503050406030204" pitchFamily="18" charset="0"/>
                        </a:rPr>
                        <m:t>+</m:t>
                      </m:r>
                      <m:r>
                        <a:rPr lang="en-US" sz="2600" i="1" dirty="0">
                          <a:latin typeface="Cambria Math" panose="02040503050406030204" pitchFamily="18" charset="0"/>
                        </a:rPr>
                        <m:t>𝜆</m:t>
                      </m:r>
                      <m:sSubSup>
                        <m:sSubSupPr>
                          <m:ctrlPr>
                            <a:rPr lang="en-US" sz="2600" i="1" dirty="0">
                              <a:latin typeface="Cambria Math" charset="0"/>
                            </a:rPr>
                          </m:ctrlPr>
                        </m:sSubSupPr>
                        <m:e>
                          <m:d>
                            <m:dPr>
                              <m:begChr m:val="‖"/>
                              <m:endChr m:val="‖"/>
                              <m:ctrlPr>
                                <a:rPr lang="en-US" sz="2600" i="1" dirty="0">
                                  <a:latin typeface="Cambria Math" charset="0"/>
                                </a:rPr>
                              </m:ctrlPr>
                            </m:dPr>
                            <m:e>
                              <m:sSub>
                                <m:sSubPr>
                                  <m:ctrlPr>
                                    <a:rPr lang="en-US" sz="2600" i="1" dirty="0">
                                      <a:latin typeface="Cambria Math" charset="0"/>
                                    </a:rPr>
                                  </m:ctrlPr>
                                </m:sSubPr>
                                <m:e>
                                  <m:r>
                                    <a:rPr lang="en-US" sz="2600" i="1" dirty="0">
                                      <a:latin typeface="Cambria Math" panose="02040503050406030204" pitchFamily="18" charset="0"/>
                                    </a:rPr>
                                    <m:t>𝐽</m:t>
                                  </m:r>
                                </m:e>
                                <m:sub>
                                  <m:r>
                                    <a:rPr lang="en-US" sz="2600" i="1" dirty="0">
                                      <a:latin typeface="Cambria Math" panose="02040503050406030204" pitchFamily="18" charset="0"/>
                                    </a:rPr>
                                    <m:t>𝑓</m:t>
                                  </m:r>
                                </m:sub>
                              </m:sSub>
                              <m:r>
                                <a:rPr lang="en-US" sz="2600" i="1" dirty="0">
                                  <a:latin typeface="Cambria Math" panose="02040503050406030204" pitchFamily="18" charset="0"/>
                                </a:rPr>
                                <m:t>(</m:t>
                              </m:r>
                              <m:r>
                                <a:rPr lang="en-US" sz="2600" i="1" dirty="0">
                                  <a:latin typeface="Cambria Math" panose="02040503050406030204" pitchFamily="18" charset="0"/>
                                </a:rPr>
                                <m:t>𝑥</m:t>
                              </m:r>
                              <m:r>
                                <a:rPr lang="en-US" sz="2600" i="1" dirty="0">
                                  <a:latin typeface="Cambria Math" panose="02040503050406030204" pitchFamily="18" charset="0"/>
                                </a:rPr>
                                <m:t>)</m:t>
                              </m:r>
                            </m:e>
                          </m:d>
                        </m:e>
                        <m:sub>
                          <m:r>
                            <a:rPr lang="en-US" sz="2600" i="1" dirty="0">
                              <a:latin typeface="Cambria Math" panose="02040503050406030204" pitchFamily="18" charset="0"/>
                            </a:rPr>
                            <m:t>𝐹</m:t>
                          </m:r>
                        </m:sub>
                        <m:sup>
                          <m:r>
                            <a:rPr lang="en-US" sz="2600" i="1" dirty="0">
                              <a:latin typeface="Cambria Math" panose="02040503050406030204" pitchFamily="18" charset="0"/>
                            </a:rPr>
                            <m:t>2</m:t>
                          </m:r>
                        </m:sup>
                      </m:sSubSup>
                    </m:oMath>
                  </m:oMathPara>
                </a14:m>
                <a:endParaRPr lang="en-US" sz="2600" dirty="0"/>
              </a:p>
              <a:p>
                <a:pPr marL="0" indent="0" algn="l" rtl="0">
                  <a:buNone/>
                </a:pPr>
                <a14:m>
                  <m:oMath xmlns:m="http://schemas.openxmlformats.org/officeDocument/2006/math">
                    <m:r>
                      <a:rPr lang="en-US" sz="2600" i="1">
                        <a:latin typeface="Cambria Math" panose="02040503050406030204" pitchFamily="18" charset="0"/>
                        <a:ea typeface="Cambria Math" panose="02040503050406030204" pitchFamily="18" charset="0"/>
                      </a:rPr>
                      <m:t>𝜆</m:t>
                    </m:r>
                  </m:oMath>
                </a14:m>
                <a:r>
                  <a:rPr lang="en-US" sz="2600" dirty="0">
                    <a:ea typeface="Cambria Math" panose="02040503050406030204" pitchFamily="18" charset="0"/>
                  </a:rPr>
                  <a:t> </a:t>
                </a:r>
                <a:r>
                  <a:rPr lang="en-US" sz="2600" dirty="0" smtClean="0">
                    <a:ea typeface="Cambria Math" panose="02040503050406030204" pitchFamily="18" charset="0"/>
                  </a:rPr>
                  <a:t>     – An hyper </a:t>
                </a:r>
                <a:r>
                  <a:rPr lang="en-US" sz="2600" dirty="0">
                    <a:ea typeface="Cambria Math" panose="02040503050406030204" pitchFamily="18" charset="0"/>
                  </a:rPr>
                  <a:t>parameter controlling the strength of the regularization</a:t>
                </a:r>
                <a:r>
                  <a:rPr lang="en-US" sz="2600" dirty="0" smtClean="0">
                    <a:ea typeface="Cambria Math" panose="02040503050406030204" pitchFamily="18" charset="0"/>
                  </a:rPr>
                  <a:t>.</a:t>
                </a:r>
                <a:endParaRPr lang="en-US" sz="2600" dirty="0"/>
              </a:p>
              <a:p>
                <a:pPr marL="0" indent="0" algn="l" rtl="0">
                  <a:buNone/>
                </a:pPr>
                <a14:m>
                  <m:oMath xmlns:m="http://schemas.openxmlformats.org/officeDocument/2006/math">
                    <m:sSub>
                      <m:sSubPr>
                        <m:ctrlPr>
                          <a:rPr lang="en-US" sz="2600" i="1" dirty="0">
                            <a:latin typeface="Cambria Math" charset="0"/>
                          </a:rPr>
                        </m:ctrlPr>
                      </m:sSubPr>
                      <m:e>
                        <m:r>
                          <a:rPr lang="en-US" sz="2600" i="1" dirty="0">
                            <a:latin typeface="Cambria Math" panose="02040503050406030204" pitchFamily="18" charset="0"/>
                          </a:rPr>
                          <m:t>𝐽</m:t>
                        </m:r>
                      </m:e>
                      <m:sub>
                        <m:r>
                          <a:rPr lang="en-US" sz="2600" i="1" dirty="0">
                            <a:latin typeface="Cambria Math" panose="02040503050406030204" pitchFamily="18" charset="0"/>
                          </a:rPr>
                          <m:t>𝑓</m:t>
                        </m:r>
                      </m:sub>
                    </m:sSub>
                    <m:r>
                      <a:rPr lang="en-US" sz="2600" i="1" dirty="0">
                        <a:latin typeface="Cambria Math" panose="02040503050406030204" pitchFamily="18" charset="0"/>
                      </a:rPr>
                      <m:t>(</m:t>
                    </m:r>
                    <m:r>
                      <a:rPr lang="en-US" sz="2600" i="1" dirty="0">
                        <a:latin typeface="Cambria Math" panose="02040503050406030204" pitchFamily="18" charset="0"/>
                      </a:rPr>
                      <m:t>𝑥</m:t>
                    </m:r>
                    <m:r>
                      <a:rPr lang="en-US" sz="2600" i="1" dirty="0">
                        <a:latin typeface="Cambria Math" panose="02040503050406030204" pitchFamily="18" charset="0"/>
                      </a:rPr>
                      <m:t>)</m:t>
                    </m:r>
                  </m:oMath>
                </a14:m>
                <a:r>
                  <a:rPr lang="en-US" sz="2600" dirty="0" smtClean="0"/>
                  <a:t> </a:t>
                </a:r>
                <a:r>
                  <a:rPr lang="en-US" sz="2600" dirty="0">
                    <a:ea typeface="Cambria Math" panose="02040503050406030204" pitchFamily="18" charset="0"/>
                  </a:rPr>
                  <a:t>–</a:t>
                </a:r>
                <a:r>
                  <a:rPr lang="en-US" sz="2600" dirty="0" smtClean="0"/>
                  <a:t> The </a:t>
                </a:r>
                <a:r>
                  <a:rPr lang="en-US" sz="2600" dirty="0"/>
                  <a:t>Jacobian of the </a:t>
                </a:r>
                <a:r>
                  <a:rPr lang="en-US" sz="2600" dirty="0" smtClean="0"/>
                  <a:t>encoder.</a:t>
                </a:r>
              </a:p>
              <a:p>
                <a:pPr marL="0" indent="0" algn="l" rtl="0">
                  <a:buNone/>
                </a:pPr>
                <a14:m>
                  <m:oMath xmlns:m="http://schemas.openxmlformats.org/officeDocument/2006/math">
                    <m:sSub>
                      <m:sSubPr>
                        <m:ctrlPr>
                          <a:rPr lang="en-US" sz="2600" i="1">
                            <a:latin typeface="Cambria Math" charset="0"/>
                          </a:rPr>
                        </m:ctrlPr>
                      </m:sSubPr>
                      <m:e>
                        <m:d>
                          <m:dPr>
                            <m:begChr m:val="‖"/>
                            <m:endChr m:val="‖"/>
                            <m:ctrlPr>
                              <a:rPr lang="en-US" sz="2600" i="1">
                                <a:latin typeface="Cambria Math" charset="0"/>
                              </a:rPr>
                            </m:ctrlPr>
                          </m:dPr>
                          <m:e>
                            <m:r>
                              <a:rPr lang="en-US" sz="2600" i="1">
                                <a:latin typeface="Cambria Math" panose="02040503050406030204" pitchFamily="18" charset="0"/>
                              </a:rPr>
                              <m:t>⋅</m:t>
                            </m:r>
                          </m:e>
                        </m:d>
                      </m:e>
                      <m:sub>
                        <m:r>
                          <a:rPr lang="en-US" sz="2600" i="1">
                            <a:latin typeface="Cambria Math" panose="02040503050406030204" pitchFamily="18" charset="0"/>
                          </a:rPr>
                          <m:t>𝐹</m:t>
                        </m:r>
                      </m:sub>
                    </m:sSub>
                  </m:oMath>
                </a14:m>
                <a:r>
                  <a:rPr lang="en-US" sz="2600" dirty="0"/>
                  <a:t> </a:t>
                </a:r>
                <a:r>
                  <a:rPr lang="en-US" sz="2600" dirty="0" smtClean="0"/>
                  <a:t> </a:t>
                </a:r>
                <a:r>
                  <a:rPr lang="en-US" sz="2600" dirty="0" smtClean="0">
                    <a:ea typeface="Cambria Math" panose="02040503050406030204" pitchFamily="18" charset="0"/>
                  </a:rPr>
                  <a:t>–</a:t>
                </a:r>
                <a:r>
                  <a:rPr lang="en-US" sz="2600" dirty="0" smtClean="0"/>
                  <a:t> The </a:t>
                </a:r>
                <a:r>
                  <a:rPr lang="en-US" sz="2600" i="1" dirty="0" err="1" smtClean="0"/>
                  <a:t>Frobenius</a:t>
                </a:r>
                <a:r>
                  <a:rPr lang="en-US" sz="2600" i="1" dirty="0" smtClean="0"/>
                  <a:t> Norm</a:t>
                </a:r>
                <a:r>
                  <a:rPr lang="en-US" sz="2600" dirty="0"/>
                  <a:t>, namely</a:t>
                </a:r>
                <a:r>
                  <a:rPr lang="en-US" sz="2600" dirty="0" smtClean="0"/>
                  <a:t>:</a:t>
                </a:r>
                <a:endParaRPr lang="en-US" sz="2600" i="1" dirty="0" smtClean="0">
                  <a:latin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sSubSup>
                        <m:sSubSupPr>
                          <m:ctrlPr>
                            <a:rPr lang="en-US" sz="2600" i="1" dirty="0">
                              <a:latin typeface="Cambria Math" charset="0"/>
                            </a:rPr>
                          </m:ctrlPr>
                        </m:sSubSupPr>
                        <m:e>
                          <m:d>
                            <m:dPr>
                              <m:begChr m:val="‖"/>
                              <m:endChr m:val="‖"/>
                              <m:ctrlPr>
                                <a:rPr lang="en-US" sz="2600" i="1" dirty="0">
                                  <a:latin typeface="Cambria Math" charset="0"/>
                                </a:rPr>
                              </m:ctrlPr>
                            </m:dPr>
                            <m:e>
                              <m:sSub>
                                <m:sSubPr>
                                  <m:ctrlPr>
                                    <a:rPr lang="en-US" sz="2600" i="1" dirty="0">
                                      <a:latin typeface="Cambria Math" charset="0"/>
                                    </a:rPr>
                                  </m:ctrlPr>
                                </m:sSubPr>
                                <m:e>
                                  <m:r>
                                    <a:rPr lang="en-US" sz="2600" i="1" dirty="0">
                                      <a:latin typeface="Cambria Math" panose="02040503050406030204" pitchFamily="18" charset="0"/>
                                    </a:rPr>
                                    <m:t>𝐽</m:t>
                                  </m:r>
                                </m:e>
                                <m:sub>
                                  <m:r>
                                    <a:rPr lang="en-US" sz="2600" i="1" dirty="0">
                                      <a:latin typeface="Cambria Math" panose="02040503050406030204" pitchFamily="18" charset="0"/>
                                    </a:rPr>
                                    <m:t>𝑓</m:t>
                                  </m:r>
                                </m:sub>
                              </m:sSub>
                              <m:r>
                                <a:rPr lang="en-US" sz="2600" i="1" dirty="0">
                                  <a:latin typeface="Cambria Math" panose="02040503050406030204" pitchFamily="18" charset="0"/>
                                </a:rPr>
                                <m:t>(</m:t>
                              </m:r>
                              <m:r>
                                <a:rPr lang="en-US" sz="2600" i="1" dirty="0">
                                  <a:latin typeface="Cambria Math" panose="02040503050406030204" pitchFamily="18" charset="0"/>
                                </a:rPr>
                                <m:t>𝑥</m:t>
                              </m:r>
                              <m:r>
                                <a:rPr lang="en-US" sz="2600" i="1" dirty="0">
                                  <a:latin typeface="Cambria Math" panose="02040503050406030204" pitchFamily="18" charset="0"/>
                                </a:rPr>
                                <m:t>)</m:t>
                              </m:r>
                            </m:e>
                          </m:d>
                        </m:e>
                        <m:sub>
                          <m:r>
                            <a:rPr lang="en-US" sz="2600" i="1" dirty="0">
                              <a:latin typeface="Cambria Math" panose="02040503050406030204" pitchFamily="18" charset="0"/>
                            </a:rPr>
                            <m:t>𝐹</m:t>
                          </m:r>
                        </m:sub>
                        <m:sup>
                          <m:r>
                            <a:rPr lang="en-US" sz="2600" i="1" dirty="0">
                              <a:latin typeface="Cambria Math" panose="02040503050406030204" pitchFamily="18" charset="0"/>
                            </a:rPr>
                            <m:t>2</m:t>
                          </m:r>
                        </m:sup>
                      </m:sSubSup>
                      <m:r>
                        <a:rPr lang="en-US" sz="2600" dirty="0">
                          <a:latin typeface="Cambria Math" panose="02040503050406030204" pitchFamily="18" charset="0"/>
                        </a:rPr>
                        <m:t>=</m:t>
                      </m:r>
                      <m:nary>
                        <m:naryPr>
                          <m:chr m:val="∑"/>
                          <m:supHide m:val="on"/>
                          <m:ctrlPr>
                            <a:rPr lang="en-US" sz="2600" i="1" dirty="0">
                              <a:latin typeface="Cambria Math" charset="0"/>
                            </a:rPr>
                          </m:ctrlPr>
                        </m:naryPr>
                        <m:sub>
                          <m:r>
                            <m:rPr>
                              <m:brk m:alnAt="7"/>
                            </m:rPr>
                            <a:rPr lang="en-US" sz="2600" i="1" dirty="0">
                              <a:latin typeface="Cambria Math" panose="02040503050406030204" pitchFamily="18" charset="0"/>
                            </a:rPr>
                            <m:t>𝑖</m:t>
                          </m:r>
                          <m:r>
                            <a:rPr lang="en-US" sz="2600" i="1" dirty="0">
                              <a:latin typeface="Cambria Math" panose="02040503050406030204" pitchFamily="18" charset="0"/>
                            </a:rPr>
                            <m:t>𝑗</m:t>
                          </m:r>
                        </m:sub>
                        <m:sup/>
                        <m:e>
                          <m:sSup>
                            <m:sSupPr>
                              <m:ctrlPr>
                                <a:rPr lang="en-US" sz="2600" i="1" dirty="0">
                                  <a:latin typeface="Cambria Math" charset="0"/>
                                </a:rPr>
                              </m:ctrlPr>
                            </m:sSupPr>
                            <m:e>
                              <m:d>
                                <m:dPr>
                                  <m:ctrlPr>
                                    <a:rPr lang="en-US" sz="2600" i="1" dirty="0">
                                      <a:latin typeface="Cambria Math" charset="0"/>
                                    </a:rPr>
                                  </m:ctrlPr>
                                </m:dPr>
                                <m:e>
                                  <m:f>
                                    <m:fPr>
                                      <m:ctrlPr>
                                        <a:rPr lang="en-US" sz="2600" i="1" dirty="0">
                                          <a:latin typeface="Cambria Math" charset="0"/>
                                        </a:rPr>
                                      </m:ctrlPr>
                                    </m:fPr>
                                    <m:num>
                                      <m:r>
                                        <a:rPr lang="en-US" sz="2600" i="1" dirty="0">
                                          <a:latin typeface="Cambria Math" panose="02040503050406030204" pitchFamily="18" charset="0"/>
                                        </a:rPr>
                                        <m:t>𝜕</m:t>
                                      </m:r>
                                      <m:sSub>
                                        <m:sSubPr>
                                          <m:ctrlPr>
                                            <a:rPr lang="en-US" sz="2600" i="1" dirty="0">
                                              <a:latin typeface="Cambria Math" charset="0"/>
                                            </a:rPr>
                                          </m:ctrlPr>
                                        </m:sSubPr>
                                        <m:e>
                                          <m:d>
                                            <m:dPr>
                                              <m:ctrlPr>
                                                <a:rPr lang="en-US" sz="2600" i="1" dirty="0">
                                                  <a:latin typeface="Cambria Math" charset="0"/>
                                                </a:rPr>
                                              </m:ctrlPr>
                                            </m:dPr>
                                            <m:e>
                                              <m:r>
                                                <a:rPr lang="en-US" sz="2600" i="1" dirty="0">
                                                  <a:latin typeface="Cambria Math" panose="02040503050406030204" pitchFamily="18" charset="0"/>
                                                </a:rPr>
                                                <m:t>𝑓</m:t>
                                              </m:r>
                                              <m:d>
                                                <m:dPr>
                                                  <m:ctrlPr>
                                                    <a:rPr lang="en-US" sz="2600" i="1" dirty="0">
                                                      <a:latin typeface="Cambria Math" charset="0"/>
                                                    </a:rPr>
                                                  </m:ctrlPr>
                                                </m:dPr>
                                                <m:e>
                                                  <m:r>
                                                    <a:rPr lang="en-US" sz="2600" i="1" dirty="0">
                                                      <a:latin typeface="Cambria Math" panose="02040503050406030204" pitchFamily="18" charset="0"/>
                                                    </a:rPr>
                                                    <m:t>𝑥</m:t>
                                                  </m:r>
                                                </m:e>
                                              </m:d>
                                            </m:e>
                                          </m:d>
                                        </m:e>
                                        <m:sub>
                                          <m:r>
                                            <a:rPr lang="en-US" sz="2600" i="1" dirty="0">
                                              <a:latin typeface="Cambria Math" panose="02040503050406030204" pitchFamily="18" charset="0"/>
                                            </a:rPr>
                                            <m:t>𝑗</m:t>
                                          </m:r>
                                        </m:sub>
                                      </m:sSub>
                                    </m:num>
                                    <m:den>
                                      <m:r>
                                        <a:rPr lang="en-US" sz="2600" i="1" dirty="0">
                                          <a:latin typeface="Cambria Math" panose="02040503050406030204" pitchFamily="18" charset="0"/>
                                        </a:rPr>
                                        <m:t>𝜕</m:t>
                                      </m:r>
                                      <m:sSub>
                                        <m:sSubPr>
                                          <m:ctrlPr>
                                            <a:rPr lang="en-US" sz="2600" i="1" dirty="0">
                                              <a:latin typeface="Cambria Math" charset="0"/>
                                            </a:rPr>
                                          </m:ctrlPr>
                                        </m:sSubPr>
                                        <m:e>
                                          <m:r>
                                            <a:rPr lang="en-US" sz="2600" i="1" dirty="0">
                                              <a:latin typeface="Cambria Math" panose="02040503050406030204" pitchFamily="18" charset="0"/>
                                            </a:rPr>
                                            <m:t>𝑥</m:t>
                                          </m:r>
                                        </m:e>
                                        <m:sub>
                                          <m:r>
                                            <a:rPr lang="en-US" sz="2600" i="1" dirty="0">
                                              <a:latin typeface="Cambria Math" panose="02040503050406030204" pitchFamily="18" charset="0"/>
                                            </a:rPr>
                                            <m:t>𝑖</m:t>
                                          </m:r>
                                        </m:sub>
                                      </m:sSub>
                                    </m:den>
                                  </m:f>
                                </m:e>
                              </m:d>
                            </m:e>
                            <m:sup>
                              <m:r>
                                <a:rPr lang="en-US" sz="2600" i="1" dirty="0">
                                  <a:latin typeface="Cambria Math" panose="02040503050406030204" pitchFamily="18" charset="0"/>
                                </a:rPr>
                                <m:t>2</m:t>
                              </m:r>
                            </m:sup>
                          </m:sSup>
                        </m:e>
                      </m:nary>
                    </m:oMath>
                  </m:oMathPara>
                </a14:m>
                <a:endParaRPr lang="en-US" sz="2600"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609599" y="1888073"/>
                <a:ext cx="11681862" cy="3998975"/>
              </a:xfrm>
              <a:blipFill rotWithShape="0">
                <a:blip r:embed="rId3"/>
                <a:stretch>
                  <a:fillRect t="-1524" r="-104"/>
                </a:stretch>
              </a:blipFill>
            </p:spPr>
            <p:txBody>
              <a:bodyPr/>
              <a:lstStyle/>
              <a:p>
                <a:r>
                  <a:rPr lang="he-IL">
                    <a:noFill/>
                  </a:rPr>
                  <a:t> </a:t>
                </a:r>
              </a:p>
            </p:txBody>
          </p:sp>
        </mc:Fallback>
      </mc:AlternateContent>
      <p:sp>
        <p:nvSpPr>
          <p:cNvPr id="2" name="Title 1"/>
          <p:cNvSpPr>
            <a:spLocks noGrp="1"/>
          </p:cNvSpPr>
          <p:nvPr>
            <p:ph type="title"/>
          </p:nvPr>
        </p:nvSpPr>
        <p:spPr>
          <a:xfrm>
            <a:off x="986971" y="732754"/>
            <a:ext cx="10972800" cy="1066800"/>
          </a:xfrm>
        </p:spPr>
        <p:txBody>
          <a:bodyPr>
            <a:normAutofit/>
          </a:bodyPr>
          <a:lstStyle/>
          <a:p>
            <a:pPr rtl="0"/>
            <a:r>
              <a:rPr lang="en-US" dirty="0"/>
              <a:t>Contractive </a:t>
            </a:r>
            <a:r>
              <a:rPr lang="en-US" dirty="0" smtClean="0"/>
              <a:t>Autoencoder (CAE)</a:t>
            </a:r>
            <a:endParaRPr lang="en-US" dirty="0"/>
          </a:p>
        </p:txBody>
      </p:sp>
    </p:spTree>
    <p:extLst>
      <p:ext uri="{BB962C8B-B14F-4D97-AF65-F5344CB8AC3E}">
        <p14:creationId xmlns:p14="http://schemas.microsoft.com/office/powerpoint/2010/main" val="16500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537029" y="1888073"/>
                <a:ext cx="11176001" cy="3998975"/>
              </a:xfrm>
            </p:spPr>
            <p:txBody>
              <a:bodyPr>
                <a:noAutofit/>
              </a:bodyPr>
              <a:lstStyle/>
              <a:p>
                <a:pPr marL="0" indent="0" algn="ctr" rtl="0">
                  <a:buNone/>
                </a:pPr>
                <a14:m>
                  <m:oMathPara xmlns:m="http://schemas.openxmlformats.org/officeDocument/2006/math">
                    <m:oMathParaPr>
                      <m:jc m:val="centerGroup"/>
                    </m:oMathParaPr>
                    <m:oMath xmlns:m="http://schemas.openxmlformats.org/officeDocument/2006/math">
                      <m:sSubSup>
                        <m:sSubSupPr>
                          <m:ctrlPr>
                            <a:rPr lang="en-US" sz="2400" i="1" dirty="0" smtClean="0">
                              <a:latin typeface="Cambria Math" charset="0"/>
                            </a:rPr>
                          </m:ctrlPr>
                        </m:sSubSupPr>
                        <m:e>
                          <m:d>
                            <m:dPr>
                              <m:begChr m:val="‖"/>
                              <m:endChr m:val="‖"/>
                              <m:ctrlPr>
                                <a:rPr lang="en-US" sz="2400" i="1" dirty="0">
                                  <a:latin typeface="Cambria Math" charset="0"/>
                                </a:rPr>
                              </m:ctrlPr>
                            </m:dPr>
                            <m:e>
                              <m:sSub>
                                <m:sSubPr>
                                  <m:ctrlPr>
                                    <a:rPr lang="en-US" sz="2400" i="1" dirty="0">
                                      <a:latin typeface="Cambria Math" charset="0"/>
                                    </a:rPr>
                                  </m:ctrlPr>
                                </m:sSubPr>
                                <m:e>
                                  <m:r>
                                    <a:rPr lang="en-US" sz="2400" i="1" dirty="0">
                                      <a:latin typeface="Cambria Math" panose="02040503050406030204" pitchFamily="18" charset="0"/>
                                    </a:rPr>
                                    <m:t>𝐽</m:t>
                                  </m:r>
                                </m:e>
                                <m:sub>
                                  <m:r>
                                    <a:rPr lang="en-US" sz="2400" i="1" dirty="0">
                                      <a:latin typeface="Cambria Math" panose="02040503050406030204" pitchFamily="18" charset="0"/>
                                    </a:rPr>
                                    <m:t>𝑓</m:t>
                                  </m:r>
                                </m:sub>
                              </m:sSub>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e>
                          </m:d>
                        </m:e>
                        <m:sub>
                          <m:r>
                            <a:rPr lang="en-US" sz="2400" i="1" dirty="0">
                              <a:latin typeface="Cambria Math" panose="02040503050406030204" pitchFamily="18" charset="0"/>
                            </a:rPr>
                            <m:t>𝐹</m:t>
                          </m:r>
                        </m:sub>
                        <m:sup>
                          <m:r>
                            <a:rPr lang="en-US" sz="2400" i="1" dirty="0">
                              <a:latin typeface="Cambria Math" panose="02040503050406030204" pitchFamily="18" charset="0"/>
                            </a:rPr>
                            <m:t>2</m:t>
                          </m:r>
                        </m:sup>
                      </m:sSubSup>
                      <m:r>
                        <a:rPr lang="en-US" sz="2400" dirty="0">
                          <a:latin typeface="Cambria Math" panose="02040503050406030204" pitchFamily="18" charset="0"/>
                        </a:rPr>
                        <m:t>=</m:t>
                      </m:r>
                      <m:nary>
                        <m:naryPr>
                          <m:chr m:val="∑"/>
                          <m:supHide m:val="on"/>
                          <m:ctrlPr>
                            <a:rPr lang="en-US" sz="2400" i="1" dirty="0">
                              <a:latin typeface="Cambria Math" charset="0"/>
                            </a:rPr>
                          </m:ctrlPr>
                        </m:naryPr>
                        <m:sub>
                          <m:r>
                            <m:rPr>
                              <m:brk m:alnAt="7"/>
                            </m:rPr>
                            <a:rPr lang="en-US" sz="2400" i="1" dirty="0">
                              <a:latin typeface="Cambria Math" panose="02040503050406030204" pitchFamily="18" charset="0"/>
                            </a:rPr>
                            <m:t>𝑖</m:t>
                          </m:r>
                          <m:r>
                            <a:rPr lang="en-US" sz="2400" i="1" dirty="0">
                              <a:latin typeface="Cambria Math" panose="02040503050406030204" pitchFamily="18" charset="0"/>
                            </a:rPr>
                            <m:t>𝑗</m:t>
                          </m:r>
                        </m:sub>
                        <m:sup/>
                        <m:e>
                          <m:sSup>
                            <m:sSupPr>
                              <m:ctrlPr>
                                <a:rPr lang="en-US" sz="2400" i="1" dirty="0">
                                  <a:latin typeface="Cambria Math" charset="0"/>
                                </a:rPr>
                              </m:ctrlPr>
                            </m:sSupPr>
                            <m:e>
                              <m:d>
                                <m:dPr>
                                  <m:ctrlPr>
                                    <a:rPr lang="en-US" sz="2400" i="1" dirty="0">
                                      <a:latin typeface="Cambria Math" charset="0"/>
                                    </a:rPr>
                                  </m:ctrlPr>
                                </m:dPr>
                                <m:e>
                                  <m:f>
                                    <m:fPr>
                                      <m:ctrlPr>
                                        <a:rPr lang="en-US" sz="2400" i="1" dirty="0">
                                          <a:latin typeface="Cambria Math" charset="0"/>
                                        </a:rPr>
                                      </m:ctrlPr>
                                    </m:fPr>
                                    <m:num>
                                      <m:r>
                                        <a:rPr lang="en-US" sz="2400" i="1" dirty="0">
                                          <a:latin typeface="Cambria Math" panose="02040503050406030204" pitchFamily="18" charset="0"/>
                                        </a:rPr>
                                        <m:t>𝜕</m:t>
                                      </m:r>
                                      <m:sSub>
                                        <m:sSubPr>
                                          <m:ctrlPr>
                                            <a:rPr lang="en-US" sz="2400" i="1" dirty="0">
                                              <a:latin typeface="Cambria Math" charset="0"/>
                                            </a:rPr>
                                          </m:ctrlPr>
                                        </m:sSubPr>
                                        <m:e>
                                          <m:d>
                                            <m:dPr>
                                              <m:ctrlPr>
                                                <a:rPr lang="en-US" sz="2400" i="1" dirty="0">
                                                  <a:latin typeface="Cambria Math" charset="0"/>
                                                </a:rPr>
                                              </m:ctrlPr>
                                            </m:dPr>
                                            <m:e>
                                              <m:r>
                                                <a:rPr lang="en-US" sz="2400" i="1" dirty="0">
                                                  <a:latin typeface="Cambria Math" panose="02040503050406030204" pitchFamily="18" charset="0"/>
                                                </a:rPr>
                                                <m:t>𝑓</m:t>
                                              </m:r>
                                              <m:d>
                                                <m:dPr>
                                                  <m:ctrlPr>
                                                    <a:rPr lang="en-US" sz="2400" i="1" dirty="0">
                                                      <a:latin typeface="Cambria Math" charset="0"/>
                                                    </a:rPr>
                                                  </m:ctrlPr>
                                                </m:dPr>
                                                <m:e>
                                                  <m:r>
                                                    <a:rPr lang="en-US" sz="2400" i="1" dirty="0">
                                                      <a:latin typeface="Cambria Math" panose="02040503050406030204" pitchFamily="18" charset="0"/>
                                                    </a:rPr>
                                                    <m:t>𝑥</m:t>
                                                  </m:r>
                                                </m:e>
                                              </m:d>
                                            </m:e>
                                          </m:d>
                                        </m:e>
                                        <m:sub>
                                          <m:r>
                                            <a:rPr lang="en-US" sz="2400" i="1" dirty="0">
                                              <a:latin typeface="Cambria Math" panose="02040503050406030204" pitchFamily="18" charset="0"/>
                                            </a:rPr>
                                            <m:t>𝑗</m:t>
                                          </m:r>
                                        </m:sub>
                                      </m:sSub>
                                    </m:num>
                                    <m:den>
                                      <m:r>
                                        <a:rPr lang="en-US" sz="2400" i="1" dirty="0">
                                          <a:latin typeface="Cambria Math" panose="02040503050406030204" pitchFamily="18" charset="0"/>
                                        </a:rPr>
                                        <m:t>𝜕</m:t>
                                      </m:r>
                                      <m:sSub>
                                        <m:sSubPr>
                                          <m:ctrlPr>
                                            <a:rPr lang="en-US" sz="2400" i="1" dirty="0">
                                              <a:latin typeface="Cambria Math" charset="0"/>
                                            </a:rPr>
                                          </m:ctrlPr>
                                        </m:sSubPr>
                                        <m:e>
                                          <m:r>
                                            <a:rPr lang="en-US" sz="2400" i="1" dirty="0">
                                              <a:latin typeface="Cambria Math" panose="02040503050406030204" pitchFamily="18" charset="0"/>
                                            </a:rPr>
                                            <m:t>𝑥</m:t>
                                          </m:r>
                                        </m:e>
                                        <m:sub>
                                          <m:r>
                                            <a:rPr lang="en-US" sz="2400" i="1" dirty="0">
                                              <a:latin typeface="Cambria Math" panose="02040503050406030204" pitchFamily="18" charset="0"/>
                                            </a:rPr>
                                            <m:t>𝑖</m:t>
                                          </m:r>
                                        </m:sub>
                                      </m:sSub>
                                    </m:den>
                                  </m:f>
                                </m:e>
                              </m:d>
                            </m:e>
                            <m:sup>
                              <m:r>
                                <a:rPr lang="en-US" sz="2400" i="1" dirty="0">
                                  <a:latin typeface="Cambria Math" panose="02040503050406030204" pitchFamily="18" charset="0"/>
                                </a:rPr>
                                <m:t>2</m:t>
                              </m:r>
                            </m:sup>
                          </m:sSup>
                        </m:e>
                      </m:nary>
                    </m:oMath>
                  </m:oMathPara>
                </a14:m>
                <a:endParaRPr lang="en-US" sz="2400" dirty="0"/>
              </a:p>
              <a:p>
                <a:pPr algn="l" rtl="0"/>
                <a:r>
                  <a:rPr lang="en-US" sz="2400" dirty="0"/>
                  <a:t>If the encoder is linear, this term is equal to the weight decay term.</a:t>
                </a:r>
              </a:p>
              <a:p>
                <a:pPr algn="l" rtl="0"/>
                <a:r>
                  <a:rPr lang="en-US" sz="2400" dirty="0"/>
                  <a:t>In case of a sigmoid nonlinearity, we </a:t>
                </a:r>
                <a:r>
                  <a:rPr lang="en-US" sz="2400" dirty="0" smtClean="0"/>
                  <a:t>obtain</a:t>
                </a:r>
              </a:p>
              <a:p>
                <a:pPr marL="109728" indent="0" algn="l" rtl="0">
                  <a:buNone/>
                </a:pPr>
                <a14:m>
                  <m:oMathPara xmlns:m="http://schemas.openxmlformats.org/officeDocument/2006/math">
                    <m:oMathParaPr>
                      <m:jc m:val="centerGroup"/>
                    </m:oMathParaPr>
                    <m:oMath xmlns:m="http://schemas.openxmlformats.org/officeDocument/2006/math">
                      <m:sSubSup>
                        <m:sSubSupPr>
                          <m:ctrlPr>
                            <a:rPr lang="en-US" sz="2400" i="1" dirty="0">
                              <a:latin typeface="Cambria Math" charset="0"/>
                            </a:rPr>
                          </m:ctrlPr>
                        </m:sSubSupPr>
                        <m:e>
                          <m:d>
                            <m:dPr>
                              <m:begChr m:val="‖"/>
                              <m:endChr m:val="‖"/>
                              <m:ctrlPr>
                                <a:rPr lang="en-US" sz="2400" i="1" dirty="0">
                                  <a:latin typeface="Cambria Math" charset="0"/>
                                </a:rPr>
                              </m:ctrlPr>
                            </m:dPr>
                            <m:e>
                              <m:sSub>
                                <m:sSubPr>
                                  <m:ctrlPr>
                                    <a:rPr lang="en-US" sz="2400" i="1" dirty="0">
                                      <a:latin typeface="Cambria Math" charset="0"/>
                                    </a:rPr>
                                  </m:ctrlPr>
                                </m:sSubPr>
                                <m:e>
                                  <m:r>
                                    <a:rPr lang="en-US" sz="2400" i="1" dirty="0">
                                      <a:latin typeface="Cambria Math" panose="02040503050406030204" pitchFamily="18" charset="0"/>
                                    </a:rPr>
                                    <m:t>𝐽</m:t>
                                  </m:r>
                                </m:e>
                                <m:sub>
                                  <m:r>
                                    <a:rPr lang="en-US" sz="2400" i="1" dirty="0">
                                      <a:latin typeface="Cambria Math" panose="02040503050406030204" pitchFamily="18" charset="0"/>
                                    </a:rPr>
                                    <m:t>𝑓</m:t>
                                  </m:r>
                                </m:sub>
                              </m:sSub>
                              <m:r>
                                <a:rPr lang="en-US" sz="2400" i="1" dirty="0">
                                  <a:latin typeface="Cambria Math" panose="02040503050406030204" pitchFamily="18" charset="0"/>
                                </a:rPr>
                                <m:t>(</m:t>
                              </m:r>
                              <m:r>
                                <a:rPr lang="en-US" sz="2400" i="1" dirty="0">
                                  <a:latin typeface="Cambria Math" panose="02040503050406030204" pitchFamily="18" charset="0"/>
                                </a:rPr>
                                <m:t>𝑥</m:t>
                              </m:r>
                              <m:r>
                                <a:rPr lang="en-US" sz="2400" i="1" dirty="0">
                                  <a:latin typeface="Cambria Math" panose="02040503050406030204" pitchFamily="18" charset="0"/>
                                </a:rPr>
                                <m:t>)</m:t>
                              </m:r>
                            </m:e>
                          </m:d>
                        </m:e>
                        <m:sub>
                          <m:r>
                            <a:rPr lang="en-US" sz="2400" i="1" dirty="0">
                              <a:latin typeface="Cambria Math" panose="02040503050406030204" pitchFamily="18" charset="0"/>
                            </a:rPr>
                            <m:t>𝐹</m:t>
                          </m:r>
                        </m:sub>
                        <m:sup>
                          <m:r>
                            <a:rPr lang="en-US" sz="2400" i="1" dirty="0">
                              <a:latin typeface="Cambria Math" panose="02040503050406030204" pitchFamily="18" charset="0"/>
                            </a:rPr>
                            <m:t>2</m:t>
                          </m:r>
                        </m:sup>
                      </m:sSubSup>
                      <m:r>
                        <a:rPr lang="en-US" sz="2400" dirty="0">
                          <a:latin typeface="Cambria Math" panose="02040503050406030204" pitchFamily="18" charset="0"/>
                        </a:rPr>
                        <m:t>=</m:t>
                      </m:r>
                      <m:nary>
                        <m:naryPr>
                          <m:chr m:val="∑"/>
                          <m:ctrlPr>
                            <a:rPr lang="en-US" sz="2400" i="1" dirty="0">
                              <a:latin typeface="Cambria Math" charset="0"/>
                            </a:rPr>
                          </m:ctrlPr>
                        </m:naryPr>
                        <m:sub>
                          <m:r>
                            <m:rPr>
                              <m:brk m:alnAt="23"/>
                            </m:rPr>
                            <a:rPr lang="en-US" sz="2400" i="1" dirty="0">
                              <a:latin typeface="Cambria Math" panose="02040503050406030204" pitchFamily="18" charset="0"/>
                            </a:rPr>
                            <m:t>𝑖</m:t>
                          </m:r>
                          <m:r>
                            <a:rPr lang="en-US" sz="2400" i="1" dirty="0">
                              <a:latin typeface="Cambria Math" panose="02040503050406030204" pitchFamily="18" charset="0"/>
                            </a:rPr>
                            <m:t>=</m:t>
                          </m:r>
                          <m:r>
                            <m:rPr>
                              <m:brk m:alnAt="23"/>
                            </m:rPr>
                            <a:rPr lang="en-US" sz="2400" i="1" dirty="0">
                              <a:latin typeface="Cambria Math" panose="02040503050406030204" pitchFamily="18" charset="0"/>
                            </a:rPr>
                            <m:t>1</m:t>
                          </m:r>
                        </m:sub>
                        <m:sup>
                          <m:sSub>
                            <m:sSubPr>
                              <m:ctrlPr>
                                <a:rPr lang="en-US" sz="2400" i="1" dirty="0">
                                  <a:latin typeface="Cambria Math" charset="0"/>
                                </a:rPr>
                              </m:ctrlPr>
                            </m:sSubPr>
                            <m:e>
                              <m:r>
                                <a:rPr lang="en-US" sz="2400" i="1" dirty="0">
                                  <a:latin typeface="Cambria Math" panose="02040503050406030204" pitchFamily="18" charset="0"/>
                                </a:rPr>
                                <m:t>𝑑</m:t>
                              </m:r>
                            </m:e>
                            <m:sub>
                              <m:r>
                                <a:rPr lang="en-US" sz="2400" i="1" dirty="0">
                                  <a:latin typeface="Cambria Math" panose="02040503050406030204" pitchFamily="18" charset="0"/>
                                </a:rPr>
                                <m:t>h</m:t>
                              </m:r>
                            </m:sub>
                          </m:sSub>
                        </m:sup>
                        <m:e>
                          <m:sSup>
                            <m:sSupPr>
                              <m:ctrlPr>
                                <a:rPr lang="en-US" sz="2400" i="1" dirty="0">
                                  <a:latin typeface="Cambria Math" charset="0"/>
                                </a:rPr>
                              </m:ctrlPr>
                            </m:sSupPr>
                            <m:e>
                              <m:d>
                                <m:dPr>
                                  <m:ctrlPr>
                                    <a:rPr lang="en-US" sz="2400" i="1" dirty="0">
                                      <a:latin typeface="Cambria Math" charset="0"/>
                                    </a:rPr>
                                  </m:ctrlPr>
                                </m:dPr>
                                <m:e>
                                  <m:sSub>
                                    <m:sSubPr>
                                      <m:ctrlPr>
                                        <a:rPr lang="en-US" sz="2400" i="1" dirty="0">
                                          <a:latin typeface="Cambria Math" charset="0"/>
                                        </a:rPr>
                                      </m:ctrlPr>
                                    </m:sSubPr>
                                    <m:e>
                                      <m:r>
                                        <a:rPr lang="en-US" sz="2400" i="1" dirty="0">
                                          <a:latin typeface="Cambria Math" panose="02040503050406030204" pitchFamily="18" charset="0"/>
                                        </a:rPr>
                                        <m:t>h</m:t>
                                      </m:r>
                                    </m:e>
                                    <m:sub>
                                      <m:r>
                                        <a:rPr lang="en-US" sz="2400" i="1" dirty="0">
                                          <a:latin typeface="Cambria Math" panose="02040503050406030204" pitchFamily="18" charset="0"/>
                                        </a:rPr>
                                        <m:t>𝑖</m:t>
                                      </m:r>
                                    </m:sub>
                                  </m:sSub>
                                  <m:d>
                                    <m:dPr>
                                      <m:ctrlPr>
                                        <a:rPr lang="en-US" sz="2400" i="1" dirty="0">
                                          <a:latin typeface="Cambria Math" charset="0"/>
                                        </a:rPr>
                                      </m:ctrlPr>
                                    </m:dPr>
                                    <m:e>
                                      <m:r>
                                        <a:rPr lang="en-US" sz="2400" i="1" dirty="0">
                                          <a:latin typeface="Cambria Math" panose="02040503050406030204" pitchFamily="18" charset="0"/>
                                        </a:rPr>
                                        <m:t>1−</m:t>
                                      </m:r>
                                      <m:sSub>
                                        <m:sSubPr>
                                          <m:ctrlPr>
                                            <a:rPr lang="en-US" sz="2400" i="1" dirty="0">
                                              <a:latin typeface="Cambria Math" charset="0"/>
                                            </a:rPr>
                                          </m:ctrlPr>
                                        </m:sSubPr>
                                        <m:e>
                                          <m:r>
                                            <a:rPr lang="en-US" sz="2400" i="1" dirty="0">
                                              <a:latin typeface="Cambria Math" panose="02040503050406030204" pitchFamily="18" charset="0"/>
                                            </a:rPr>
                                            <m:t>h</m:t>
                                          </m:r>
                                        </m:e>
                                        <m:sub>
                                          <m:r>
                                            <a:rPr lang="en-US" sz="2400" i="1" dirty="0">
                                              <a:latin typeface="Cambria Math" panose="02040503050406030204" pitchFamily="18" charset="0"/>
                                            </a:rPr>
                                            <m:t>𝑖</m:t>
                                          </m:r>
                                        </m:sub>
                                      </m:sSub>
                                    </m:e>
                                  </m:d>
                                </m:e>
                              </m:d>
                            </m:e>
                            <m:sup>
                              <m:r>
                                <a:rPr lang="en-US" sz="2400" i="1" dirty="0">
                                  <a:latin typeface="Cambria Math" panose="02040503050406030204" pitchFamily="18" charset="0"/>
                                </a:rPr>
                                <m:t>2</m:t>
                              </m:r>
                            </m:sup>
                          </m:sSup>
                        </m:e>
                      </m:nary>
                      <m:nary>
                        <m:naryPr>
                          <m:chr m:val="∑"/>
                          <m:ctrlPr>
                            <a:rPr lang="en-US" sz="2400" i="1" dirty="0">
                              <a:latin typeface="Cambria Math" charset="0"/>
                            </a:rPr>
                          </m:ctrlPr>
                        </m:naryPr>
                        <m:sub>
                          <m:r>
                            <m:rPr>
                              <m:brk m:alnAt="23"/>
                            </m:rPr>
                            <a:rPr lang="en-US" sz="2400" i="1" dirty="0">
                              <a:latin typeface="Cambria Math" panose="02040503050406030204" pitchFamily="18" charset="0"/>
                            </a:rPr>
                            <m:t>𝑗</m:t>
                          </m:r>
                          <m:r>
                            <a:rPr lang="en-US" sz="2400" i="1" dirty="0">
                              <a:latin typeface="Cambria Math" panose="02040503050406030204" pitchFamily="18" charset="0"/>
                            </a:rPr>
                            <m:t>=</m:t>
                          </m:r>
                          <m:r>
                            <m:rPr>
                              <m:brk m:alnAt="23"/>
                            </m:rPr>
                            <a:rPr lang="en-US" sz="2400" i="1" dirty="0">
                              <a:latin typeface="Cambria Math" panose="02040503050406030204" pitchFamily="18" charset="0"/>
                            </a:rPr>
                            <m:t>1</m:t>
                          </m:r>
                        </m:sub>
                        <m:sup>
                          <m:sSub>
                            <m:sSubPr>
                              <m:ctrlPr>
                                <a:rPr lang="en-US" sz="2400" i="1" dirty="0">
                                  <a:latin typeface="Cambria Math" charset="0"/>
                                </a:rPr>
                              </m:ctrlPr>
                            </m:sSubPr>
                            <m:e>
                              <m:r>
                                <a:rPr lang="en-US" sz="2400" i="1" dirty="0">
                                  <a:latin typeface="Cambria Math" panose="02040503050406030204" pitchFamily="18" charset="0"/>
                                </a:rPr>
                                <m:t>𝑑</m:t>
                              </m:r>
                            </m:e>
                            <m:sub>
                              <m:r>
                                <a:rPr lang="en-US" sz="2400" i="1" dirty="0">
                                  <a:latin typeface="Cambria Math" panose="02040503050406030204" pitchFamily="18" charset="0"/>
                                </a:rPr>
                                <m:t>𝑥</m:t>
                              </m:r>
                            </m:sub>
                          </m:sSub>
                        </m:sup>
                        <m:e>
                          <m:sSubSup>
                            <m:sSubSupPr>
                              <m:ctrlPr>
                                <a:rPr lang="en-US" sz="2400" i="1" dirty="0">
                                  <a:latin typeface="Cambria Math" charset="0"/>
                                </a:rPr>
                              </m:ctrlPr>
                            </m:sSubSupPr>
                            <m:e>
                              <m:r>
                                <a:rPr lang="en-US" sz="2400" i="1" dirty="0">
                                  <a:latin typeface="Cambria Math" panose="02040503050406030204" pitchFamily="18" charset="0"/>
                                </a:rPr>
                                <m:t>𝑊</m:t>
                              </m:r>
                            </m:e>
                            <m:sub>
                              <m:r>
                                <a:rPr lang="en-US" sz="2400" i="1" dirty="0">
                                  <a:latin typeface="Cambria Math" panose="02040503050406030204" pitchFamily="18" charset="0"/>
                                </a:rPr>
                                <m:t>𝑖𝑗</m:t>
                              </m:r>
                            </m:sub>
                            <m:sup>
                              <m:r>
                                <a:rPr lang="en-US" sz="2400" i="1" dirty="0">
                                  <a:latin typeface="Cambria Math" panose="02040503050406030204" pitchFamily="18" charset="0"/>
                                </a:rPr>
                                <m:t>2</m:t>
                              </m:r>
                            </m:sup>
                          </m:sSubSup>
                        </m:e>
                      </m:nary>
                    </m:oMath>
                  </m:oMathPara>
                </a14:m>
                <a:endParaRPr lang="en-US" sz="2400" dirty="0" smtClean="0"/>
              </a:p>
              <a:p>
                <a:pPr algn="l" rtl="0"/>
                <a:r>
                  <a:rPr lang="en-US" sz="2400" dirty="0" smtClean="0"/>
                  <a:t>The overall computations complexity is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𝑥</m:t>
                            </m:r>
                          </m:sub>
                        </m:sSub>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𝑑</m:t>
                            </m:r>
                          </m:e>
                          <m:sub>
                            <m:r>
                              <a:rPr lang="en-US" sz="2400" b="0" i="1" smtClean="0">
                                <a:latin typeface="Cambria Math" panose="02040503050406030204" pitchFamily="18" charset="0"/>
                                <a:ea typeface="Cambria Math" panose="02040503050406030204" pitchFamily="18" charset="0"/>
                              </a:rPr>
                              <m:t>h</m:t>
                            </m:r>
                          </m:sub>
                        </m:sSub>
                      </m:e>
                    </m:d>
                  </m:oMath>
                </a14:m>
                <a:r>
                  <a:rPr lang="en-US" sz="2400" dirty="0" smtClean="0"/>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537029" y="1888073"/>
                <a:ext cx="11176001" cy="3998975"/>
              </a:xfrm>
              <a:blipFill rotWithShape="0">
                <a:blip r:embed="rId3"/>
                <a:stretch>
                  <a:fillRect/>
                </a:stretch>
              </a:blipFill>
            </p:spPr>
            <p:txBody>
              <a:bodyPr/>
              <a:lstStyle/>
              <a:p>
                <a:r>
                  <a:rPr lang="he-IL">
                    <a:noFill/>
                  </a:rPr>
                  <a:t> </a:t>
                </a:r>
              </a:p>
            </p:txBody>
          </p:sp>
        </mc:Fallback>
      </mc:AlternateContent>
      <p:sp>
        <p:nvSpPr>
          <p:cNvPr id="2" name="Title 1"/>
          <p:cNvSpPr>
            <a:spLocks noGrp="1"/>
          </p:cNvSpPr>
          <p:nvPr>
            <p:ph type="title"/>
          </p:nvPr>
        </p:nvSpPr>
        <p:spPr>
          <a:xfrm>
            <a:off x="986971" y="732754"/>
            <a:ext cx="10972800" cy="1066800"/>
          </a:xfrm>
        </p:spPr>
        <p:txBody>
          <a:bodyPr>
            <a:normAutofit/>
          </a:bodyPr>
          <a:lstStyle/>
          <a:p>
            <a:pPr rtl="0"/>
            <a:r>
              <a:rPr lang="en-US" dirty="0"/>
              <a:t>Contractive </a:t>
            </a:r>
            <a:r>
              <a:rPr lang="en-US" dirty="0" smtClean="0"/>
              <a:t>Autoencoder (CAE)</a:t>
            </a:r>
            <a:endParaRPr lang="en-US" dirty="0"/>
          </a:p>
        </p:txBody>
      </p:sp>
    </p:spTree>
    <p:extLst>
      <p:ext uri="{BB962C8B-B14F-4D97-AF65-F5344CB8AC3E}">
        <p14:creationId xmlns:p14="http://schemas.microsoft.com/office/powerpoint/2010/main" val="359251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537029" y="1888073"/>
                <a:ext cx="11176001" cy="3998975"/>
              </a:xfrm>
            </p:spPr>
            <p:txBody>
              <a:bodyPr>
                <a:noAutofit/>
              </a:bodyPr>
              <a:lstStyle/>
              <a:p>
                <a:pPr algn="l" rtl="0"/>
                <a:r>
                  <a:rPr lang="en-US" sz="2200" dirty="0"/>
                  <a:t>The new loss </a:t>
                </a:r>
                <a:r>
                  <a:rPr lang="en-US" sz="2200" dirty="0" smtClean="0"/>
                  <a:t>function</a:t>
                </a:r>
                <a:r>
                  <a:rPr lang="en-US" sz="2200" dirty="0"/>
                  <a:t>:</a:t>
                </a:r>
              </a:p>
              <a:p>
                <a:pPr marL="0" indent="0" algn="l" rtl="0">
                  <a:buNone/>
                </a:pPr>
                <a14:m>
                  <m:oMathPara xmlns:m="http://schemas.openxmlformats.org/officeDocument/2006/math">
                    <m:oMathParaPr>
                      <m:jc m:val="centerGroup"/>
                    </m:oMathParaPr>
                    <m:oMath xmlns:m="http://schemas.openxmlformats.org/officeDocument/2006/math">
                      <m:sSub>
                        <m:sSubPr>
                          <m:ctrlPr>
                            <a:rPr lang="en-US" sz="2200" i="1" dirty="0">
                              <a:latin typeface="Cambria Math" charset="0"/>
                              <a:ea typeface="Cambria Math" panose="02040503050406030204" pitchFamily="18" charset="0"/>
                            </a:rPr>
                          </m:ctrlPr>
                        </m:sSubPr>
                        <m:e>
                          <m:r>
                            <a:rPr lang="en-US" sz="2200" i="1" dirty="0">
                              <a:latin typeface="Cambria Math" panose="02040503050406030204" pitchFamily="18" charset="0"/>
                              <a:ea typeface="Cambria Math" panose="02040503050406030204" pitchFamily="18" charset="0"/>
                            </a:rPr>
                            <m:t>𝒥</m:t>
                          </m:r>
                        </m:e>
                        <m:sub>
                          <m:r>
                            <a:rPr lang="en-US" sz="2200" i="1" dirty="0">
                              <a:latin typeface="Cambria Math" panose="02040503050406030204" pitchFamily="18" charset="0"/>
                              <a:ea typeface="Cambria Math" panose="02040503050406030204" pitchFamily="18" charset="0"/>
                            </a:rPr>
                            <m:t>𝐶𝐴𝐸</m:t>
                          </m:r>
                        </m:sub>
                      </m:sSub>
                      <m:r>
                        <a:rPr lang="en-US" sz="2200" i="1" dirty="0">
                          <a:latin typeface="Cambria Math" panose="02040503050406030204" pitchFamily="18" charset="0"/>
                        </a:rPr>
                        <m:t>=</m:t>
                      </m:r>
                      <m:nary>
                        <m:naryPr>
                          <m:chr m:val="∑"/>
                          <m:supHide m:val="on"/>
                          <m:ctrlPr>
                            <a:rPr lang="en-US" sz="2200" i="1" dirty="0" smtClean="0">
                              <a:solidFill>
                                <a:srgbClr val="FF0000"/>
                              </a:solidFill>
                              <a:latin typeface="Cambria Math" charset="0"/>
                            </a:rPr>
                          </m:ctrlPr>
                        </m:naryPr>
                        <m:sub>
                          <m:r>
                            <m:rPr>
                              <m:brk m:alnAt="7"/>
                            </m:rPr>
                            <a:rPr lang="en-US" sz="2200" i="1" dirty="0">
                              <a:solidFill>
                                <a:srgbClr val="FF0000"/>
                              </a:solidFill>
                              <a:latin typeface="Cambria Math" panose="02040503050406030204" pitchFamily="18" charset="0"/>
                            </a:rPr>
                            <m:t>𝑥</m:t>
                          </m:r>
                          <m:r>
                            <a:rPr lang="en-US" sz="2200" i="1" dirty="0">
                              <a:solidFill>
                                <a:srgbClr val="FF0000"/>
                              </a:solidFill>
                              <a:latin typeface="Cambria Math" panose="02040503050406030204" pitchFamily="18" charset="0"/>
                            </a:rPr>
                            <m:t>∈</m:t>
                          </m:r>
                          <m:r>
                            <a:rPr lang="en-US" sz="2200" i="1" dirty="0">
                              <a:solidFill>
                                <a:srgbClr val="FF0000"/>
                              </a:solidFill>
                              <a:latin typeface="Cambria Math" panose="02040503050406030204" pitchFamily="18" charset="0"/>
                            </a:rPr>
                            <m:t>𝐷</m:t>
                          </m:r>
                        </m:sub>
                        <m:sup/>
                        <m:e>
                          <m:d>
                            <m:dPr>
                              <m:ctrlPr>
                                <a:rPr lang="en-US" sz="2200" i="1" dirty="0">
                                  <a:solidFill>
                                    <a:srgbClr val="FF0000"/>
                                  </a:solidFill>
                                  <a:latin typeface="Cambria Math" charset="0"/>
                                </a:rPr>
                              </m:ctrlPr>
                            </m:dPr>
                            <m:e>
                              <m:r>
                                <a:rPr lang="en-US" sz="2200" i="1" dirty="0">
                                  <a:solidFill>
                                    <a:srgbClr val="FF0000"/>
                                  </a:solidFill>
                                  <a:latin typeface="Cambria Math" panose="02040503050406030204" pitchFamily="18" charset="0"/>
                                </a:rPr>
                                <m:t>𝐿</m:t>
                              </m:r>
                              <m:r>
                                <a:rPr lang="en-US" sz="2200" i="1" dirty="0">
                                  <a:solidFill>
                                    <a:srgbClr val="FF0000"/>
                                  </a:solidFill>
                                  <a:latin typeface="Cambria Math" panose="02040503050406030204" pitchFamily="18" charset="0"/>
                                </a:rPr>
                                <m:t>(</m:t>
                              </m:r>
                              <m:r>
                                <a:rPr lang="en-US" sz="2200" i="1" dirty="0">
                                  <a:solidFill>
                                    <a:srgbClr val="FF0000"/>
                                  </a:solidFill>
                                  <a:latin typeface="Cambria Math" panose="02040503050406030204" pitchFamily="18" charset="0"/>
                                </a:rPr>
                                <m:t>𝑥</m:t>
                              </m:r>
                              <m:r>
                                <a:rPr lang="en-US" sz="2200" i="1" dirty="0">
                                  <a:solidFill>
                                    <a:srgbClr val="FF0000"/>
                                  </a:solidFill>
                                  <a:latin typeface="Cambria Math" panose="02040503050406030204" pitchFamily="18" charset="0"/>
                                </a:rPr>
                                <m:t>,</m:t>
                              </m:r>
                              <m:r>
                                <a:rPr lang="en-US" sz="2200" i="1" dirty="0">
                                  <a:solidFill>
                                    <a:srgbClr val="FF0000"/>
                                  </a:solidFill>
                                  <a:latin typeface="Cambria Math" panose="02040503050406030204" pitchFamily="18" charset="0"/>
                                </a:rPr>
                                <m:t>𝑔</m:t>
                              </m:r>
                              <m:d>
                                <m:dPr>
                                  <m:ctrlPr>
                                    <a:rPr lang="en-US" sz="2200" i="1" dirty="0">
                                      <a:solidFill>
                                        <a:srgbClr val="FF0000"/>
                                      </a:solidFill>
                                      <a:latin typeface="Cambria Math" charset="0"/>
                                    </a:rPr>
                                  </m:ctrlPr>
                                </m:dPr>
                                <m:e>
                                  <m:r>
                                    <a:rPr lang="en-US" sz="2200" i="1" dirty="0">
                                      <a:solidFill>
                                        <a:srgbClr val="FF0000"/>
                                      </a:solidFill>
                                      <a:latin typeface="Cambria Math" panose="02040503050406030204" pitchFamily="18" charset="0"/>
                                    </a:rPr>
                                    <m:t>𝑓</m:t>
                                  </m:r>
                                  <m:d>
                                    <m:dPr>
                                      <m:ctrlPr>
                                        <a:rPr lang="en-US" sz="2200" i="1" dirty="0">
                                          <a:solidFill>
                                            <a:srgbClr val="FF0000"/>
                                          </a:solidFill>
                                          <a:latin typeface="Cambria Math" charset="0"/>
                                        </a:rPr>
                                      </m:ctrlPr>
                                    </m:dPr>
                                    <m:e>
                                      <m:r>
                                        <a:rPr lang="en-US" sz="2200" i="1" dirty="0">
                                          <a:solidFill>
                                            <a:srgbClr val="FF0000"/>
                                          </a:solidFill>
                                          <a:latin typeface="Cambria Math" panose="02040503050406030204" pitchFamily="18" charset="0"/>
                                        </a:rPr>
                                        <m:t>𝑥</m:t>
                                      </m:r>
                                    </m:e>
                                  </m:d>
                                </m:e>
                              </m:d>
                            </m:e>
                          </m:d>
                        </m:e>
                      </m:nary>
                      <m:r>
                        <a:rPr lang="en-US" sz="2200" i="1" dirty="0">
                          <a:latin typeface="Cambria Math" panose="02040503050406030204" pitchFamily="18" charset="0"/>
                        </a:rPr>
                        <m:t>+</m:t>
                      </m:r>
                      <m:r>
                        <a:rPr lang="en-US" sz="2200" i="1" dirty="0">
                          <a:solidFill>
                            <a:srgbClr val="0070C0"/>
                          </a:solidFill>
                          <a:latin typeface="Cambria Math" panose="02040503050406030204" pitchFamily="18" charset="0"/>
                        </a:rPr>
                        <m:t>𝜆</m:t>
                      </m:r>
                      <m:sSubSup>
                        <m:sSubSupPr>
                          <m:ctrlPr>
                            <a:rPr lang="en-US" sz="2200" i="1" dirty="0">
                              <a:solidFill>
                                <a:srgbClr val="0070C0"/>
                              </a:solidFill>
                              <a:latin typeface="Cambria Math" charset="0"/>
                            </a:rPr>
                          </m:ctrlPr>
                        </m:sSubSupPr>
                        <m:e>
                          <m:d>
                            <m:dPr>
                              <m:begChr m:val="‖"/>
                              <m:endChr m:val="‖"/>
                              <m:ctrlPr>
                                <a:rPr lang="en-US" sz="2200" i="1" dirty="0">
                                  <a:solidFill>
                                    <a:srgbClr val="0070C0"/>
                                  </a:solidFill>
                                  <a:latin typeface="Cambria Math" charset="0"/>
                                </a:rPr>
                              </m:ctrlPr>
                            </m:dPr>
                            <m:e>
                              <m:sSub>
                                <m:sSubPr>
                                  <m:ctrlPr>
                                    <a:rPr lang="en-US" sz="2200" i="1" dirty="0">
                                      <a:solidFill>
                                        <a:srgbClr val="0070C0"/>
                                      </a:solidFill>
                                      <a:latin typeface="Cambria Math" charset="0"/>
                                    </a:rPr>
                                  </m:ctrlPr>
                                </m:sSubPr>
                                <m:e>
                                  <m:r>
                                    <a:rPr lang="en-US" sz="2200" i="1" dirty="0">
                                      <a:solidFill>
                                        <a:srgbClr val="0070C0"/>
                                      </a:solidFill>
                                      <a:latin typeface="Cambria Math" panose="02040503050406030204" pitchFamily="18" charset="0"/>
                                    </a:rPr>
                                    <m:t>𝐽</m:t>
                                  </m:r>
                                </m:e>
                                <m:sub>
                                  <m:r>
                                    <a:rPr lang="en-US" sz="2200" i="1" dirty="0">
                                      <a:solidFill>
                                        <a:srgbClr val="0070C0"/>
                                      </a:solidFill>
                                      <a:latin typeface="Cambria Math" panose="02040503050406030204" pitchFamily="18" charset="0"/>
                                    </a:rPr>
                                    <m:t>𝑓</m:t>
                                  </m:r>
                                </m:sub>
                              </m:sSub>
                              <m:r>
                                <a:rPr lang="en-US" sz="2200" i="1" dirty="0">
                                  <a:solidFill>
                                    <a:srgbClr val="0070C0"/>
                                  </a:solidFill>
                                  <a:latin typeface="Cambria Math" panose="02040503050406030204" pitchFamily="18" charset="0"/>
                                </a:rPr>
                                <m:t>(</m:t>
                              </m:r>
                              <m:r>
                                <a:rPr lang="en-US" sz="2200" i="1" dirty="0">
                                  <a:solidFill>
                                    <a:srgbClr val="0070C0"/>
                                  </a:solidFill>
                                  <a:latin typeface="Cambria Math" panose="02040503050406030204" pitchFamily="18" charset="0"/>
                                </a:rPr>
                                <m:t>𝑥</m:t>
                              </m:r>
                              <m:r>
                                <a:rPr lang="en-US" sz="2200" i="1" dirty="0">
                                  <a:solidFill>
                                    <a:srgbClr val="0070C0"/>
                                  </a:solidFill>
                                  <a:latin typeface="Cambria Math" panose="02040503050406030204" pitchFamily="18" charset="0"/>
                                </a:rPr>
                                <m:t>)</m:t>
                              </m:r>
                            </m:e>
                          </m:d>
                        </m:e>
                        <m:sub>
                          <m:r>
                            <a:rPr lang="en-US" sz="2200" i="1" dirty="0">
                              <a:solidFill>
                                <a:srgbClr val="0070C0"/>
                              </a:solidFill>
                              <a:latin typeface="Cambria Math" panose="02040503050406030204" pitchFamily="18" charset="0"/>
                            </a:rPr>
                            <m:t>𝐹</m:t>
                          </m:r>
                        </m:sub>
                        <m:sup>
                          <m:r>
                            <a:rPr lang="en-US" sz="2200" i="1" dirty="0">
                              <a:solidFill>
                                <a:srgbClr val="0070C0"/>
                              </a:solidFill>
                              <a:latin typeface="Cambria Math" panose="02040503050406030204" pitchFamily="18" charset="0"/>
                            </a:rPr>
                            <m:t>2</m:t>
                          </m:r>
                        </m:sup>
                      </m:sSubSup>
                    </m:oMath>
                  </m:oMathPara>
                </a14:m>
                <a:endParaRPr lang="en-US" sz="2200" dirty="0" smtClean="0"/>
              </a:p>
              <a:p>
                <a:pPr lvl="1" algn="l" rtl="0"/>
                <a:r>
                  <a:rPr lang="en-US" sz="2200" dirty="0" smtClean="0"/>
                  <a:t>The red term forces the encoder to keep all the good information that is necessary for the reconstruction.</a:t>
                </a:r>
              </a:p>
              <a:p>
                <a:pPr lvl="1" algn="l" rtl="0"/>
                <a:r>
                  <a:rPr lang="en-US" sz="2200" dirty="0" smtClean="0"/>
                  <a:t>The </a:t>
                </a:r>
                <a:r>
                  <a:rPr lang="en-US" sz="2200" dirty="0"/>
                  <a:t>blue term forces the encoder to “throw away” all of the information.</a:t>
                </a:r>
              </a:p>
              <a:p>
                <a:pPr lvl="2" algn="l" rtl="0"/>
                <a:r>
                  <a:rPr lang="en-US" sz="2200" dirty="0"/>
                  <a:t>Because minimizing the square of the partial derivative </a:t>
                </a:r>
                <a:r>
                  <a:rPr lang="en-US" sz="2200" dirty="0" smtClean="0"/>
                  <a:t>means to </a:t>
                </a:r>
                <a:r>
                  <a:rPr lang="en-US" sz="2200" dirty="0"/>
                  <a:t>have a partial derivative that is 0, so changing the input won’t affect the hidden unit. Namely, the hidden unit doesn’t contain information about that input value.</a:t>
                </a:r>
              </a:p>
              <a:p>
                <a:pPr algn="l" rtl="0"/>
                <a:r>
                  <a:rPr lang="en-US" sz="2200" dirty="0"/>
                  <a:t>Note also that the flatness induced by having low valued first derivatives will imply robustness of the representation for small variations of the input.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537029" y="1888073"/>
                <a:ext cx="11176001" cy="3998975"/>
              </a:xfrm>
              <a:blipFill rotWithShape="0">
                <a:blip r:embed="rId3"/>
                <a:stretch>
                  <a:fillRect t="-1067" r="-1146" b="-13262"/>
                </a:stretch>
              </a:blipFill>
            </p:spPr>
            <p:txBody>
              <a:bodyPr/>
              <a:lstStyle/>
              <a:p>
                <a:r>
                  <a:rPr lang="he-IL">
                    <a:noFill/>
                  </a:rPr>
                  <a:t> </a:t>
                </a:r>
              </a:p>
            </p:txBody>
          </p:sp>
        </mc:Fallback>
      </mc:AlternateContent>
      <p:sp>
        <p:nvSpPr>
          <p:cNvPr id="2" name="Title 1"/>
          <p:cNvSpPr>
            <a:spLocks noGrp="1"/>
          </p:cNvSpPr>
          <p:nvPr>
            <p:ph type="title"/>
          </p:nvPr>
        </p:nvSpPr>
        <p:spPr>
          <a:xfrm>
            <a:off x="986971" y="732754"/>
            <a:ext cx="10972800" cy="1066800"/>
          </a:xfrm>
        </p:spPr>
        <p:txBody>
          <a:bodyPr>
            <a:normAutofit/>
          </a:bodyPr>
          <a:lstStyle/>
          <a:p>
            <a:pPr rtl="0"/>
            <a:r>
              <a:rPr lang="en-US" dirty="0"/>
              <a:t>Contractive </a:t>
            </a:r>
            <a:r>
              <a:rPr lang="en-US" dirty="0" smtClean="0"/>
              <a:t>Autoencoder (CAE)</a:t>
            </a:r>
            <a:endParaRPr lang="en-US" dirty="0"/>
          </a:p>
        </p:txBody>
      </p:sp>
    </p:spTree>
    <p:extLst>
      <p:ext uri="{BB962C8B-B14F-4D97-AF65-F5344CB8AC3E}">
        <p14:creationId xmlns:p14="http://schemas.microsoft.com/office/powerpoint/2010/main" val="81074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37029" y="1888073"/>
            <a:ext cx="11176001" cy="3998975"/>
          </a:xfrm>
        </p:spPr>
        <p:txBody>
          <a:bodyPr>
            <a:noAutofit/>
          </a:bodyPr>
          <a:lstStyle/>
          <a:p>
            <a:pPr algn="l" rtl="0"/>
            <a:r>
              <a:rPr lang="en-US" sz="2400" dirty="0"/>
              <a:t>DAEs encourages robustness of reconstruction. DAEs’ robustness is obtained </a:t>
            </a:r>
            <a:r>
              <a:rPr lang="en-US" sz="2400" b="1" dirty="0"/>
              <a:t>stochastically</a:t>
            </a:r>
            <a:r>
              <a:rPr lang="en-US" sz="2400" dirty="0"/>
              <a:t> by having explicitly corrupted versions of training points aim for a perfect reconstruction.</a:t>
            </a:r>
          </a:p>
          <a:p>
            <a:pPr algn="l" rtl="0"/>
            <a:r>
              <a:rPr lang="en-US" sz="2400" dirty="0"/>
              <a:t>CAEs explicitly encourage robustness of representation. CAEs’ robustness to tiny perturbations is obtained </a:t>
            </a:r>
            <a:r>
              <a:rPr lang="en-US" sz="2400" b="1" dirty="0"/>
              <a:t>analytically</a:t>
            </a:r>
            <a:r>
              <a:rPr lang="en-US" sz="2400" dirty="0"/>
              <a:t> by penalizing the magnitude of first derivatives at training points only</a:t>
            </a:r>
            <a:r>
              <a:rPr lang="en-US" sz="2400" dirty="0" smtClean="0"/>
              <a:t>.</a:t>
            </a:r>
            <a:endParaRPr lang="en-US" sz="2400" dirty="0"/>
          </a:p>
          <a:p>
            <a:pPr algn="l" rtl="0"/>
            <a:r>
              <a:rPr lang="en-US" sz="2400" dirty="0" smtClean="0"/>
              <a:t>The implementation of the DAE is considered simpler than the implementation of CAE.</a:t>
            </a:r>
            <a:endParaRPr lang="en-US" sz="2400" dirty="0"/>
          </a:p>
        </p:txBody>
      </p:sp>
      <p:sp>
        <p:nvSpPr>
          <p:cNvPr id="2" name="Title 1"/>
          <p:cNvSpPr>
            <a:spLocks noGrp="1"/>
          </p:cNvSpPr>
          <p:nvPr>
            <p:ph type="title"/>
          </p:nvPr>
        </p:nvSpPr>
        <p:spPr>
          <a:xfrm>
            <a:off x="986971" y="732754"/>
            <a:ext cx="10972800" cy="1066800"/>
          </a:xfrm>
        </p:spPr>
        <p:txBody>
          <a:bodyPr>
            <a:normAutofit/>
          </a:bodyPr>
          <a:lstStyle/>
          <a:p>
            <a:pPr rtl="0"/>
            <a:r>
              <a:rPr lang="en-US" dirty="0"/>
              <a:t>CAE vs DAE</a:t>
            </a:r>
          </a:p>
        </p:txBody>
      </p:sp>
    </p:spTree>
    <p:extLst>
      <p:ext uri="{BB962C8B-B14F-4D97-AF65-F5344CB8AC3E}">
        <p14:creationId xmlns:p14="http://schemas.microsoft.com/office/powerpoint/2010/main" val="146908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71" y="732754"/>
            <a:ext cx="10972800" cy="1066800"/>
          </a:xfrm>
        </p:spPr>
        <p:txBody>
          <a:bodyPr>
            <a:normAutofit/>
          </a:bodyPr>
          <a:lstStyle/>
          <a:p>
            <a:pPr rtl="0"/>
            <a:r>
              <a:rPr lang="en-US" dirty="0" smtClean="0"/>
              <a:t>CAE vs DAE</a:t>
            </a:r>
            <a:endParaRPr lang="en-US" dirty="0"/>
          </a:p>
        </p:txBody>
      </p:sp>
      <p:sp>
        <p:nvSpPr>
          <p:cNvPr id="6" name="Content Placeholder 2"/>
          <p:cNvSpPr>
            <a:spLocks noGrp="1"/>
          </p:cNvSpPr>
          <p:nvPr>
            <p:ph idx="1"/>
          </p:nvPr>
        </p:nvSpPr>
        <p:spPr>
          <a:xfrm>
            <a:off x="838200" y="1825625"/>
            <a:ext cx="10515600" cy="4351338"/>
          </a:xfrm>
        </p:spPr>
        <p:txBody>
          <a:bodyPr>
            <a:normAutofit/>
          </a:bodyPr>
          <a:lstStyle/>
          <a:p>
            <a:pPr algn="l" rtl="0"/>
            <a:r>
              <a:rPr lang="en-US" dirty="0" smtClean="0"/>
              <a:t>Empirical results:</a:t>
            </a:r>
          </a:p>
          <a:p>
            <a:pPr marL="0" indent="0" algn="l" rtl="0">
              <a:buNone/>
            </a:pPr>
            <a:r>
              <a:rPr lang="en-US" dirty="0" smtClean="0"/>
              <a:t> </a:t>
            </a:r>
          </a:p>
        </p:txBody>
      </p:sp>
      <p:sp>
        <p:nvSpPr>
          <p:cNvPr id="8" name="Rectangle 7"/>
          <p:cNvSpPr/>
          <p:nvPr/>
        </p:nvSpPr>
        <p:spPr>
          <a:xfrm>
            <a:off x="6630897" y="5530632"/>
            <a:ext cx="5470152" cy="646331"/>
          </a:xfrm>
          <a:prstGeom prst="rect">
            <a:avLst/>
          </a:prstGeom>
        </p:spPr>
        <p:txBody>
          <a:bodyPr wrap="square">
            <a:spAutoFit/>
          </a:bodyPr>
          <a:lstStyle/>
          <a:p>
            <a:pPr algn="l" rtl="0"/>
            <a:r>
              <a:rPr lang="en-US" dirty="0" err="1"/>
              <a:t>Rifai</a:t>
            </a:r>
            <a:r>
              <a:rPr lang="en-US" dirty="0"/>
              <a:t> et al., “Contractive Auto-Encoders: Explicit Invariance During Feature Extraction”, 2011)</a:t>
            </a:r>
          </a:p>
        </p:txBody>
      </p:sp>
      <p:pic>
        <p:nvPicPr>
          <p:cNvPr id="3" name="Picture 2"/>
          <p:cNvPicPr>
            <a:picLocks noChangeAspect="1"/>
          </p:cNvPicPr>
          <p:nvPr/>
        </p:nvPicPr>
        <p:blipFill>
          <a:blip r:embed="rId3"/>
          <a:stretch>
            <a:fillRect/>
          </a:stretch>
        </p:blipFill>
        <p:spPr>
          <a:xfrm>
            <a:off x="1431964" y="2204186"/>
            <a:ext cx="5198933" cy="3836018"/>
          </a:xfrm>
          <a:prstGeom prst="rect">
            <a:avLst/>
          </a:prstGeom>
        </p:spPr>
      </p:pic>
    </p:spTree>
    <p:extLst>
      <p:ext uri="{BB962C8B-B14F-4D97-AF65-F5344CB8AC3E}">
        <p14:creationId xmlns:p14="http://schemas.microsoft.com/office/powerpoint/2010/main" val="17212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37029" y="1888073"/>
            <a:ext cx="11176001" cy="3998975"/>
          </a:xfrm>
        </p:spPr>
        <p:txBody>
          <a:bodyPr>
            <a:noAutofit/>
          </a:bodyPr>
          <a:lstStyle/>
          <a:p>
            <a:pPr algn="l" rtl="0"/>
            <a:r>
              <a:rPr lang="en-US" sz="2400" dirty="0"/>
              <a:t>Deep autoencoders were also introduced in the ‘80s, but turned out to be hard to train using backpropagation.</a:t>
            </a:r>
          </a:p>
          <a:p>
            <a:pPr algn="l" rtl="0"/>
            <a:r>
              <a:rPr lang="en-US" sz="2400" dirty="0"/>
              <a:t>Several old papers used small initial weights, what caused </a:t>
            </a:r>
            <a:r>
              <a:rPr lang="en-US" sz="2400" dirty="0" smtClean="0"/>
              <a:t>vanishing gradient issues. Others </a:t>
            </a:r>
            <a:r>
              <a:rPr lang="en-US" sz="2400" dirty="0"/>
              <a:t>showed that with large or random initial weights the autoencoder only finds a poor local minimum of the reconstruction loss.</a:t>
            </a:r>
          </a:p>
          <a:p>
            <a:pPr algn="l" rtl="0"/>
            <a:r>
              <a:rPr lang="en-US" sz="2400" dirty="0"/>
              <a:t>In 2006, </a:t>
            </a:r>
            <a:r>
              <a:rPr lang="en-US" sz="2400" dirty="0" err="1"/>
              <a:t>Salakhutdinov</a:t>
            </a:r>
            <a:r>
              <a:rPr lang="en-US" sz="2400" dirty="0"/>
              <a:t> &amp; Hinton introduced the “layer-by-layer pre-training”.</a:t>
            </a:r>
          </a:p>
        </p:txBody>
      </p:sp>
      <p:sp>
        <p:nvSpPr>
          <p:cNvPr id="2" name="Title 1"/>
          <p:cNvSpPr>
            <a:spLocks noGrp="1"/>
          </p:cNvSpPr>
          <p:nvPr>
            <p:ph type="title"/>
          </p:nvPr>
        </p:nvSpPr>
        <p:spPr>
          <a:xfrm>
            <a:off x="986971" y="732754"/>
            <a:ext cx="10972800" cy="1066800"/>
          </a:xfrm>
        </p:spPr>
        <p:txBody>
          <a:bodyPr>
            <a:normAutofit/>
          </a:bodyPr>
          <a:lstStyle/>
          <a:p>
            <a:pPr rtl="0"/>
            <a:r>
              <a:rPr lang="en-US" dirty="0"/>
              <a:t>Deep Autoencoder</a:t>
            </a:r>
          </a:p>
        </p:txBody>
      </p:sp>
    </p:spTree>
    <p:extLst>
      <p:ext uri="{BB962C8B-B14F-4D97-AF65-F5344CB8AC3E}">
        <p14:creationId xmlns:p14="http://schemas.microsoft.com/office/powerpoint/2010/main" val="218929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37030" y="1888073"/>
            <a:ext cx="8378968" cy="3998975"/>
          </a:xfrm>
        </p:spPr>
        <p:txBody>
          <a:bodyPr>
            <a:noAutofit/>
          </a:bodyPr>
          <a:lstStyle/>
          <a:p>
            <a:pPr algn="l" rtl="0"/>
            <a:r>
              <a:rPr lang="en-US" dirty="0"/>
              <a:t>Layer-wise pre-training of stacked autoencoders consists of the following steps:</a:t>
            </a:r>
          </a:p>
          <a:p>
            <a:pPr marL="914400" lvl="1" indent="-457200" algn="l" rtl="0">
              <a:buClrTx/>
              <a:buFont typeface="+mj-lt"/>
              <a:buAutoNum type="arabicPeriod"/>
            </a:pPr>
            <a:r>
              <a:rPr lang="en-US" dirty="0"/>
              <a:t>Train the bottommost autoencoder.</a:t>
            </a:r>
          </a:p>
          <a:p>
            <a:pPr marL="914400" lvl="1" indent="-457200" algn="l" rtl="0">
              <a:buClrTx/>
              <a:buFont typeface="+mj-lt"/>
              <a:buAutoNum type="arabicPeriod"/>
            </a:pPr>
            <a:r>
              <a:rPr lang="en-US" dirty="0"/>
              <a:t>After training, remove the decoder layer, construct a new autoencoder by taking the </a:t>
            </a:r>
            <a:r>
              <a:rPr lang="en-US" i="1" dirty="0"/>
              <a:t>latent representation</a:t>
            </a:r>
            <a:r>
              <a:rPr lang="en-US" dirty="0"/>
              <a:t> of the previous autoencoder as input.</a:t>
            </a:r>
          </a:p>
          <a:p>
            <a:pPr marL="914400" lvl="1" indent="-457200" algn="l" rtl="0">
              <a:buClrTx/>
              <a:buFont typeface="+mj-lt"/>
              <a:buAutoNum type="arabicPeriod"/>
            </a:pPr>
            <a:r>
              <a:rPr lang="en-US" dirty="0"/>
              <a:t>Train the new autoencoder. Note the weights and bias of the encoder from the previously trained autoencoders are </a:t>
            </a:r>
            <a:r>
              <a:rPr lang="en-US" b="1" dirty="0"/>
              <a:t>fixed</a:t>
            </a:r>
            <a:r>
              <a:rPr lang="en-US" dirty="0"/>
              <a:t> when training the newly constructed autoencoder.</a:t>
            </a:r>
          </a:p>
          <a:p>
            <a:pPr marL="914400" lvl="1" indent="-457200" algn="l" rtl="0">
              <a:buClrTx/>
              <a:buFont typeface="+mj-lt"/>
              <a:buAutoNum type="arabicPeriod"/>
            </a:pPr>
            <a:r>
              <a:rPr lang="en-US" dirty="0"/>
              <a:t>Repeat step 2 and 3 until enough layers are pre-trained.</a:t>
            </a:r>
          </a:p>
          <a:p>
            <a:pPr algn="l" rtl="0"/>
            <a:r>
              <a:rPr lang="en-US" dirty="0" smtClean="0"/>
              <a:t>Note - After </a:t>
            </a:r>
            <a:r>
              <a:rPr lang="en-US" dirty="0"/>
              <a:t>pre-training , we can do a supervised fine-tuning.</a:t>
            </a:r>
            <a:br>
              <a:rPr lang="en-US" dirty="0"/>
            </a:br>
            <a:endParaRPr lang="en-US" dirty="0"/>
          </a:p>
        </p:txBody>
      </p:sp>
      <p:sp>
        <p:nvSpPr>
          <p:cNvPr id="2" name="Title 1"/>
          <p:cNvSpPr>
            <a:spLocks noGrp="1"/>
          </p:cNvSpPr>
          <p:nvPr>
            <p:ph type="title"/>
          </p:nvPr>
        </p:nvSpPr>
        <p:spPr>
          <a:xfrm>
            <a:off x="986971" y="732754"/>
            <a:ext cx="10972800" cy="1066800"/>
          </a:xfrm>
        </p:spPr>
        <p:txBody>
          <a:bodyPr>
            <a:normAutofit/>
          </a:bodyPr>
          <a:lstStyle/>
          <a:p>
            <a:pPr rtl="0"/>
            <a:r>
              <a:rPr lang="en-US" dirty="0"/>
              <a:t>Deep Autoencoder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727" y="358487"/>
            <a:ext cx="2726314" cy="596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2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10568152" cy="3998975"/>
          </a:xfrm>
        </p:spPr>
        <p:txBody>
          <a:bodyPr>
            <a:normAutofit/>
          </a:bodyPr>
          <a:lstStyle/>
          <a:p>
            <a:pPr algn="l" rtl="0"/>
            <a:r>
              <a:rPr lang="en-US" sz="2800" dirty="0" smtClean="0"/>
              <a:t>The </a:t>
            </a:r>
            <a:r>
              <a:rPr lang="en-US" sz="2800" dirty="0"/>
              <a:t>success of machine learning </a:t>
            </a:r>
            <a:r>
              <a:rPr lang="en-US" sz="2800" dirty="0" smtClean="0"/>
              <a:t>heavily depends </a:t>
            </a:r>
            <a:r>
              <a:rPr lang="en-US" sz="2800" dirty="0"/>
              <a:t>on data representation (</a:t>
            </a:r>
            <a:r>
              <a:rPr lang="en-US" sz="2800" dirty="0" smtClean="0"/>
              <a:t>feature</a:t>
            </a:r>
            <a:r>
              <a:rPr lang="en-US" sz="2800" dirty="0"/>
              <a:t>). </a:t>
            </a:r>
            <a:endParaRPr lang="en-US" sz="2800" dirty="0" smtClean="0"/>
          </a:p>
          <a:p>
            <a:pPr algn="l" rtl="0"/>
            <a:endParaRPr lang="en-US" sz="2800" dirty="0" smtClean="0"/>
          </a:p>
          <a:p>
            <a:pPr algn="l" rtl="0"/>
            <a:r>
              <a:rPr lang="en-US" sz="2800" dirty="0" smtClean="0"/>
              <a:t>Different </a:t>
            </a:r>
            <a:r>
              <a:rPr lang="en-US" sz="2800" dirty="0"/>
              <a:t>data representation can hide or entangle variation factors behind the data. </a:t>
            </a:r>
            <a:endParaRPr lang="en-US" sz="2800" dirty="0" smtClean="0"/>
          </a:p>
          <a:p>
            <a:pPr algn="l" rtl="0"/>
            <a:endParaRPr lang="en-US" sz="2800" dirty="0" smtClean="0"/>
          </a:p>
          <a:p>
            <a:pPr algn="l" rtl="0"/>
            <a:r>
              <a:rPr lang="en-US" sz="2800" dirty="0" smtClean="0"/>
              <a:t>Machine learning algorithms have inability to extract and organize the discriminative information from the input. </a:t>
            </a:r>
          </a:p>
        </p:txBody>
      </p:sp>
      <p:sp>
        <p:nvSpPr>
          <p:cNvPr id="2" name="Title 1"/>
          <p:cNvSpPr>
            <a:spLocks noGrp="1"/>
          </p:cNvSpPr>
          <p:nvPr>
            <p:ph type="title"/>
          </p:nvPr>
        </p:nvSpPr>
        <p:spPr/>
        <p:txBody>
          <a:bodyPr/>
          <a:lstStyle/>
          <a:p>
            <a:r>
              <a:rPr lang="en-US" dirty="0"/>
              <a:t>Representation Learning - </a:t>
            </a:r>
            <a:r>
              <a:rPr lang="en-US" dirty="0" smtClean="0"/>
              <a:t>Motivation</a:t>
            </a:r>
            <a:endParaRPr lang="en-US" dirty="0"/>
          </a:p>
        </p:txBody>
      </p:sp>
    </p:spTree>
    <p:extLst>
      <p:ext uri="{BB962C8B-B14F-4D97-AF65-F5344CB8AC3E}">
        <p14:creationId xmlns:p14="http://schemas.microsoft.com/office/powerpoint/2010/main" val="22780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37029" y="1888073"/>
            <a:ext cx="10922787" cy="3998975"/>
          </a:xfrm>
        </p:spPr>
        <p:txBody>
          <a:bodyPr>
            <a:noAutofit/>
          </a:bodyPr>
          <a:lstStyle/>
          <a:p>
            <a:pPr algn="l" rtl="0"/>
            <a:r>
              <a:rPr lang="en-US" sz="2600" dirty="0"/>
              <a:t>Deep learning techniques based on supervised learning, regularized with dropout or batch normalization, alongside the </a:t>
            </a:r>
            <a:r>
              <a:rPr lang="en-US" sz="2600" dirty="0" err="1"/>
              <a:t>ReLU</a:t>
            </a:r>
            <a:r>
              <a:rPr lang="en-US" sz="2600" dirty="0"/>
              <a:t> non-linearity, are able to achieve human-level performance on very many tasks, but only with large labeled datasets. </a:t>
            </a:r>
          </a:p>
          <a:p>
            <a:pPr algn="l" rtl="0"/>
            <a:r>
              <a:rPr lang="en-US" sz="2600" dirty="0"/>
              <a:t>These techniques out-perform unsupervised pre-training on datasets such as CIFAR-10 and MNIST, which have roughly 5,000 labeled examples per class</a:t>
            </a:r>
          </a:p>
        </p:txBody>
      </p:sp>
      <p:sp>
        <p:nvSpPr>
          <p:cNvPr id="2" name="Title 1"/>
          <p:cNvSpPr>
            <a:spLocks noGrp="1"/>
          </p:cNvSpPr>
          <p:nvPr>
            <p:ph type="title"/>
          </p:nvPr>
        </p:nvSpPr>
        <p:spPr>
          <a:xfrm>
            <a:off x="986971" y="732754"/>
            <a:ext cx="10972800" cy="10668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29148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37029" y="1888073"/>
            <a:ext cx="10922787" cy="3998975"/>
          </a:xfrm>
        </p:spPr>
        <p:txBody>
          <a:bodyPr>
            <a:noAutofit/>
          </a:bodyPr>
          <a:lstStyle/>
          <a:p>
            <a:pPr algn="l" rtl="0"/>
            <a:r>
              <a:rPr lang="en-US" sz="2200" dirty="0"/>
              <a:t>Today, unsupervised pre-training has been largely abandoned, except in the ﬁeld of natural language processing, where the natural representation of words as one-hot vectors conveys no similarity information and where very large unlabeled sets are available. </a:t>
            </a:r>
          </a:p>
          <a:p>
            <a:pPr algn="l" rtl="0"/>
            <a:r>
              <a:rPr lang="en-US" sz="2200" dirty="0"/>
              <a:t>In that case, the advantage of pre-training is that one can pre-train once on a huge unlabeled set (for example with a corpus containing billions of words), learn a good representation (typically of words, but also of sentences), and then use this representation or ﬁne-tune it for a supervised task for which the training set contains substantially fewer examples. </a:t>
            </a:r>
          </a:p>
          <a:p>
            <a:pPr algn="l" rtl="0"/>
            <a:r>
              <a:rPr lang="en-US" sz="2200" dirty="0"/>
              <a:t>This approach was pioneered by </a:t>
            </a:r>
            <a:r>
              <a:rPr lang="en-US" sz="2200" dirty="0" err="1"/>
              <a:t>by</a:t>
            </a:r>
            <a:r>
              <a:rPr lang="en-US" sz="2200" dirty="0"/>
              <a:t> </a:t>
            </a:r>
            <a:r>
              <a:rPr lang="en-US" sz="2200" dirty="0" err="1"/>
              <a:t>Collobert</a:t>
            </a:r>
            <a:r>
              <a:rPr lang="en-US" sz="2200" dirty="0"/>
              <a:t> and Weston (2008b), </a:t>
            </a:r>
            <a:r>
              <a:rPr lang="en-US" sz="2200" dirty="0" err="1"/>
              <a:t>Turian</a:t>
            </a:r>
            <a:r>
              <a:rPr lang="en-US" sz="2200" dirty="0"/>
              <a:t> et al. (2010), and </a:t>
            </a:r>
            <a:r>
              <a:rPr lang="en-US" sz="2200" dirty="0" err="1"/>
              <a:t>Collobert</a:t>
            </a:r>
            <a:r>
              <a:rPr lang="en-US" sz="2200" dirty="0"/>
              <a:t> et al.(2011a) and remains in common use today</a:t>
            </a:r>
            <a:r>
              <a:rPr lang="en-US" sz="2200" dirty="0" smtClean="0"/>
              <a:t>.	</a:t>
            </a:r>
            <a:endParaRPr lang="he-IL" sz="2200" dirty="0"/>
          </a:p>
        </p:txBody>
      </p:sp>
      <p:sp>
        <p:nvSpPr>
          <p:cNvPr id="2" name="Title 1"/>
          <p:cNvSpPr>
            <a:spLocks noGrp="1"/>
          </p:cNvSpPr>
          <p:nvPr>
            <p:ph type="title"/>
          </p:nvPr>
        </p:nvSpPr>
        <p:spPr>
          <a:xfrm>
            <a:off x="986971" y="732754"/>
            <a:ext cx="10972800" cy="10668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195890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586" y="165170"/>
            <a:ext cx="11277600" cy="1470025"/>
          </a:xfrm>
        </p:spPr>
        <p:txBody>
          <a:bodyPr/>
          <a:lstStyle/>
          <a:p>
            <a:r>
              <a:rPr lang="en-US" dirty="0" smtClean="0"/>
              <a:t>Manifold Learning</a:t>
            </a:r>
            <a:endParaRPr lang="en-US" dirty="0"/>
          </a:p>
        </p:txBody>
      </p:sp>
    </p:spTree>
    <p:extLst>
      <p:ext uri="{BB962C8B-B14F-4D97-AF65-F5344CB8AC3E}">
        <p14:creationId xmlns:p14="http://schemas.microsoft.com/office/powerpoint/2010/main" val="36431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537029" y="1888073"/>
                <a:ext cx="10922787" cy="3998975"/>
              </a:xfrm>
            </p:spPr>
            <p:txBody>
              <a:bodyPr>
                <a:noAutofit/>
              </a:bodyPr>
              <a:lstStyle/>
              <a:p>
                <a:pPr algn="l" rtl="0"/>
                <a:r>
                  <a:rPr lang="en-US" sz="2400" dirty="0" smtClean="0"/>
                  <a:t>Real-world data presented </a:t>
                </a:r>
                <a:r>
                  <a:rPr lang="en-US" sz="2400" dirty="0"/>
                  <a:t>in high-dimensional spaces are expected </a:t>
                </a:r>
                <a:r>
                  <a:rPr lang="en-US" sz="2400" dirty="0" smtClean="0"/>
                  <a:t>to concentrate </a:t>
                </a:r>
                <a:r>
                  <a:rPr lang="en-US" sz="2400" dirty="0"/>
                  <a:t>in the vicinity of a manifold </a:t>
                </a:r>
                <a14:m>
                  <m:oMath xmlns:m="http://schemas.openxmlformats.org/officeDocument/2006/math">
                    <m:r>
                      <a:rPr lang="en-US" sz="2400" i="1" smtClean="0">
                        <a:latin typeface="Cambria Math" panose="02040503050406030204" pitchFamily="18" charset="0"/>
                        <a:ea typeface="Cambria Math" panose="02040503050406030204" pitchFamily="18" charset="0"/>
                      </a:rPr>
                      <m:t>ℳ</m:t>
                    </m:r>
                  </m:oMath>
                </a14:m>
                <a:r>
                  <a:rPr lang="en-US" sz="2400" dirty="0" smtClean="0"/>
                  <a:t> </a:t>
                </a:r>
                <a:r>
                  <a:rPr lang="en-US" sz="2400" dirty="0"/>
                  <a:t>of much </a:t>
                </a:r>
                <a:r>
                  <a:rPr lang="en-US" sz="2400" dirty="0" smtClean="0"/>
                  <a:t>lower dimensionality </a:t>
                </a:r>
                <a14:m>
                  <m:oMath xmlns:m="http://schemas.openxmlformats.org/officeDocument/2006/math">
                    <m:sSub>
                      <m:sSubPr>
                        <m:ctrlPr>
                          <a:rPr lang="en-US" sz="2400" b="0" i="1" smtClean="0">
                            <a:latin typeface="Cambria Math" charset="0"/>
                          </a:rPr>
                        </m:ctrlPr>
                      </m:sSubPr>
                      <m:e>
                        <m:r>
                          <a:rPr lang="en-US" sz="2400" b="0" i="1" smtClean="0">
                            <a:latin typeface="Cambria Math" panose="02040503050406030204" pitchFamily="18" charset="0"/>
                          </a:rPr>
                          <m:t>𝑑</m:t>
                        </m:r>
                      </m:e>
                      <m:sub>
                        <m:r>
                          <a:rPr lang="en-US" sz="2400" i="1">
                            <a:latin typeface="Cambria Math" panose="02040503050406030204" pitchFamily="18" charset="0"/>
                            <a:ea typeface="Cambria Math" panose="02040503050406030204" pitchFamily="18" charset="0"/>
                          </a:rPr>
                          <m:t>ℳ</m:t>
                        </m:r>
                      </m:sub>
                    </m:sSub>
                  </m:oMath>
                </a14:m>
                <a:r>
                  <a:rPr lang="en-US" sz="2400" dirty="0" smtClean="0"/>
                  <a:t>, </a:t>
                </a:r>
                <a:r>
                  <a:rPr lang="en-US" sz="2400" dirty="0"/>
                  <a:t>embedded in high-dimensional </a:t>
                </a:r>
                <a:r>
                  <a:rPr lang="en-US" sz="2400" dirty="0" smtClean="0"/>
                  <a:t>input space </a:t>
                </a:r>
                <a14:m>
                  <m:oMath xmlns:m="http://schemas.openxmlformats.org/officeDocument/2006/math">
                    <m:sSup>
                      <m:sSupPr>
                        <m:ctrlPr>
                          <a:rPr lang="en-US" sz="2400" b="0" i="1" smtClean="0">
                            <a:latin typeface="Cambria Math" charset="0"/>
                            <a:ea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ℝ</m:t>
                        </m:r>
                      </m:e>
                      <m:sup>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𝑑</m:t>
                            </m:r>
                          </m:e>
                          <m:sub>
                            <m:r>
                              <a:rPr lang="en-US" sz="2400" b="0" i="1" smtClean="0">
                                <a:latin typeface="Cambria Math" panose="02040503050406030204" pitchFamily="18" charset="0"/>
                                <a:ea typeface="Cambria Math" panose="02040503050406030204" pitchFamily="18" charset="0"/>
                              </a:rPr>
                              <m:t>𝑥</m:t>
                            </m:r>
                          </m:sub>
                        </m:sSub>
                      </m:sup>
                    </m:sSup>
                  </m:oMath>
                </a14:m>
                <a:r>
                  <a:rPr lang="en-US" sz="2400" dirty="0" smtClean="0"/>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537029" y="1888073"/>
                <a:ext cx="10922787" cy="3998975"/>
              </a:xfrm>
              <a:blipFill rotWithShape="0">
                <a:blip r:embed="rId3"/>
                <a:stretch>
                  <a:fillRect t="-1220"/>
                </a:stretch>
              </a:blipFill>
            </p:spPr>
            <p:txBody>
              <a:bodyPr/>
              <a:lstStyle/>
              <a:p>
                <a:r>
                  <a:rPr lang="he-IL">
                    <a:noFill/>
                  </a:rPr>
                  <a:t> </a:t>
                </a:r>
              </a:p>
            </p:txBody>
          </p:sp>
        </mc:Fallback>
      </mc:AlternateContent>
      <p:sp>
        <p:nvSpPr>
          <p:cNvPr id="2" name="Title 1"/>
          <p:cNvSpPr>
            <a:spLocks noGrp="1"/>
          </p:cNvSpPr>
          <p:nvPr>
            <p:ph type="title"/>
          </p:nvPr>
        </p:nvSpPr>
        <p:spPr>
          <a:xfrm>
            <a:off x="986971" y="732754"/>
            <a:ext cx="10972800" cy="1066800"/>
          </a:xfrm>
        </p:spPr>
        <p:txBody>
          <a:bodyPr>
            <a:normAutofit/>
          </a:bodyPr>
          <a:lstStyle/>
          <a:p>
            <a:pPr rtl="0"/>
            <a:r>
              <a:rPr lang="en-US" dirty="0" smtClean="0"/>
              <a:t>Manifold Hypothesis</a:t>
            </a:r>
            <a:endParaRPr lang="en-US" dirty="0"/>
          </a:p>
        </p:txBody>
      </p:sp>
      <p:pic>
        <p:nvPicPr>
          <p:cNvPr id="3" name="Picture 2"/>
          <p:cNvPicPr>
            <a:picLocks noChangeAspect="1"/>
          </p:cNvPicPr>
          <p:nvPr/>
        </p:nvPicPr>
        <p:blipFill>
          <a:blip r:embed="rId4"/>
          <a:stretch>
            <a:fillRect/>
          </a:stretch>
        </p:blipFill>
        <p:spPr>
          <a:xfrm>
            <a:off x="3042566" y="3224521"/>
            <a:ext cx="6295767" cy="2751046"/>
          </a:xfrm>
          <a:prstGeom prst="rect">
            <a:avLst/>
          </a:prstGeom>
        </p:spPr>
      </p:pic>
    </p:spTree>
    <p:extLst>
      <p:ext uri="{BB962C8B-B14F-4D97-AF65-F5344CB8AC3E}">
        <p14:creationId xmlns:p14="http://schemas.microsoft.com/office/powerpoint/2010/main" val="17237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71" y="732754"/>
            <a:ext cx="10972800" cy="1066800"/>
          </a:xfrm>
        </p:spPr>
        <p:txBody>
          <a:bodyPr>
            <a:normAutofit/>
          </a:bodyPr>
          <a:lstStyle/>
          <a:p>
            <a:pPr rtl="0"/>
            <a:r>
              <a:rPr lang="en-US" dirty="0" smtClean="0"/>
              <a:t>Manifold Learning</a:t>
            </a:r>
            <a:endParaRPr lang="en-US" dirty="0"/>
          </a:p>
        </p:txBody>
      </p:sp>
      <p:pic>
        <p:nvPicPr>
          <p:cNvPr id="4" name="Picture 3"/>
          <p:cNvPicPr>
            <a:picLocks noChangeAspect="1"/>
          </p:cNvPicPr>
          <p:nvPr/>
        </p:nvPicPr>
        <p:blipFill>
          <a:blip r:embed="rId3"/>
          <a:stretch>
            <a:fillRect/>
          </a:stretch>
        </p:blipFill>
        <p:spPr>
          <a:xfrm>
            <a:off x="219878" y="1799554"/>
            <a:ext cx="5362776" cy="4336369"/>
          </a:xfrm>
          <a:prstGeom prst="rect">
            <a:avLst/>
          </a:prstGeom>
        </p:spPr>
      </p:pic>
      <p:pic>
        <p:nvPicPr>
          <p:cNvPr id="5" name="Picture 4"/>
          <p:cNvPicPr>
            <a:picLocks noChangeAspect="1"/>
          </p:cNvPicPr>
          <p:nvPr/>
        </p:nvPicPr>
        <p:blipFill>
          <a:blip r:embed="rId4"/>
          <a:stretch>
            <a:fillRect/>
          </a:stretch>
        </p:blipFill>
        <p:spPr>
          <a:xfrm>
            <a:off x="5798710" y="1799554"/>
            <a:ext cx="5549475" cy="4239435"/>
          </a:xfrm>
          <a:prstGeom prst="rect">
            <a:avLst/>
          </a:prstGeom>
        </p:spPr>
      </p:pic>
    </p:spTree>
    <p:extLst>
      <p:ext uri="{BB962C8B-B14F-4D97-AF65-F5344CB8AC3E}">
        <p14:creationId xmlns:p14="http://schemas.microsoft.com/office/powerpoint/2010/main" val="34338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37029" y="1888073"/>
            <a:ext cx="8174181" cy="3998975"/>
          </a:xfrm>
        </p:spPr>
        <p:txBody>
          <a:bodyPr>
            <a:noAutofit/>
          </a:bodyPr>
          <a:lstStyle/>
          <a:p>
            <a:pPr algn="l" rtl="0"/>
            <a:r>
              <a:rPr lang="en-US" sz="2400" dirty="0" smtClean="0"/>
              <a:t>By the manifold structure, some </a:t>
            </a:r>
            <a:r>
              <a:rPr lang="en-US" sz="2400" dirty="0"/>
              <a:t>directions are </a:t>
            </a:r>
            <a:r>
              <a:rPr lang="en-US" sz="2400" dirty="0" smtClean="0"/>
              <a:t>well preserved </a:t>
            </a:r>
            <a:r>
              <a:rPr lang="en-US" sz="2400" dirty="0"/>
              <a:t>(the tangent directions of the manifold), </a:t>
            </a:r>
            <a:r>
              <a:rPr lang="en-US" sz="2400" dirty="0" smtClean="0"/>
              <a:t>while others </a:t>
            </a:r>
            <a:r>
              <a:rPr lang="en-US" sz="2400" dirty="0"/>
              <a:t>are not (directions orthogonal to the manifolds). </a:t>
            </a:r>
            <a:endParaRPr lang="en-US" sz="2400" dirty="0" smtClean="0"/>
          </a:p>
          <a:p>
            <a:pPr algn="l" rtl="0"/>
            <a:r>
              <a:rPr lang="en-US" sz="2400" dirty="0" smtClean="0"/>
              <a:t>With this </a:t>
            </a:r>
            <a:r>
              <a:rPr lang="en-US" sz="2400" dirty="0"/>
              <a:t>perspective, the primary unsupervised learning task </a:t>
            </a:r>
            <a:r>
              <a:rPr lang="en-US" sz="2400" dirty="0" smtClean="0"/>
              <a:t>is then </a:t>
            </a:r>
            <a:r>
              <a:rPr lang="en-US" sz="2400" dirty="0"/>
              <a:t>seen as modeling the structure of the </a:t>
            </a:r>
            <a:r>
              <a:rPr lang="en-US" sz="2400" dirty="0" smtClean="0"/>
              <a:t>manifold. </a:t>
            </a:r>
          </a:p>
          <a:p>
            <a:pPr algn="l" rtl="0"/>
            <a:r>
              <a:rPr lang="en-US" sz="2400" dirty="0" smtClean="0"/>
              <a:t>The </a:t>
            </a:r>
            <a:r>
              <a:rPr lang="en-US" sz="2400" dirty="0"/>
              <a:t>associated representation being learned </a:t>
            </a:r>
            <a:r>
              <a:rPr lang="en-US" sz="2400" dirty="0" smtClean="0"/>
              <a:t>can be </a:t>
            </a:r>
            <a:r>
              <a:rPr lang="en-US" sz="2400" dirty="0"/>
              <a:t>associated with an intrinsic coordinate system on </a:t>
            </a:r>
            <a:r>
              <a:rPr lang="en-US" sz="2400" dirty="0" smtClean="0"/>
              <a:t>the embedded </a:t>
            </a:r>
            <a:r>
              <a:rPr lang="en-US" sz="2400" dirty="0"/>
              <a:t>manifold.</a:t>
            </a:r>
            <a:endParaRPr lang="en-US" sz="2400" dirty="0" smtClean="0"/>
          </a:p>
        </p:txBody>
      </p:sp>
      <p:sp>
        <p:nvSpPr>
          <p:cNvPr id="2" name="Title 1"/>
          <p:cNvSpPr>
            <a:spLocks noGrp="1"/>
          </p:cNvSpPr>
          <p:nvPr>
            <p:ph type="title"/>
          </p:nvPr>
        </p:nvSpPr>
        <p:spPr>
          <a:xfrm>
            <a:off x="986971" y="732754"/>
            <a:ext cx="10972800" cy="1066800"/>
          </a:xfrm>
        </p:spPr>
        <p:txBody>
          <a:bodyPr>
            <a:normAutofit/>
          </a:bodyPr>
          <a:lstStyle/>
          <a:p>
            <a:pPr rtl="0"/>
            <a:r>
              <a:rPr lang="en-US" dirty="0" smtClean="0"/>
              <a:t>Manifold Learning</a:t>
            </a:r>
            <a:endParaRPr lang="en-US" dirty="0"/>
          </a:p>
        </p:txBody>
      </p:sp>
      <p:pic>
        <p:nvPicPr>
          <p:cNvPr id="6" name="Picture 5"/>
          <p:cNvPicPr>
            <a:picLocks noChangeAspect="1"/>
          </p:cNvPicPr>
          <p:nvPr/>
        </p:nvPicPr>
        <p:blipFill>
          <a:blip r:embed="rId3"/>
          <a:stretch>
            <a:fillRect/>
          </a:stretch>
        </p:blipFill>
        <p:spPr>
          <a:xfrm>
            <a:off x="8933038" y="1375485"/>
            <a:ext cx="2924175" cy="4724400"/>
          </a:xfrm>
          <a:prstGeom prst="rect">
            <a:avLst/>
          </a:prstGeom>
        </p:spPr>
      </p:pic>
    </p:spTree>
    <p:extLst>
      <p:ext uri="{BB962C8B-B14F-4D97-AF65-F5344CB8AC3E}">
        <p14:creationId xmlns:p14="http://schemas.microsoft.com/office/powerpoint/2010/main" val="324508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71" y="732754"/>
            <a:ext cx="10972800" cy="1066800"/>
          </a:xfrm>
        </p:spPr>
        <p:txBody>
          <a:bodyPr>
            <a:normAutofit/>
          </a:bodyPr>
          <a:lstStyle/>
          <a:p>
            <a:pPr rtl="0"/>
            <a:r>
              <a:rPr lang="en-US" dirty="0" smtClean="0"/>
              <a:t>Manifold Hypothesis</a:t>
            </a:r>
            <a:endParaRPr lang="en-US" dirty="0"/>
          </a:p>
        </p:txBody>
      </p:sp>
      <p:pic>
        <p:nvPicPr>
          <p:cNvPr id="5" name="Picture 4"/>
          <p:cNvPicPr>
            <a:picLocks noChangeAspect="1"/>
          </p:cNvPicPr>
          <p:nvPr/>
        </p:nvPicPr>
        <p:blipFill>
          <a:blip r:embed="rId3"/>
          <a:stretch>
            <a:fillRect/>
          </a:stretch>
        </p:blipFill>
        <p:spPr>
          <a:xfrm>
            <a:off x="3956235" y="1712927"/>
            <a:ext cx="4284088" cy="4388919"/>
          </a:xfrm>
          <a:prstGeom prst="rect">
            <a:avLst/>
          </a:prstGeom>
        </p:spPr>
      </p:pic>
    </p:spTree>
    <p:extLst>
      <p:ext uri="{BB962C8B-B14F-4D97-AF65-F5344CB8AC3E}">
        <p14:creationId xmlns:p14="http://schemas.microsoft.com/office/powerpoint/2010/main" val="14934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71" y="732754"/>
            <a:ext cx="10972800" cy="1066800"/>
          </a:xfrm>
        </p:spPr>
        <p:txBody>
          <a:bodyPr>
            <a:normAutofit/>
          </a:bodyPr>
          <a:lstStyle/>
          <a:p>
            <a:pPr rtl="0"/>
            <a:r>
              <a:rPr lang="en-US" dirty="0" smtClean="0"/>
              <a:t>Manifold Learning</a:t>
            </a:r>
            <a:endParaRPr lang="en-US" dirty="0"/>
          </a:p>
        </p:txBody>
      </p:sp>
      <p:pic>
        <p:nvPicPr>
          <p:cNvPr id="4" name="Picture 3"/>
          <p:cNvPicPr>
            <a:picLocks noChangeAspect="1"/>
          </p:cNvPicPr>
          <p:nvPr/>
        </p:nvPicPr>
        <p:blipFill>
          <a:blip r:embed="rId3"/>
          <a:stretch>
            <a:fillRect/>
          </a:stretch>
        </p:blipFill>
        <p:spPr>
          <a:xfrm>
            <a:off x="2527183" y="1799554"/>
            <a:ext cx="6587941" cy="4191005"/>
          </a:xfrm>
          <a:prstGeom prst="rect">
            <a:avLst/>
          </a:prstGeom>
        </p:spPr>
      </p:pic>
    </p:spTree>
    <p:extLst>
      <p:ext uri="{BB962C8B-B14F-4D97-AF65-F5344CB8AC3E}">
        <p14:creationId xmlns:p14="http://schemas.microsoft.com/office/powerpoint/2010/main" val="363877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27404" y="1703304"/>
            <a:ext cx="9242238" cy="3998975"/>
          </a:xfrm>
        </p:spPr>
        <p:txBody>
          <a:bodyPr>
            <a:noAutofit/>
          </a:bodyPr>
          <a:lstStyle/>
          <a:p>
            <a:pPr algn="l" rtl="0"/>
            <a:r>
              <a:rPr lang="en-US" sz="2400" dirty="0" smtClean="0">
                <a:solidFill>
                  <a:schemeClr val="tx1"/>
                </a:solidFill>
              </a:rPr>
              <a:t>However</a:t>
            </a:r>
            <a:r>
              <a:rPr lang="en-US" sz="2400" dirty="0">
                <a:solidFill>
                  <a:schemeClr val="tx1"/>
                </a:solidFill>
              </a:rPr>
              <a:t>, there is a fundamental difficulty with such local </a:t>
            </a:r>
            <a:r>
              <a:rPr lang="en-US" sz="2400" dirty="0" smtClean="0">
                <a:solidFill>
                  <a:schemeClr val="tx1"/>
                </a:solidFill>
              </a:rPr>
              <a:t>approaches </a:t>
            </a:r>
            <a:r>
              <a:rPr lang="en-US" sz="2400" dirty="0">
                <a:solidFill>
                  <a:schemeClr val="tx1"/>
                </a:solidFill>
              </a:rPr>
              <a:t>to manifold learning, raised in </a:t>
            </a:r>
            <a:r>
              <a:rPr lang="en-US" sz="2400" dirty="0" err="1">
                <a:solidFill>
                  <a:schemeClr val="tx1"/>
                </a:solidFill>
              </a:rPr>
              <a:t>Bengio</a:t>
            </a:r>
            <a:r>
              <a:rPr lang="en-US" sz="2400" dirty="0">
                <a:solidFill>
                  <a:schemeClr val="tx1"/>
                </a:solidFill>
              </a:rPr>
              <a:t> and </a:t>
            </a:r>
            <a:r>
              <a:rPr lang="en-US" sz="2400" dirty="0" err="1" smtClean="0">
                <a:solidFill>
                  <a:schemeClr val="tx1"/>
                </a:solidFill>
              </a:rPr>
              <a:t>Monperrus</a:t>
            </a:r>
            <a:r>
              <a:rPr lang="en-US" sz="2400" dirty="0" smtClean="0">
                <a:solidFill>
                  <a:schemeClr val="tx1"/>
                </a:solidFill>
              </a:rPr>
              <a:t> (</a:t>
            </a:r>
            <a:r>
              <a:rPr lang="en-US" sz="2400" dirty="0">
                <a:solidFill>
                  <a:schemeClr val="tx1"/>
                </a:solidFill>
              </a:rPr>
              <a:t>2005</a:t>
            </a:r>
            <a:r>
              <a:rPr lang="en-US" sz="2400" dirty="0" smtClean="0">
                <a:solidFill>
                  <a:schemeClr val="tx1"/>
                </a:solidFill>
              </a:rPr>
              <a:t>):</a:t>
            </a:r>
          </a:p>
          <a:p>
            <a:pPr lvl="1" algn="l" rtl="0"/>
            <a:r>
              <a:rPr lang="en-US" sz="2300" dirty="0" smtClean="0">
                <a:solidFill>
                  <a:schemeClr val="tx1"/>
                </a:solidFill>
              </a:rPr>
              <a:t>if </a:t>
            </a:r>
            <a:r>
              <a:rPr lang="en-US" sz="2300" dirty="0">
                <a:solidFill>
                  <a:schemeClr val="tx1"/>
                </a:solidFill>
              </a:rPr>
              <a:t>the manifolds are not very smooth </a:t>
            </a:r>
            <a:r>
              <a:rPr lang="en-US" sz="2300" dirty="0" smtClean="0">
                <a:solidFill>
                  <a:schemeClr val="tx1"/>
                </a:solidFill>
              </a:rPr>
              <a:t>(have </a:t>
            </a:r>
            <a:r>
              <a:rPr lang="en-US" sz="2300" dirty="0">
                <a:solidFill>
                  <a:schemeClr val="tx1"/>
                </a:solidFill>
              </a:rPr>
              <a:t>many peaks and troughs and twists), one may need a very large number of </a:t>
            </a:r>
            <a:r>
              <a:rPr lang="en-US" sz="2300" dirty="0" smtClean="0">
                <a:solidFill>
                  <a:schemeClr val="tx1"/>
                </a:solidFill>
              </a:rPr>
              <a:t>training examples </a:t>
            </a:r>
            <a:r>
              <a:rPr lang="en-US" sz="2300" dirty="0">
                <a:solidFill>
                  <a:schemeClr val="tx1"/>
                </a:solidFill>
              </a:rPr>
              <a:t>to cover each one of these variations, with no chance to generalize to unseen variations. </a:t>
            </a:r>
            <a:endParaRPr lang="en-US" sz="2300" dirty="0" smtClean="0">
              <a:solidFill>
                <a:schemeClr val="tx1"/>
              </a:solidFill>
            </a:endParaRPr>
          </a:p>
          <a:p>
            <a:pPr algn="l" rtl="0"/>
            <a:r>
              <a:rPr lang="en-US" sz="2400" dirty="0">
                <a:solidFill>
                  <a:schemeClr val="tx1"/>
                </a:solidFill>
              </a:rPr>
              <a:t>Indeed, </a:t>
            </a:r>
            <a:r>
              <a:rPr lang="en-US" sz="2400" dirty="0" smtClean="0">
                <a:solidFill>
                  <a:schemeClr val="tx1"/>
                </a:solidFill>
              </a:rPr>
              <a:t>local approaches can </a:t>
            </a:r>
            <a:r>
              <a:rPr lang="en-US" sz="2400" dirty="0">
                <a:solidFill>
                  <a:schemeClr val="tx1"/>
                </a:solidFill>
              </a:rPr>
              <a:t>only generalize the shape of the manifold by interpolating between neighboring examples. </a:t>
            </a:r>
          </a:p>
          <a:p>
            <a:pPr lvl="1" algn="l" rtl="0"/>
            <a:endParaRPr lang="en-US" sz="2300" dirty="0">
              <a:solidFill>
                <a:schemeClr val="tx1"/>
              </a:solidFill>
            </a:endParaRPr>
          </a:p>
        </p:txBody>
      </p:sp>
      <p:sp>
        <p:nvSpPr>
          <p:cNvPr id="2" name="Title 1"/>
          <p:cNvSpPr>
            <a:spLocks noGrp="1"/>
          </p:cNvSpPr>
          <p:nvPr>
            <p:ph type="title"/>
          </p:nvPr>
        </p:nvSpPr>
        <p:spPr>
          <a:xfrm>
            <a:off x="986971" y="732754"/>
            <a:ext cx="10972800" cy="1066800"/>
          </a:xfrm>
        </p:spPr>
        <p:txBody>
          <a:bodyPr>
            <a:normAutofit/>
          </a:bodyPr>
          <a:lstStyle/>
          <a:p>
            <a:pPr rtl="0"/>
            <a:r>
              <a:rPr lang="en-US" dirty="0" smtClean="0"/>
              <a:t>Manifold Learning</a:t>
            </a:r>
            <a:endParaRPr lang="en-US" dirty="0"/>
          </a:p>
        </p:txBody>
      </p:sp>
    </p:spTree>
    <p:extLst>
      <p:ext uri="{BB962C8B-B14F-4D97-AF65-F5344CB8AC3E}">
        <p14:creationId xmlns:p14="http://schemas.microsoft.com/office/powerpoint/2010/main" val="4082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27404" y="1703304"/>
            <a:ext cx="9242238" cy="3998975"/>
          </a:xfrm>
        </p:spPr>
        <p:txBody>
          <a:bodyPr>
            <a:noAutofit/>
          </a:bodyPr>
          <a:lstStyle/>
          <a:p>
            <a:pPr algn="l" rtl="0"/>
            <a:r>
              <a:rPr lang="en-US" sz="2400" dirty="0" smtClean="0">
                <a:solidFill>
                  <a:schemeClr val="tx1"/>
                </a:solidFill>
              </a:rPr>
              <a:t>Unfortunately</a:t>
            </a:r>
            <a:r>
              <a:rPr lang="en-US" sz="2400" dirty="0">
                <a:solidFill>
                  <a:schemeClr val="tx1"/>
                </a:solidFill>
              </a:rPr>
              <a:t>, the manifolds involved in AI problems can have very complicated structure that can be difficult to capture from only local interpolation.</a:t>
            </a:r>
          </a:p>
          <a:p>
            <a:pPr algn="l" rtl="0"/>
            <a:r>
              <a:rPr lang="en-US" sz="2400" dirty="0">
                <a:solidFill>
                  <a:schemeClr val="tx1"/>
                </a:solidFill>
              </a:rPr>
              <a:t>This motivates the use of distributed representations and deep learning for capturing manifold structure</a:t>
            </a:r>
            <a:r>
              <a:rPr lang="en-US" sz="2400" dirty="0" smtClean="0">
                <a:solidFill>
                  <a:schemeClr val="tx1"/>
                </a:solidFill>
              </a:rPr>
              <a:t>.</a:t>
            </a:r>
          </a:p>
          <a:p>
            <a:pPr lvl="1" algn="l" rtl="0"/>
            <a:r>
              <a:rPr lang="en-US" sz="2300" dirty="0" err="1" smtClean="0">
                <a:solidFill>
                  <a:schemeClr val="tx1"/>
                </a:solidFill>
              </a:rPr>
              <a:t>Autoencoders</a:t>
            </a:r>
            <a:r>
              <a:rPr lang="en-US" sz="2300" dirty="0" smtClean="0">
                <a:solidFill>
                  <a:schemeClr val="tx1"/>
                </a:solidFill>
              </a:rPr>
              <a:t>!</a:t>
            </a:r>
            <a:endParaRPr lang="en-US" sz="2300" dirty="0">
              <a:solidFill>
                <a:schemeClr val="tx1"/>
              </a:solidFill>
            </a:endParaRPr>
          </a:p>
          <a:p>
            <a:endParaRPr lang="he-IL" sz="2400" dirty="0"/>
          </a:p>
        </p:txBody>
      </p:sp>
      <p:sp>
        <p:nvSpPr>
          <p:cNvPr id="2" name="Title 1"/>
          <p:cNvSpPr>
            <a:spLocks noGrp="1"/>
          </p:cNvSpPr>
          <p:nvPr>
            <p:ph type="title"/>
          </p:nvPr>
        </p:nvSpPr>
        <p:spPr>
          <a:xfrm>
            <a:off x="986971" y="732754"/>
            <a:ext cx="10972800" cy="1066800"/>
          </a:xfrm>
        </p:spPr>
        <p:txBody>
          <a:bodyPr>
            <a:normAutofit/>
          </a:bodyPr>
          <a:lstStyle/>
          <a:p>
            <a:pPr rtl="0"/>
            <a:r>
              <a:rPr lang="en-US" dirty="0" smtClean="0"/>
              <a:t>Manifold Learning</a:t>
            </a:r>
            <a:endParaRPr lang="en-US" dirty="0"/>
          </a:p>
        </p:txBody>
      </p:sp>
    </p:spTree>
    <p:extLst>
      <p:ext uri="{BB962C8B-B14F-4D97-AF65-F5344CB8AC3E}">
        <p14:creationId xmlns:p14="http://schemas.microsoft.com/office/powerpoint/2010/main" val="148640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10601739" cy="3998975"/>
          </a:xfrm>
        </p:spPr>
        <p:txBody>
          <a:bodyPr>
            <a:normAutofit/>
          </a:bodyPr>
          <a:lstStyle/>
          <a:p>
            <a:pPr algn="l" rtl="0"/>
            <a:r>
              <a:rPr lang="en-US" sz="2800" dirty="0"/>
              <a:t>We would want the learning algorithms to be less dependent on feature engineering in order to ease the applicability of machine learning. </a:t>
            </a:r>
            <a:endParaRPr lang="en-US" sz="2800" dirty="0" smtClean="0"/>
          </a:p>
          <a:p>
            <a:pPr algn="l" rtl="0"/>
            <a:endParaRPr lang="en-US" sz="2800" dirty="0" smtClean="0"/>
          </a:p>
          <a:p>
            <a:pPr algn="l" rtl="0"/>
            <a:r>
              <a:rPr lang="en-US" sz="2800" dirty="0" smtClean="0"/>
              <a:t>Representation learning help to improve performance of classifiers by extracting features from high dimensional data, such as image or audio.</a:t>
            </a:r>
          </a:p>
        </p:txBody>
      </p:sp>
      <p:sp>
        <p:nvSpPr>
          <p:cNvPr id="2" name="Title 1"/>
          <p:cNvSpPr>
            <a:spLocks noGrp="1"/>
          </p:cNvSpPr>
          <p:nvPr>
            <p:ph type="title"/>
          </p:nvPr>
        </p:nvSpPr>
        <p:spPr/>
        <p:txBody>
          <a:bodyPr/>
          <a:lstStyle/>
          <a:p>
            <a:r>
              <a:rPr lang="en-US" dirty="0"/>
              <a:t>Representation Learning - </a:t>
            </a:r>
            <a:r>
              <a:rPr lang="en-US" dirty="0" smtClean="0"/>
              <a:t>Motivation</a:t>
            </a:r>
            <a:endParaRPr lang="en-US" dirty="0"/>
          </a:p>
        </p:txBody>
      </p:sp>
    </p:spTree>
    <p:extLst>
      <p:ext uri="{BB962C8B-B14F-4D97-AF65-F5344CB8AC3E}">
        <p14:creationId xmlns:p14="http://schemas.microsoft.com/office/powerpoint/2010/main" val="30567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11125200" cy="3998975"/>
          </a:xfrm>
        </p:spPr>
        <p:txBody>
          <a:bodyPr>
            <a:normAutofit/>
          </a:bodyPr>
          <a:lstStyle/>
          <a:p>
            <a:pPr lvl="1" algn="l" rtl="0"/>
            <a:r>
              <a:rPr lang="en-US" sz="2100" dirty="0" smtClean="0"/>
              <a:t>Representations learning and its advantages.</a:t>
            </a:r>
          </a:p>
          <a:p>
            <a:pPr lvl="1" algn="l" rtl="0"/>
            <a:r>
              <a:rPr lang="en-US" sz="2100" dirty="0" smtClean="0"/>
              <a:t>Three approaches for representations learning:</a:t>
            </a:r>
          </a:p>
          <a:p>
            <a:pPr lvl="2" algn="l" rtl="0"/>
            <a:r>
              <a:rPr lang="en-US" sz="2000" dirty="0" smtClean="0"/>
              <a:t>Probabilistic models – directed (sparse coding), undirected (Boltzman machines).</a:t>
            </a:r>
          </a:p>
          <a:p>
            <a:pPr lvl="2" algn="l" rtl="0"/>
            <a:r>
              <a:rPr lang="en-US" sz="2000" dirty="0" smtClean="0"/>
              <a:t>Reconstruction </a:t>
            </a:r>
            <a:r>
              <a:rPr lang="en-US" sz="2000" dirty="0"/>
              <a:t>based algorithms – </a:t>
            </a:r>
            <a:r>
              <a:rPr lang="en-US" sz="2000" dirty="0" err="1" smtClean="0"/>
              <a:t>Autoencoders</a:t>
            </a:r>
            <a:r>
              <a:rPr lang="en-US" sz="2000" dirty="0" smtClean="0"/>
              <a:t>:</a:t>
            </a:r>
          </a:p>
          <a:p>
            <a:pPr lvl="3" algn="l" rtl="0"/>
            <a:r>
              <a:rPr lang="en-US" sz="2000" dirty="0" err="1"/>
              <a:t>Undercomplete</a:t>
            </a:r>
            <a:r>
              <a:rPr lang="en-US" sz="2000" dirty="0"/>
              <a:t> </a:t>
            </a:r>
            <a:r>
              <a:rPr lang="en-US" sz="2000" dirty="0" smtClean="0"/>
              <a:t>/ Overcomplete.</a:t>
            </a:r>
          </a:p>
          <a:p>
            <a:pPr lvl="3" algn="l" rtl="0"/>
            <a:r>
              <a:rPr lang="en-US" sz="2000" dirty="0"/>
              <a:t>R</a:t>
            </a:r>
            <a:r>
              <a:rPr lang="en-US" sz="2000" dirty="0" smtClean="0"/>
              <a:t>egularized </a:t>
            </a:r>
            <a:r>
              <a:rPr lang="en-US" sz="2000" dirty="0"/>
              <a:t>autoencoders (</a:t>
            </a:r>
            <a:r>
              <a:rPr lang="en-US" sz="2000" dirty="0" smtClean="0"/>
              <a:t>CAE, DAE).</a:t>
            </a:r>
          </a:p>
          <a:p>
            <a:pPr lvl="3" algn="l" rtl="0"/>
            <a:r>
              <a:rPr lang="en-US" sz="2000" dirty="0" smtClean="0"/>
              <a:t>Deep autoencoders – unsupervised pre-training.</a:t>
            </a:r>
          </a:p>
          <a:p>
            <a:pPr lvl="2" algn="l" rtl="0"/>
            <a:r>
              <a:rPr lang="en-US" sz="2000" dirty="0" smtClean="0"/>
              <a:t>Geometrically motivated manifold learning.</a:t>
            </a:r>
            <a:r>
              <a:rPr lang="en-US" sz="2100" dirty="0" smtClean="0"/>
              <a:t/>
            </a:r>
            <a:br>
              <a:rPr lang="en-US" sz="2100" dirty="0" smtClean="0"/>
            </a:br>
            <a:r>
              <a:rPr lang="en-US" sz="2100" dirty="0" smtClean="0"/>
              <a:t> </a:t>
            </a:r>
          </a:p>
        </p:txBody>
      </p:sp>
      <p:sp>
        <p:nvSpPr>
          <p:cNvPr id="2" name="Title 1"/>
          <p:cNvSpPr>
            <a:spLocks noGrp="1"/>
          </p:cNvSpPr>
          <p:nvPr>
            <p:ph type="title"/>
          </p:nvPr>
        </p:nvSpPr>
        <p:spPr/>
        <p:txBody>
          <a:bodyPr>
            <a:normAutofit/>
          </a:bodyPr>
          <a:lstStyle/>
          <a:p>
            <a:pPr rtl="0"/>
            <a:r>
              <a:rPr lang="en-US" dirty="0" smtClean="0"/>
              <a:t>Discussion</a:t>
            </a:r>
            <a:endParaRPr lang="en-US" dirty="0"/>
          </a:p>
        </p:txBody>
      </p:sp>
    </p:spTree>
    <p:extLst>
      <p:ext uri="{BB962C8B-B14F-4D97-AF65-F5344CB8AC3E}">
        <p14:creationId xmlns:p14="http://schemas.microsoft.com/office/powerpoint/2010/main" val="15590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18634" y="2072116"/>
            <a:ext cx="7247467" cy="725674"/>
          </a:xfrm>
        </p:spPr>
        <p:txBody>
          <a:bodyPr>
            <a:normAutofit/>
          </a:bodyPr>
          <a:lstStyle/>
          <a:p>
            <a:pPr algn="ctr"/>
            <a:r>
              <a:rPr lang="en-US" sz="3600" b="1" dirty="0" smtClean="0"/>
              <a:t>Questions?</a:t>
            </a:r>
            <a:endParaRPr lang="en-US" sz="3600" b="1" dirty="0"/>
          </a:p>
        </p:txBody>
      </p:sp>
      <p:sp>
        <p:nvSpPr>
          <p:cNvPr id="2" name="Title 1"/>
          <p:cNvSpPr>
            <a:spLocks noGrp="1"/>
          </p:cNvSpPr>
          <p:nvPr>
            <p:ph type="ctrTitle"/>
          </p:nvPr>
        </p:nvSpPr>
        <p:spPr>
          <a:xfrm>
            <a:off x="532597" y="1116452"/>
            <a:ext cx="11277600" cy="823187"/>
          </a:xfrm>
        </p:spPr>
        <p:txBody>
          <a:bodyPr/>
          <a:lstStyle/>
          <a:p>
            <a:pPr algn="ctr"/>
            <a:r>
              <a:rPr lang="en-US" dirty="0" smtClean="0"/>
              <a:t>Thank you for your attention!</a:t>
            </a:r>
            <a:endParaRPr lang="en-US" dirty="0"/>
          </a:p>
        </p:txBody>
      </p:sp>
    </p:spTree>
    <p:extLst>
      <p:ext uri="{BB962C8B-B14F-4D97-AF65-F5344CB8AC3E}">
        <p14:creationId xmlns:p14="http://schemas.microsoft.com/office/powerpoint/2010/main" val="18792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7222435" cy="3998975"/>
          </a:xfrm>
        </p:spPr>
        <p:txBody>
          <a:bodyPr>
            <a:normAutofit fontScale="92500" lnSpcReduction="10000"/>
          </a:bodyPr>
          <a:lstStyle/>
          <a:p>
            <a:pPr algn="l" rtl="0"/>
            <a:r>
              <a:rPr lang="en-US" sz="2800" dirty="0"/>
              <a:t>A</a:t>
            </a:r>
            <a:r>
              <a:rPr lang="en-US" sz="2800" dirty="0" smtClean="0"/>
              <a:t> </a:t>
            </a:r>
            <a:r>
              <a:rPr lang="en-US" sz="2800" dirty="0"/>
              <a:t>set of techniques that learn a feature: a transformation of raw data input to a representation that can be effectively exploited in machine learning tasks. </a:t>
            </a:r>
            <a:endParaRPr lang="en-US" sz="2800" dirty="0" smtClean="0"/>
          </a:p>
          <a:p>
            <a:pPr algn="l" rtl="0"/>
            <a:endParaRPr lang="en-US" sz="2800" dirty="0" smtClean="0"/>
          </a:p>
          <a:p>
            <a:pPr algn="l" rtl="0"/>
            <a:r>
              <a:rPr lang="en-US" sz="2800" dirty="0" smtClean="0"/>
              <a:t>Representation </a:t>
            </a:r>
            <a:r>
              <a:rPr lang="en-US" sz="2800" dirty="0"/>
              <a:t>learning means learning the representations of the data that </a:t>
            </a:r>
            <a:r>
              <a:rPr lang="en-US" sz="2800" dirty="0" smtClean="0"/>
              <a:t>makes </a:t>
            </a:r>
            <a:r>
              <a:rPr lang="en-US" sz="2800" dirty="0"/>
              <a:t>it easier to extract useful information when building classifiers (or other predictors).</a:t>
            </a:r>
          </a:p>
          <a:p>
            <a:pPr algn="l" rtl="0"/>
            <a:endParaRPr lang="en-US" sz="2800" dirty="0"/>
          </a:p>
        </p:txBody>
      </p:sp>
      <p:sp>
        <p:nvSpPr>
          <p:cNvPr id="2" name="Title 1"/>
          <p:cNvSpPr>
            <a:spLocks noGrp="1"/>
          </p:cNvSpPr>
          <p:nvPr>
            <p:ph type="title"/>
          </p:nvPr>
        </p:nvSpPr>
        <p:spPr/>
        <p:txBody>
          <a:bodyPr/>
          <a:lstStyle/>
          <a:p>
            <a:r>
              <a:rPr lang="en-US" dirty="0"/>
              <a:t>Representation Learning - </a:t>
            </a:r>
            <a:r>
              <a:rPr lang="en-US" dirty="0" smtClean="0"/>
              <a:t>Definition</a:t>
            </a:r>
            <a:endParaRPr lang="en-US" dirty="0"/>
          </a:p>
        </p:txBody>
      </p:sp>
      <p:pic>
        <p:nvPicPr>
          <p:cNvPr id="4" name="Picture 3"/>
          <p:cNvPicPr>
            <a:picLocks noChangeAspect="1"/>
          </p:cNvPicPr>
          <p:nvPr/>
        </p:nvPicPr>
        <p:blipFill>
          <a:blip r:embed="rId3"/>
          <a:stretch>
            <a:fillRect/>
          </a:stretch>
        </p:blipFill>
        <p:spPr>
          <a:xfrm>
            <a:off x="8093658" y="1682585"/>
            <a:ext cx="3488742" cy="4565605"/>
          </a:xfrm>
          <a:prstGeom prst="rect">
            <a:avLst/>
          </a:prstGeom>
        </p:spPr>
      </p:pic>
    </p:spTree>
    <p:extLst>
      <p:ext uri="{BB962C8B-B14F-4D97-AF65-F5344CB8AC3E}">
        <p14:creationId xmlns:p14="http://schemas.microsoft.com/office/powerpoint/2010/main" val="60423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6800850" cy="3998975"/>
          </a:xfrm>
        </p:spPr>
        <p:txBody>
          <a:bodyPr>
            <a:normAutofit/>
          </a:bodyPr>
          <a:lstStyle/>
          <a:p>
            <a:pPr algn="l" rtl="0"/>
            <a:r>
              <a:rPr lang="en-US" sz="2800" dirty="0" smtClean="0"/>
              <a:t>Representation </a:t>
            </a:r>
            <a:r>
              <a:rPr lang="en-US" sz="2800" dirty="0"/>
              <a:t>learning </a:t>
            </a:r>
            <a:r>
              <a:rPr lang="en-US" sz="2800" dirty="0" smtClean="0"/>
              <a:t>has an </a:t>
            </a:r>
            <a:r>
              <a:rPr lang="en-US" sz="2800" dirty="0"/>
              <a:t>advantage for learning tasks (which have commonalities) because </a:t>
            </a:r>
            <a:r>
              <a:rPr lang="en-US" sz="2800" dirty="0" smtClean="0"/>
              <a:t>it intends to capture underlying explanatory factors</a:t>
            </a:r>
            <a:r>
              <a:rPr lang="en-US" sz="2800" dirty="0"/>
              <a:t>, a subset </a:t>
            </a:r>
            <a:r>
              <a:rPr lang="en-US" sz="2800" dirty="0" smtClean="0"/>
              <a:t>which </a:t>
            </a:r>
            <a:r>
              <a:rPr lang="en-US" sz="2800" dirty="0"/>
              <a:t>may be relevant for each particular task.</a:t>
            </a:r>
          </a:p>
        </p:txBody>
      </p:sp>
      <p:sp>
        <p:nvSpPr>
          <p:cNvPr id="2" name="Title 1"/>
          <p:cNvSpPr>
            <a:spLocks noGrp="1"/>
          </p:cNvSpPr>
          <p:nvPr>
            <p:ph type="title"/>
          </p:nvPr>
        </p:nvSpPr>
        <p:spPr/>
        <p:txBody>
          <a:bodyPr/>
          <a:lstStyle/>
          <a:p>
            <a:r>
              <a:rPr lang="en-US" dirty="0"/>
              <a:t>Representation Learning </a:t>
            </a:r>
            <a:r>
              <a:rPr lang="en-US" dirty="0" smtClean="0"/>
              <a:t>– Definition</a:t>
            </a:r>
            <a:endParaRPr lang="en-US" dirty="0"/>
          </a:p>
        </p:txBody>
      </p:sp>
      <p:pic>
        <p:nvPicPr>
          <p:cNvPr id="6" name="Picture 5"/>
          <p:cNvPicPr/>
          <p:nvPr/>
        </p:nvPicPr>
        <p:blipFill>
          <a:blip r:embed="rId3"/>
          <a:stretch>
            <a:fillRect/>
          </a:stretch>
        </p:blipFill>
        <p:spPr>
          <a:xfrm>
            <a:off x="7514907" y="1888073"/>
            <a:ext cx="4334193" cy="3607852"/>
          </a:xfrm>
          <a:prstGeom prst="rect">
            <a:avLst/>
          </a:prstGeom>
        </p:spPr>
      </p:pic>
    </p:spTree>
    <p:extLst>
      <p:ext uri="{BB962C8B-B14F-4D97-AF65-F5344CB8AC3E}">
        <p14:creationId xmlns:p14="http://schemas.microsoft.com/office/powerpoint/2010/main" val="33477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7316292" cy="3998975"/>
          </a:xfrm>
        </p:spPr>
        <p:txBody>
          <a:bodyPr>
            <a:normAutofit lnSpcReduction="10000"/>
          </a:bodyPr>
          <a:lstStyle/>
          <a:p>
            <a:pPr algn="l" rtl="0"/>
            <a:r>
              <a:rPr lang="en-US" sz="2800" dirty="0"/>
              <a:t>Representation can conveniently express many general priors about the world around us (priors which are not task specific but would likely </a:t>
            </a:r>
            <a:r>
              <a:rPr lang="en-US" sz="2800" dirty="0" smtClean="0"/>
              <a:t>be </a:t>
            </a:r>
            <a:r>
              <a:rPr lang="en-US" sz="2800" dirty="0"/>
              <a:t>useful for a learning machine to solve AI tasks) </a:t>
            </a:r>
            <a:endParaRPr lang="en-US" sz="2800" dirty="0" smtClean="0"/>
          </a:p>
          <a:p>
            <a:pPr algn="l" rtl="0"/>
            <a:endParaRPr lang="en-US" sz="2800" dirty="0" smtClean="0"/>
          </a:p>
          <a:p>
            <a:pPr algn="l" rtl="0"/>
            <a:r>
              <a:rPr lang="en-US" sz="2800" dirty="0" smtClean="0"/>
              <a:t>We will discuss about several such priors (representation properties)</a:t>
            </a:r>
            <a:endParaRPr lang="en-US" sz="2800" dirty="0"/>
          </a:p>
        </p:txBody>
      </p:sp>
      <p:sp>
        <p:nvSpPr>
          <p:cNvPr id="2" name="Title 1"/>
          <p:cNvSpPr>
            <a:spLocks noGrp="1"/>
          </p:cNvSpPr>
          <p:nvPr>
            <p:ph type="title"/>
          </p:nvPr>
        </p:nvSpPr>
        <p:spPr/>
        <p:txBody>
          <a:bodyPr/>
          <a:lstStyle/>
          <a:p>
            <a:pPr rtl="0"/>
            <a:r>
              <a:rPr lang="en-US" u="sng" dirty="0"/>
              <a:t>What makes representation good?</a:t>
            </a:r>
            <a:endParaRPr lang="en-US" dirty="0"/>
          </a:p>
        </p:txBody>
      </p:sp>
      <p:pic>
        <p:nvPicPr>
          <p:cNvPr id="3" name="Picture 2"/>
          <p:cNvPicPr>
            <a:picLocks noChangeAspect="1"/>
          </p:cNvPicPr>
          <p:nvPr/>
        </p:nvPicPr>
        <p:blipFill>
          <a:blip r:embed="rId3"/>
          <a:stretch>
            <a:fillRect/>
          </a:stretch>
        </p:blipFill>
        <p:spPr>
          <a:xfrm>
            <a:off x="7925892" y="1888073"/>
            <a:ext cx="4119243" cy="2869647"/>
          </a:xfrm>
          <a:prstGeom prst="rect">
            <a:avLst/>
          </a:prstGeom>
        </p:spPr>
      </p:pic>
    </p:spTree>
    <p:extLst>
      <p:ext uri="{BB962C8B-B14F-4D97-AF65-F5344CB8AC3E}">
        <p14:creationId xmlns:p14="http://schemas.microsoft.com/office/powerpoint/2010/main" val="23489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609600" y="1888073"/>
            <a:ext cx="11268075" cy="3998975"/>
          </a:xfrm>
        </p:spPr>
        <p:txBody>
          <a:bodyPr>
            <a:normAutofit/>
          </a:bodyPr>
          <a:lstStyle/>
          <a:p>
            <a:pPr algn="l" rtl="0"/>
            <a:r>
              <a:rPr lang="en-US" sz="2800" dirty="0"/>
              <a:t>1. </a:t>
            </a:r>
            <a:r>
              <a:rPr lang="en-US" sz="2800" u="sng" dirty="0"/>
              <a:t>Smoothness </a:t>
            </a:r>
            <a:endParaRPr lang="en-US" sz="2800" u="sng" dirty="0" smtClean="0"/>
          </a:p>
          <a:p>
            <a:pPr lvl="1" algn="l" rtl="0"/>
            <a:r>
              <a:rPr lang="en-US" sz="2300" dirty="0" smtClean="0"/>
              <a:t>By “smoothness” we mean that close inputs are mapped to close outputs (representations). </a:t>
            </a:r>
          </a:p>
          <a:p>
            <a:pPr lvl="1" algn="l" rtl="0"/>
            <a:r>
              <a:rPr lang="en-US" sz="2400" dirty="0" smtClean="0"/>
              <a:t>Smoothness-based </a:t>
            </a:r>
            <a:r>
              <a:rPr lang="en-US" sz="2400" dirty="0"/>
              <a:t>learners </a:t>
            </a:r>
            <a:r>
              <a:rPr lang="en-US" sz="2400" dirty="0" smtClean="0"/>
              <a:t>and </a:t>
            </a:r>
            <a:r>
              <a:rPr lang="en-US" sz="2400" dirty="0"/>
              <a:t>linear models can be useful on top of learned representations</a:t>
            </a:r>
            <a:r>
              <a:rPr lang="en-US" sz="2400" dirty="0" smtClean="0"/>
              <a:t>.</a:t>
            </a:r>
          </a:p>
          <a:p>
            <a:pPr lvl="1" algn="l" rtl="0"/>
            <a:endParaRPr lang="en-US" sz="260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5602605" y="3601763"/>
            <a:ext cx="5133975" cy="2589855"/>
          </a:xfrm>
          <a:prstGeom prst="rect">
            <a:avLst/>
          </a:prstGeom>
        </p:spPr>
      </p:pic>
    </p:spTree>
    <p:extLst>
      <p:ext uri="{BB962C8B-B14F-4D97-AF65-F5344CB8AC3E}">
        <p14:creationId xmlns:p14="http://schemas.microsoft.com/office/powerpoint/2010/main" val="421312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eet lightning design template">
  <a:themeElements>
    <a:clrScheme name="Custom 8">
      <a:dk1>
        <a:sysClr val="windowText" lastClr="000000"/>
      </a:dk1>
      <a:lt1>
        <a:srgbClr val="D2CAB5"/>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lightning design template" id="{3C7F4788-DDC0-4920-9533-B71320CCC66E}" vid="{0908A3B0-C8DC-46EA-AE85-02A6416ABACD}"/>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5901</Words>
  <Application>Microsoft Macintosh PowerPoint</Application>
  <PresentationFormat>Widescreen</PresentationFormat>
  <Paragraphs>374</Paragraphs>
  <Slides>51</Slides>
  <Notes>51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Cambria Math</vt:lpstr>
      <vt:lpstr>Century Gothic</vt:lpstr>
      <vt:lpstr>Gisha</vt:lpstr>
      <vt:lpstr>Wingdings 3</vt:lpstr>
      <vt:lpstr>Arial</vt:lpstr>
      <vt:lpstr>Sheet lightning design template</vt:lpstr>
      <vt:lpstr>Bitmap Image</vt:lpstr>
      <vt:lpstr>Representation Learning: A Review and New Perspectives</vt:lpstr>
      <vt:lpstr>Outline</vt:lpstr>
      <vt:lpstr>Representation Learning</vt:lpstr>
      <vt:lpstr>Representation Learning - Motivation</vt:lpstr>
      <vt:lpstr>Representation Learning - Motivation</vt:lpstr>
      <vt:lpstr>Representation Learning - Definition</vt:lpstr>
      <vt:lpstr>Representation Learning – Definition</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Unsupervised Learning</vt:lpstr>
      <vt:lpstr>Unsupervised VS Supervised Learning</vt:lpstr>
      <vt:lpstr>Representation Learning Models</vt:lpstr>
      <vt:lpstr>Probabilistic Graphical Models – Restricted Boltzman Machine</vt:lpstr>
      <vt:lpstr>Probabilistic Graphical Models</vt:lpstr>
      <vt:lpstr>Restricted Boltzman Machines</vt:lpstr>
      <vt:lpstr>Restricted Boltzman Machines</vt:lpstr>
      <vt:lpstr>Autoencoders</vt:lpstr>
      <vt:lpstr>Autoencoders</vt:lpstr>
      <vt:lpstr>Autoencoders</vt:lpstr>
      <vt:lpstr>Undercomplete Autoencoder</vt:lpstr>
      <vt:lpstr>Overcomplete Autoencoder</vt:lpstr>
      <vt:lpstr>Regularized Autoencoder</vt:lpstr>
      <vt:lpstr>Denoising Autoencoder (DAE)</vt:lpstr>
      <vt:lpstr>Denoising Autoencoder (DAE)</vt:lpstr>
      <vt:lpstr>Denoising Autoencoder (DAE)</vt:lpstr>
      <vt:lpstr>Denoising Autoencoder</vt:lpstr>
      <vt:lpstr>Contractive Autoencoder (CAE)</vt:lpstr>
      <vt:lpstr>Contractive Autoencoder (CAE)</vt:lpstr>
      <vt:lpstr>Contractive Autoencoder (CAE)</vt:lpstr>
      <vt:lpstr>Contractive Autoencoder (CAE)</vt:lpstr>
      <vt:lpstr>CAE vs DAE</vt:lpstr>
      <vt:lpstr>CAE vs DAE</vt:lpstr>
      <vt:lpstr>Deep Autoencoder</vt:lpstr>
      <vt:lpstr>Deep Autoencoder</vt:lpstr>
      <vt:lpstr>Unsupervised pre-training not always useful…</vt:lpstr>
      <vt:lpstr>Unsupervised pre-training not always useful…</vt:lpstr>
      <vt:lpstr>Manifold Learning</vt:lpstr>
      <vt:lpstr>Manifold Hypothesis</vt:lpstr>
      <vt:lpstr>Manifold Learning</vt:lpstr>
      <vt:lpstr>Manifold Learning</vt:lpstr>
      <vt:lpstr>Manifold Hypothesis</vt:lpstr>
      <vt:lpstr>Manifold Learning</vt:lpstr>
      <vt:lpstr>Manifold Learning</vt:lpstr>
      <vt:lpstr>Manifold Learning</vt:lpstr>
      <vt:lpstr>Discussion</vt:lpstr>
      <vt:lpstr>Thank you for your attention!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2016-11-24T15:01:21Z</dcterms:created>
  <dcterms:modified xsi:type="dcterms:W3CDTF">2017-11-15T13:54:21Z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