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06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3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504" y="176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9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 1 norm penalizes non-zero weights,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another way, </a:t>
            </a:r>
            <a:r>
              <a:rPr lang="en-US" dirty="0" smtClean="0"/>
              <a:t>the right hand side says,</a:t>
            </a:r>
            <a:r>
              <a:rPr lang="en-US" baseline="0" dirty="0" smtClean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they’re magnitude</a:t>
            </a:r>
            <a:r>
              <a:rPr lang="en-US" baseline="0" dirty="0" smtClean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11/6/17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8527 </a:t>
            </a:r>
            <a:r>
              <a:rPr lang="en-US" sz="1800" b="1" dirty="0">
                <a:solidFill>
                  <a:srgbClr val="333399"/>
                </a:solidFill>
              </a:rPr>
              <a:t>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30,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8527 </a:t>
            </a:r>
            <a:r>
              <a:rPr lang="en-US" sz="1800" b="1" dirty="0">
                <a:solidFill>
                  <a:srgbClr val="333399"/>
                </a:solidFill>
              </a:rPr>
              <a:t>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30,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11/6/17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berkeley.edu/~bickel/Test_BickelLi.pdf" TargetMode="External"/><Relationship Id="rId4" Type="http://schemas.openxmlformats.org/officeDocument/2006/relationships/hyperlink" Target="http://www.stats.ox.ac.uk/~teh/research/npbayes/OrbTeh2010a.pdf" TargetMode="External"/><Relationship Id="rId5" Type="http://schemas.openxmlformats.org/officeDocument/2006/relationships/hyperlink" Target="http://stat.columbia.edu/~porbanz/papers/porbanz_BNP_draft.pdf" TargetMode="Externa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7" Type="http://schemas.openxmlformats.org/officeDocument/2006/relationships/image" Target="../media/image4.tiff"/><Relationship Id="rId8" Type="http://schemas.openxmlformats.org/officeDocument/2006/relationships/image" Target="../media/image5.tiff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2" Type="http://schemas.openxmlformats.org/officeDocument/2006/relationships/hyperlink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3.emf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42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43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4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5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6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64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hyperlink" Target="http://scikit-learn.org/stable/modules/sgd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30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Regularizers</a:t>
            </a:r>
            <a:r>
              <a:rPr lang="en-US" sz="1800" b="1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smtClean="0">
                <a:solidFill>
                  <a:schemeClr val="tx2"/>
                </a:solidFill>
                <a:latin typeface="+mn-lt"/>
              </a:rPr>
            </a:br>
            <a:r>
              <a:rPr lang="en-US" sz="1800" b="1" smtClean="0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BB: Regularization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4"/>
              </a:rPr>
              <a:t>Teh: Bayesian Nonparametric Models</a:t>
            </a:r>
            <a:r>
              <a:rPr lang="en-US" sz="1800" b="1" dirty="0">
                <a:solidFill>
                  <a:srgbClr val="004000"/>
                </a:solidFill>
              </a:rPr>
              <a:t/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5"/>
              </a:rPr>
              <a:t>Orbanz: Nonparametric Models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6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When is this large/small?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0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prediction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Is this what we want to optimize?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4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2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3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4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5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loss</a:t>
            </a: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2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 smtClean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revisited: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regularizer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is an additional criteria to the loss function to make sure that we don’t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called a </a:t>
            </a:r>
            <a:r>
              <a:rPr lang="en-US" dirty="0" err="1" smtClean="0"/>
              <a:t>regularizer</a:t>
            </a:r>
            <a:r>
              <a:rPr lang="en-US" dirty="0" smtClean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bias on the model forces the learning to prefer certain types of weights over others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6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0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4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6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7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What’s the difference between these?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0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1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4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5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weights (1-norm)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 smtClean="0">
                <a:solidFill>
                  <a:prstClr val="black"/>
                </a:solidFill>
                <a:latin typeface="Tw Cen MT"/>
              </a:rPr>
            </a:br>
            <a:r>
              <a:rPr lang="en-US" dirty="0" smtClean="0">
                <a:solidFill>
                  <a:prstClr val="black"/>
                </a:solidFill>
                <a:latin typeface="Tw Cen MT"/>
              </a:rPr>
              <a:t>(2-norm)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p-norm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6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7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8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sz="1800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lines indicate penalty = 1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= 0.5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/>
                <a:gridCol w="769056"/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visualized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 &gt; 2 tends to like similar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0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1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2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6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7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make convex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Convexity revisited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 smtClean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2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 smtClean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endParaRPr lang="en-US" i="1" baseline="-25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Claim: If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are convex functions then so is the function z=</a:t>
            </a:r>
            <a:r>
              <a:rPr lang="en-US" i="1" dirty="0" err="1" smtClean="0"/>
              <a:t>f+g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4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 smtClean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w Cen MT"/>
              </a:rPr>
              <a:t>Prove:</a:t>
            </a:r>
            <a:endParaRPr lang="en-US" sz="2800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5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convex functions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8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9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10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11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12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Then, given that: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By definition of the sum of two functions: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We know: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13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14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w Cen MT"/>
                </a:rPr>
                <a:t>So:</a:t>
              </a:r>
              <a:endParaRPr lang="en-US" dirty="0">
                <a:solidFill>
                  <a:prstClr val="black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with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2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3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are convex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8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9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0/1 loss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50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p-norms are convex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8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w Cen MT"/>
              </a:rPr>
              <a:t>p-norms are convex for p &gt;= 1</a:t>
            </a:r>
            <a:endParaRPr lang="en-US" sz="2800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8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9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0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optimization criterion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6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: penalizes large weights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8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9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0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1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2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…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w Cen MT"/>
              </a:rPr>
              <a:t>(some math happens)</a:t>
            </a:r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6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7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2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  <a:endParaRPr lang="en-US" dirty="0">
              <a:solidFill>
                <a:srgbClr val="0000FF"/>
              </a:solidFill>
              <a:latin typeface="Tw Cen M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6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4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5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6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7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4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 smtClean="0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 have?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72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73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surrogate loss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use a convex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w Cen MT"/>
              </a:rPr>
              <a:t>urrogate loss function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74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 regularization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8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direction to update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learning rate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constant: how far from wrong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 smtClean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 smtClean="0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Tw Cen MT"/>
              </a:rPr>
              <a:t>regardless of magnitude</a:t>
            </a:r>
            <a:endParaRPr lang="en-US" b="1" i="1" dirty="0">
              <a:solidFill>
                <a:srgbClr val="0000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 with p-norms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L1: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L2: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 smtClean="0"/>
              <a:t>Lp</a:t>
            </a:r>
            <a:r>
              <a:rPr lang="en-US" sz="3200" b="1" dirty="0" smtClean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8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9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0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r>
              <a:rPr lang="en-US" dirty="0" smtClean="0"/>
              <a:t>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 smtClean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Lp</a:t>
            </a:r>
            <a:r>
              <a:rPr lang="en-US" dirty="0" smtClean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loss 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0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  <a:endParaRPr lang="en-US" sz="2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1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2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exponential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hinge loss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3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Many tools support these different combinations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dirty="0" err="1" smtClean="0"/>
              <a:t>scikit</a:t>
            </a:r>
            <a:r>
              <a:rPr lang="en-US" dirty="0" smtClean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</a:t>
            </a:r>
            <a:r>
              <a:rPr lang="en-US" dirty="0" smtClean="0">
                <a:hlinkClick r:id="rId2"/>
              </a:rPr>
              <a:t>sgd.html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dirty="0">
              <a:solidFill>
                <a:srgbClr val="008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80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8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9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30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31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8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Tw Cen MT"/>
              </a:rPr>
              <a:t>What is this doing?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6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7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8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where 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9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7578</TotalTime>
  <Words>1424</Words>
  <Application>Microsoft Macintosh PowerPoint</Application>
  <PresentationFormat>Letter Paper (8.5x11 in)</PresentationFormat>
  <Paragraphs>286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Times New Roman</vt:lpstr>
      <vt:lpstr>Tw Cen MT</vt:lpstr>
      <vt:lpstr>Wingdings</vt:lpstr>
      <vt:lpstr>Wingdings 2</vt:lpstr>
      <vt:lpstr>Arial</vt:lpstr>
      <vt:lpstr>lecture_title</vt:lpstr>
      <vt:lpstr>isip_default</vt:lpstr>
      <vt:lpstr>lecture_default</vt:lpstr>
      <vt:lpstr>1_isip_default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  <vt:lpstr>PowerPoint Presentation</vt:lpstr>
    </vt:vector>
  </TitlesOfParts>
  <Company>Gateway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454</cp:revision>
  <dcterms:created xsi:type="dcterms:W3CDTF">2002-09-12T17:13:32Z</dcterms:created>
  <dcterms:modified xsi:type="dcterms:W3CDTF">2017-11-06T14:05:34Z</dcterms:modified>
</cp:coreProperties>
</file>