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15"/>
  </p:notesMasterIdLst>
  <p:handoutMasterIdLst>
    <p:handoutMasterId r:id="rId16"/>
  </p:handoutMasterIdLst>
  <p:sldIdLst>
    <p:sldId id="356" r:id="rId6"/>
    <p:sldId id="426" r:id="rId7"/>
    <p:sldId id="427" r:id="rId8"/>
    <p:sldId id="428" r:id="rId9"/>
    <p:sldId id="412" r:id="rId10"/>
    <p:sldId id="413" r:id="rId11"/>
    <p:sldId id="414" r:id="rId12"/>
    <p:sldId id="415" r:id="rId13"/>
    <p:sldId id="425" r:id="rId14"/>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76" autoAdjust="0"/>
    <p:restoredTop sz="95373" autoAdjust="0"/>
  </p:normalViewPr>
  <p:slideViewPr>
    <p:cSldViewPr snapToGrid="0">
      <p:cViewPr varScale="1">
        <p:scale>
          <a:sx n="91" d="100"/>
          <a:sy n="91" d="100"/>
        </p:scale>
        <p:origin x="1328" y="-176"/>
      </p:cViewPr>
      <p:guideLst>
        <p:guide orient="horz" pos="3816"/>
        <p:guide pos="549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slide" Target="slides/slide6.xml"/><Relationship Id="rId3"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1" Type="http://schemas.openxmlformats.org/officeDocument/2006/relationships/image" Target="../media/image7.wmf"/><Relationship Id="rId2"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 Id="rId2"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4</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extLst>
      <p:ext uri="{BB962C8B-B14F-4D97-AF65-F5344CB8AC3E}">
        <p14:creationId xmlns:p14="http://schemas.microsoft.com/office/powerpoint/2010/main" val="97459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5</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extLst>
      <p:ext uri="{BB962C8B-B14F-4D97-AF65-F5344CB8AC3E}">
        <p14:creationId xmlns:p14="http://schemas.microsoft.com/office/powerpoint/2010/main" val="1241146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6</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smtClean="0"/>
          </a:p>
        </p:txBody>
      </p:sp>
    </p:spTree>
    <p:extLst>
      <p:ext uri="{BB962C8B-B14F-4D97-AF65-F5344CB8AC3E}">
        <p14:creationId xmlns:p14="http://schemas.microsoft.com/office/powerpoint/2010/main" val="144839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11,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2.png"/><Relationship Id="rId12" Type="http://schemas.openxmlformats.org/officeDocument/2006/relationships/image" Target="../media/image3.png"/><Relationship Id="rId13"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rii.ricoh.com/~stork/DHSch3part3.ppt" TargetMode="External"/><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4" Type="http://schemas.openxmlformats.org/officeDocument/2006/relationships/hyperlink" Target="http://www.amazon.com/Fundamentals-Speech-Recognition-Prentice-Processing/dp/0130151572" TargetMode="External"/><Relationship Id="rId5" Type="http://schemas.openxmlformats.org/officeDocument/2006/relationships/hyperlink" Target="http://www.autonlab.org/tutorials/hmm.html" TargetMode="External"/><Relationship Id="rId6" Type="http://schemas.openxmlformats.org/officeDocument/2006/relationships/hyperlink" Target="http://mat.gsia.cmu.edu/classes/dynamic/dynamic.html" TargetMode="External"/><Relationship Id="rId7" Type="http://schemas.openxmlformats.org/officeDocument/2006/relationships/hyperlink" Target="http://www.isip.piconepress.com/courses/msstate/ece_8463/lectures/current/lecture_22/" TargetMode="External"/><Relationship Id="rId8" Type="http://schemas.openxmlformats.org/officeDocument/2006/relationships/hyperlink" Target="https://www.isip.piconepress.com/projects/speech/software/demonstrations/" TargetMode="External"/><Relationship Id="rId9" Type="http://schemas.openxmlformats.org/officeDocument/2006/relationships/hyperlink" Target="http://www.isip.piconepress.com/projects/speech/software/demonstrations/applets/util/dynamic_time_warping/current/index.html" TargetMode="External"/><Relationship Id="rId10" Type="http://schemas.openxmlformats.org/officeDocument/2006/relationships/hyperlink" Target="https://www.isip.piconepress.com/projects/speech/software/demonstrations/applets/util/pattern_recognition/curre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1" Type="http://schemas.openxmlformats.org/officeDocument/2006/relationships/image" Target="../media/image9.wmf"/><Relationship Id="rId12" Type="http://schemas.openxmlformats.org/officeDocument/2006/relationships/oleObject" Target="../embeddings/oleObject4.bin"/><Relationship Id="rId13" Type="http://schemas.openxmlformats.org/officeDocument/2006/relationships/image" Target="../media/image10.wmf"/><Relationship Id="rId14" Type="http://schemas.openxmlformats.org/officeDocument/2006/relationships/oleObject" Target="../embeddings/oleObject5.bin"/><Relationship Id="rId15" Type="http://schemas.openxmlformats.org/officeDocument/2006/relationships/image" Target="../media/image11.wmf"/><Relationship Id="rId16" Type="http://schemas.openxmlformats.org/officeDocument/2006/relationships/oleObject" Target="../embeddings/oleObject6.bin"/><Relationship Id="rId17" Type="http://schemas.openxmlformats.org/officeDocument/2006/relationships/image" Target="../media/image12.wmf"/><Relationship Id="rId18" Type="http://schemas.openxmlformats.org/officeDocument/2006/relationships/oleObject" Target="../embeddings/oleObject7.bin"/><Relationship Id="rId19" Type="http://schemas.openxmlformats.org/officeDocument/2006/relationships/image" Target="../media/image13.wmf"/><Relationship Id="rId1" Type="http://schemas.openxmlformats.org/officeDocument/2006/relationships/vmlDrawing" Target="../drawings/vmlDrawing1.vml"/><Relationship Id="rId2" Type="http://schemas.openxmlformats.org/officeDocument/2006/relationships/slideLayout" Target="../slideLayouts/slideLayout3.xml"/><Relationship Id="rId3" Type="http://schemas.openxmlformats.org/officeDocument/2006/relationships/notesSlide" Target="../notesSlides/notesSlide2.xml"/><Relationship Id="rId4" Type="http://schemas.openxmlformats.org/officeDocument/2006/relationships/image" Target="../media/image14.png"/><Relationship Id="rId5" Type="http://schemas.openxmlformats.org/officeDocument/2006/relationships/image" Target="../media/image15.jpeg"/><Relationship Id="rId6" Type="http://schemas.openxmlformats.org/officeDocument/2006/relationships/oleObject" Target="../embeddings/oleObject1.bin"/><Relationship Id="rId7" Type="http://schemas.openxmlformats.org/officeDocument/2006/relationships/image" Target="../media/image7.wmf"/><Relationship Id="rId8" Type="http://schemas.openxmlformats.org/officeDocument/2006/relationships/oleObject" Target="../embeddings/oleObject2.bin"/><Relationship Id="rId9" Type="http://schemas.openxmlformats.org/officeDocument/2006/relationships/image" Target="../media/image8.wmf"/><Relationship Id="rId10"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8.bin"/><Relationship Id="rId5" Type="http://schemas.openxmlformats.org/officeDocument/2006/relationships/image" Target="../media/image16.wmf"/><Relationship Id="rId6" Type="http://schemas.openxmlformats.org/officeDocument/2006/relationships/oleObject" Target="../embeddings/oleObject9.bin"/><Relationship Id="rId7" Type="http://schemas.openxmlformats.org/officeDocument/2006/relationships/image" Target="../media/image17.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8.wmf"/><Relationship Id="rId5" Type="http://schemas.openxmlformats.org/officeDocument/2006/relationships/oleObject" Target="../embeddings/oleObject11.bin"/><Relationship Id="rId6" Type="http://schemas.openxmlformats.org/officeDocument/2006/relationships/image" Target="../media/image19.wmf"/><Relationship Id="rId7" Type="http://schemas.openxmlformats.org/officeDocument/2006/relationships/image" Target="../media/image20.jpeg"/><Relationship Id="rId1" Type="http://schemas.openxmlformats.org/officeDocument/2006/relationships/vmlDrawing" Target="../drawings/vmlDrawing3.vml"/><Relationship Id="rId2"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Elements of a Discrete Model</a:t>
            </a:r>
            <a:br>
              <a:rPr lang="en-US" sz="1800" b="1" dirty="0" smtClean="0">
                <a:solidFill>
                  <a:schemeClr val="tx2"/>
                </a:solidFill>
                <a:latin typeface="+mn-lt"/>
              </a:rPr>
            </a:br>
            <a:r>
              <a:rPr lang="en-US" sz="1800" b="1" dirty="0" smtClean="0">
                <a:solidFill>
                  <a:schemeClr val="tx2"/>
                </a:solidFill>
                <a:latin typeface="+mn-lt"/>
              </a:rPr>
              <a:t>Evaluation</a:t>
            </a:r>
            <a:br>
              <a:rPr lang="en-US" sz="1800" b="1" dirty="0" smtClean="0">
                <a:solidFill>
                  <a:schemeClr val="tx2"/>
                </a:solidFill>
                <a:latin typeface="+mn-lt"/>
              </a:rPr>
            </a:br>
            <a:r>
              <a:rPr lang="en-US" sz="1800" b="1" dirty="0" smtClean="0">
                <a:solidFill>
                  <a:schemeClr val="tx2"/>
                </a:solidFill>
                <a:latin typeface="+mn-lt"/>
              </a:rPr>
              <a:t>Decoding</a:t>
            </a:r>
            <a:br>
              <a:rPr lang="en-US" sz="1800" b="1" dirty="0" smtClean="0">
                <a:solidFill>
                  <a:schemeClr val="tx2"/>
                </a:solidFill>
                <a:latin typeface="+mn-lt"/>
              </a:rPr>
            </a:br>
            <a:r>
              <a:rPr lang="en-US" sz="1800" b="1" dirty="0" smtClean="0">
                <a:solidFill>
                  <a:schemeClr val="tx2"/>
                </a:solidFill>
                <a:latin typeface="+mn-lt"/>
              </a:rPr>
              <a:t>Dynamic Programming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2"/>
              </a:rPr>
              <a:t>D.H.S.: Chapter 3 (Part 3) </a:t>
            </a:r>
            <a:r>
              <a:rPr lang="en-US" sz="1800" b="1" dirty="0" smtClean="0">
                <a:solidFill>
                  <a:schemeClr val="accent2"/>
                </a:solidFill>
                <a:latin typeface="+mn-lt"/>
              </a:rPr>
              <a:t/>
            </a:r>
            <a:br>
              <a:rPr lang="en-US" sz="1800" b="1" dirty="0" smtClean="0">
                <a:solidFill>
                  <a:schemeClr val="accent2"/>
                </a:solidFill>
                <a:latin typeface="+mn-lt"/>
              </a:rPr>
            </a:br>
            <a:r>
              <a:rPr lang="en-US" sz="1800" b="1" dirty="0" smtClean="0">
                <a:solidFill>
                  <a:srgbClr val="004000"/>
                </a:solidFill>
                <a:latin typeface="+mn-lt"/>
                <a:hlinkClick r:id="rId3"/>
              </a:rPr>
              <a:t>F.J.: Statistical Methods</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4"/>
              </a:rPr>
              <a:t>R.J.: Fundamentals</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5"/>
              </a:rPr>
              <a:t>A.M.: HMM Tutorial</a:t>
            </a:r>
            <a:r>
              <a:rPr lang="en-US" sz="1800" b="1" dirty="0" smtClean="0">
                <a:solidFill>
                  <a:srgbClr val="004000"/>
                </a:solidFill>
                <a:latin typeface="+mn-lt"/>
                <a:hlinkClick r:id="rId6"/>
              </a:rPr>
              <a:t/>
            </a:r>
            <a:br>
              <a:rPr lang="en-US" sz="1800" b="1" dirty="0" smtClean="0">
                <a:solidFill>
                  <a:srgbClr val="004000"/>
                </a:solidFill>
                <a:latin typeface="+mn-lt"/>
                <a:hlinkClick r:id="rId6"/>
              </a:rPr>
            </a:br>
            <a:r>
              <a:rPr lang="en-US" sz="1800" b="1" dirty="0" smtClean="0">
                <a:solidFill>
                  <a:srgbClr val="004000"/>
                </a:solidFill>
                <a:latin typeface="+mn-lt"/>
                <a:hlinkClick r:id="rId6"/>
              </a:rPr>
              <a:t>M.T.: Dynamic Programming</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7"/>
              </a:rPr>
              <a:t>ISIP: HMM Overview</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8"/>
              </a:rPr>
              <a:t>ISIP: Software</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9"/>
              </a:rPr>
              <a:t>ISIP: DP Java </a:t>
            </a:r>
            <a:r>
              <a:rPr lang="en-US" sz="1800" b="1" dirty="0" smtClean="0">
                <a:solidFill>
                  <a:srgbClr val="004000"/>
                </a:solidFill>
                <a:latin typeface="+mn-lt"/>
                <a:hlinkClick r:id="rId10"/>
              </a:rPr>
              <a:t>Applet</a:t>
            </a:r>
            <a:r>
              <a:rPr lang="en-US" b="1" dirty="0" smtClean="0">
                <a:solidFill>
                  <a:schemeClr val="accent2"/>
                </a:solidFill>
              </a:rPr>
              <a:t/>
            </a:r>
            <a:br>
              <a:rPr lang="en-US" b="1" dirty="0" smtClean="0">
                <a:solidFill>
                  <a:schemeClr val="accent2"/>
                </a:solidFill>
              </a:rPr>
            </a:br>
            <a:endParaRPr kumimoji="0" lang="en-US" sz="1800" b="1" i="0" u="none" strike="noStrike" kern="1200" cap="none" spc="0" normalizeH="0" noProof="0" dirty="0" smtClean="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11: </a:t>
            </a:r>
            <a:r>
              <a:rPr lang="en-US" b="1" dirty="0" smtClean="0">
                <a:solidFill>
                  <a:schemeClr val="accent2"/>
                </a:solidFill>
              </a:rPr>
              <a:t>HIDDEN MARKOV MODELS –</a:t>
            </a:r>
            <a:br>
              <a:rPr lang="en-US" b="1" dirty="0" smtClean="0">
                <a:solidFill>
                  <a:schemeClr val="accent2"/>
                </a:solidFill>
              </a:rPr>
            </a:br>
            <a:r>
              <a:rPr lang="en-US" b="1" dirty="0" smtClean="0">
                <a:solidFill>
                  <a:schemeClr val="accent2"/>
                </a:solidFill>
              </a:rPr>
              <a:t>BASIC ELEMENTS</a:t>
            </a:r>
            <a:endParaRPr lang="en-US" b="1" dirty="0">
              <a:solidFill>
                <a:schemeClr val="accent2"/>
              </a:solidFill>
            </a:endParaRPr>
          </a:p>
        </p:txBody>
      </p:sp>
      <p:pic>
        <p:nvPicPr>
          <p:cNvPr id="12" name="Picture 2"/>
          <p:cNvPicPr>
            <a:picLocks noChangeAspect="1" noChangeArrowheads="1"/>
          </p:cNvPicPr>
          <p:nvPr/>
        </p:nvPicPr>
        <p:blipFill>
          <a:blip r:embed="rId11"/>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2"/>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3"/>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 To Hidden Markov Models</a:t>
            </a:r>
            <a:endParaRPr lang="en-US" b="1" dirty="0">
              <a:solidFill>
                <a:schemeClr val="accent2"/>
              </a:solidFill>
            </a:endParaRPr>
          </a:p>
        </p:txBody>
      </p:sp>
      <p:pic>
        <p:nvPicPr>
          <p:cNvPr id="50178" name="Picture 2"/>
          <p:cNvPicPr>
            <a:picLocks noChangeAspect="1" noChangeArrowheads="1"/>
          </p:cNvPicPr>
          <p:nvPr/>
        </p:nvPicPr>
        <p:blipFill>
          <a:blip r:embed="rId2"/>
          <a:srcRect b="61182"/>
          <a:stretch>
            <a:fillRect/>
          </a:stretch>
        </p:blipFill>
        <p:spPr bwMode="auto">
          <a:xfrm>
            <a:off x="235973" y="590550"/>
            <a:ext cx="8799991" cy="4305915"/>
          </a:xfrm>
          <a:prstGeom prst="rect">
            <a:avLst/>
          </a:prstGeom>
          <a:noFill/>
          <a:ln w="9525">
            <a:noFill/>
            <a:miter lim="800000"/>
            <a:headEnd/>
            <a:tailEnd/>
          </a:ln>
          <a:effectLst/>
        </p:spPr>
      </p:pic>
    </p:spTree>
    <p:extLst>
      <p:ext uri="{BB962C8B-B14F-4D97-AF65-F5344CB8AC3E}">
        <p14:creationId xmlns:p14="http://schemas.microsoft.com/office/powerpoint/2010/main" val="1461481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 To Hidden Markov Models (Cont.)</a:t>
            </a:r>
            <a:endParaRPr lang="en-US" b="1" dirty="0">
              <a:solidFill>
                <a:schemeClr val="accent2"/>
              </a:solidFill>
            </a:endParaRPr>
          </a:p>
        </p:txBody>
      </p:sp>
      <p:pic>
        <p:nvPicPr>
          <p:cNvPr id="50178" name="Picture 2"/>
          <p:cNvPicPr>
            <a:picLocks noChangeAspect="1" noChangeArrowheads="1"/>
          </p:cNvPicPr>
          <p:nvPr/>
        </p:nvPicPr>
        <p:blipFill>
          <a:blip r:embed="rId2"/>
          <a:srcRect t="39759"/>
          <a:stretch>
            <a:fillRect/>
          </a:stretch>
        </p:blipFill>
        <p:spPr bwMode="auto">
          <a:xfrm>
            <a:off x="693161" y="634181"/>
            <a:ext cx="7683909" cy="5834870"/>
          </a:xfrm>
          <a:prstGeom prst="rect">
            <a:avLst/>
          </a:prstGeom>
          <a:noFill/>
          <a:ln w="9525">
            <a:noFill/>
            <a:miter lim="800000"/>
            <a:headEnd/>
            <a:tailEnd/>
          </a:ln>
          <a:effectLst/>
        </p:spPr>
      </p:pic>
    </p:spTree>
    <p:extLst>
      <p:ext uri="{BB962C8B-B14F-4D97-AF65-F5344CB8AC3E}">
        <p14:creationId xmlns:p14="http://schemas.microsoft.com/office/powerpoint/2010/main" val="208338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 To Hidden Markov Models (Cont.)</a:t>
            </a:r>
            <a:endParaRPr lang="en-US" b="1" dirty="0">
              <a:solidFill>
                <a:schemeClr val="accent2"/>
              </a:solidFill>
            </a:endParaRPr>
          </a:p>
        </p:txBody>
      </p:sp>
      <p:pic>
        <p:nvPicPr>
          <p:cNvPr id="53250" name="Picture 2"/>
          <p:cNvPicPr>
            <a:picLocks noChangeAspect="1" noChangeArrowheads="1"/>
          </p:cNvPicPr>
          <p:nvPr/>
        </p:nvPicPr>
        <p:blipFill>
          <a:blip r:embed="rId2"/>
          <a:srcRect/>
          <a:stretch>
            <a:fillRect/>
          </a:stretch>
        </p:blipFill>
        <p:spPr bwMode="auto">
          <a:xfrm>
            <a:off x="650761" y="518344"/>
            <a:ext cx="7696812" cy="5975980"/>
          </a:xfrm>
          <a:prstGeom prst="rect">
            <a:avLst/>
          </a:prstGeom>
          <a:noFill/>
          <a:ln w="9525">
            <a:noFill/>
            <a:miter lim="800000"/>
            <a:headEnd/>
            <a:tailEnd/>
          </a:ln>
          <a:effectLst/>
        </p:spPr>
      </p:pic>
    </p:spTree>
    <p:extLst>
      <p:ext uri="{BB962C8B-B14F-4D97-AF65-F5344CB8AC3E}">
        <p14:creationId xmlns:p14="http://schemas.microsoft.com/office/powerpoint/2010/main" val="1153782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6370975"/>
          </a:xfrm>
          <a:prstGeom prst="rect">
            <a:avLst/>
          </a:prstGeom>
          <a:noFill/>
          <a:ln w="9525">
            <a:noFill/>
            <a:miter lim="800000"/>
            <a:headEnd/>
            <a:tailEnd/>
          </a:ln>
        </p:spPr>
        <p:txBody>
          <a:bodyPr lIns="0" tIns="0" rIns="0" bIns="0">
            <a:spAutoFit/>
          </a:bodyPr>
          <a:lstStyle/>
          <a:p>
            <a:pPr marL="176213" indent="-176213">
              <a:spcAft>
                <a:spcPts val="1200"/>
              </a:spcAft>
              <a:buFont typeface="Arial" pitchFamily="34" charset="0"/>
              <a:buChar char="•"/>
            </a:pPr>
            <a:r>
              <a:rPr lang="en-US" sz="1800" b="1" dirty="0" smtClean="0">
                <a:solidFill>
                  <a:schemeClr val="bg1"/>
                </a:solidFill>
              </a:rPr>
              <a:t>Thus far we have dealt with parameter estimation for the static pattern classification problem: estimating the parameters of class-conditional densities needed to make a single decision.</a:t>
            </a:r>
          </a:p>
          <a:p>
            <a:pPr marL="176213" indent="-176213">
              <a:spcAft>
                <a:spcPts val="1200"/>
              </a:spcAft>
              <a:buFont typeface="Arial" pitchFamily="34" charset="0"/>
              <a:buChar char="•"/>
            </a:pPr>
            <a:r>
              <a:rPr lang="en-US" sz="1800" b="1" dirty="0" smtClean="0">
                <a:solidFill>
                  <a:schemeClr val="bg1"/>
                </a:solidFill>
              </a:rPr>
              <a:t>Many problems have an inherent temporal dimension – the vectors of  interest come from a time series that  unfolds as a function of time. Modeling temporal relationships between these vectors is an important part of the problem.</a:t>
            </a:r>
          </a:p>
          <a:p>
            <a:pPr marL="176213" indent="-176213">
              <a:spcAft>
                <a:spcPts val="1200"/>
              </a:spcAft>
              <a:buFont typeface="Arial" pitchFamily="34" charset="0"/>
              <a:buChar char="•"/>
            </a:pPr>
            <a:r>
              <a:rPr lang="en-US" sz="1800" b="1" dirty="0" smtClean="0">
                <a:solidFill>
                  <a:schemeClr val="bg1"/>
                </a:solidFill>
              </a:rPr>
              <a:t>Markov models are a popular way to model such signals. There are many generalizations of these approaches, including Markov Random Fields and Bayesian Networks.</a:t>
            </a:r>
          </a:p>
          <a:p>
            <a:pPr marL="339725" lvl="1" indent="-163513">
              <a:spcAft>
                <a:spcPts val="1200"/>
              </a:spcAft>
              <a:buFont typeface="Wingdings" pitchFamily="2" charset="2"/>
              <a:buChar char="§"/>
            </a:pPr>
            <a:r>
              <a:rPr lang="en-US" sz="1800" b="1" dirty="0" smtClean="0">
                <a:solidFill>
                  <a:schemeClr val="bg1"/>
                </a:solidFill>
              </a:rPr>
              <a:t>First-order Markov processes are very effective because they are sufficiently powerful and computationally efficient.</a:t>
            </a:r>
          </a:p>
          <a:p>
            <a:pPr marL="339725" lvl="1" indent="-163513">
              <a:spcAft>
                <a:spcPts val="1200"/>
              </a:spcAft>
              <a:buFont typeface="Wingdings" pitchFamily="2" charset="2"/>
              <a:buChar char="§"/>
            </a:pPr>
            <a:r>
              <a:rPr lang="en-US" sz="1800" b="1" dirty="0" smtClean="0">
                <a:solidFill>
                  <a:schemeClr val="bg1"/>
                </a:solidFill>
              </a:rPr>
              <a:t>Higher-order Markov processes can be represented using first-order processes </a:t>
            </a:r>
          </a:p>
          <a:p>
            <a:pPr marL="176213" lvl="1" indent="-176213">
              <a:spcAft>
                <a:spcPts val="1200"/>
              </a:spcAft>
              <a:buFont typeface="Arial" pitchFamily="34" charset="0"/>
              <a:buChar char="•"/>
            </a:pPr>
            <a:r>
              <a:rPr lang="en-US" sz="1800" b="1" dirty="0" smtClean="0">
                <a:solidFill>
                  <a:schemeClr val="bg1"/>
                </a:solidFill>
              </a:rPr>
              <a:t>Markov models are very attractive because of their ability to automatically learn underlying structure. Often this structure has relevance to the pattern recognition problem (e.g., the states represents physical attributes of the system that generated the data).</a:t>
            </a:r>
          </a:p>
          <a:p>
            <a:pPr marL="339725" lvl="1" indent="-163513">
              <a:spcAft>
                <a:spcPts val="1800"/>
              </a:spcAft>
              <a:buFont typeface="Wingdings" pitchFamily="2" charset="2"/>
              <a:buChar char="§"/>
            </a:pPr>
            <a:endParaRPr lang="en-US" sz="1800" b="1" dirty="0" smtClean="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Motivation</a:t>
            </a:r>
            <a:endParaRPr lang="en-US" b="1" dirty="0">
              <a:solidFill>
                <a:schemeClr val="accent2"/>
              </a:solidFill>
            </a:endParaRPr>
          </a:p>
        </p:txBody>
      </p:sp>
    </p:spTree>
    <p:extLst>
      <p:ext uri="{BB962C8B-B14F-4D97-AF65-F5344CB8AC3E}">
        <p14:creationId xmlns:p14="http://schemas.microsoft.com/office/powerpoint/2010/main" val="2856024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mc:AlternateContent xmlns:mc="http://schemas.openxmlformats.org/markup-compatibility/2006">
        <mc:Choice xmlns:a14="http://schemas.microsoft.com/office/drawing/2010/main" Requires="a14">
          <p:sp>
            <p:nvSpPr>
              <p:cNvPr id="4103" name="Text Box 9"/>
              <p:cNvSpPr txBox="1">
                <a:spLocks noChangeArrowheads="1"/>
              </p:cNvSpPr>
              <p:nvPr/>
            </p:nvSpPr>
            <p:spPr bwMode="auto">
              <a:xfrm>
                <a:off x="184356" y="647700"/>
                <a:ext cx="8672513" cy="6907019"/>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smtClean="0">
                    <a:solidFill>
                      <a:schemeClr val="bg1"/>
                    </a:solidFill>
                  </a:rPr>
                  <a:t>Elements of the model:</a:t>
                </a:r>
              </a:p>
              <a:p>
                <a:pPr marL="339725" lvl="1" indent="-163513">
                  <a:spcAft>
                    <a:spcPts val="1800"/>
                  </a:spcAft>
                  <a:buFont typeface="Wingdings" pitchFamily="2" charset="2"/>
                  <a:buChar char="§"/>
                </a:pPr>
                <a:r>
                  <a:rPr lang="en-US" sz="1800" b="1" dirty="0" smtClean="0">
                    <a:solidFill>
                      <a:schemeClr val="bg1"/>
                    </a:solidFill>
                  </a:rPr>
                  <a:t> </a:t>
                </a:r>
                <a:r>
                  <a:rPr lang="en-US" sz="1800" dirty="0" smtClean="0">
                    <a:solidFill>
                      <a:schemeClr val="bg1"/>
                    </a:solidFill>
                  </a:rPr>
                  <a:t>c </a:t>
                </a:r>
                <a:r>
                  <a:rPr lang="en-US" sz="1800" b="1" dirty="0" smtClean="0">
                    <a:solidFill>
                      <a:schemeClr val="bg1"/>
                    </a:solidFill>
                  </a:rPr>
                  <a:t>states:</a:t>
                </a:r>
              </a:p>
              <a:p>
                <a:pPr marL="339725" lvl="1" indent="-163513">
                  <a:spcAft>
                    <a:spcPts val="1800"/>
                  </a:spcAft>
                  <a:buFont typeface="Wingdings" pitchFamily="2" charset="2"/>
                  <a:buChar char="§"/>
                </a:pPr>
                <a:r>
                  <a:rPr lang="en-US" sz="1800" dirty="0" smtClean="0">
                    <a:solidFill>
                      <a:schemeClr val="bg1"/>
                    </a:solidFill>
                  </a:rPr>
                  <a:t>M </a:t>
                </a:r>
                <a:r>
                  <a:rPr lang="en-US" sz="1800" b="1" dirty="0" smtClean="0">
                    <a:solidFill>
                      <a:schemeClr val="bg1"/>
                    </a:solidFill>
                  </a:rPr>
                  <a:t>output symbols:</a:t>
                </a:r>
              </a:p>
              <a:p>
                <a:pPr marL="339725" lvl="1" indent="-163513">
                  <a:spcAft>
                    <a:spcPts val="1800"/>
                  </a:spcAft>
                  <a:buFont typeface="Wingdings" pitchFamily="2" charset="2"/>
                  <a:buChar char="§"/>
                </a:pPr>
                <a:r>
                  <a:rPr lang="en-US" sz="1800" dirty="0" smtClean="0">
                    <a:solidFill>
                      <a:schemeClr val="bg1"/>
                    </a:solidFill>
                  </a:rPr>
                  <a:t>c x c </a:t>
                </a:r>
                <a:r>
                  <a:rPr lang="en-US" sz="1800" b="1" dirty="0" smtClean="0">
                    <a:solidFill>
                      <a:schemeClr val="bg1"/>
                    </a:solidFill>
                  </a:rPr>
                  <a:t>transition probabilities: </a:t>
                </a:r>
              </a:p>
              <a:p>
                <a:pPr marL="339725" lvl="1" indent="-163513">
                  <a:spcBef>
                    <a:spcPts val="7600"/>
                  </a:spcBef>
                  <a:spcAft>
                    <a:spcPts val="1800"/>
                  </a:spcAft>
                </a:pPr>
                <a:r>
                  <a:rPr lang="en-US" sz="1800" dirty="0" smtClean="0">
                    <a:solidFill>
                      <a:schemeClr val="bg1"/>
                    </a:solidFill>
                  </a:rPr>
                  <a:t>	</a:t>
                </a:r>
                <a:r>
                  <a:rPr lang="en-US" sz="1800" b="1" dirty="0" smtClean="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a:solidFill>
                      <a:schemeClr val="bg1"/>
                    </a:solidFill>
                  </a:rPr>
                  <a:t>c</a:t>
                </a:r>
                <a:r>
                  <a:rPr lang="en-US" sz="1800" dirty="0" smtClean="0">
                    <a:solidFill>
                      <a:schemeClr val="bg1"/>
                    </a:solidFill>
                  </a:rPr>
                  <a:t> </a:t>
                </a:r>
                <a:r>
                  <a:rPr lang="en-US" sz="1800" dirty="0" smtClean="0">
                    <a:solidFill>
                      <a:schemeClr val="bg1"/>
                    </a:solidFill>
                  </a:rPr>
                  <a:t>x M </a:t>
                </a:r>
                <a:r>
                  <a:rPr lang="en-US" sz="1800" b="1" dirty="0" smtClean="0">
                    <a:solidFill>
                      <a:schemeClr val="bg1"/>
                    </a:solidFill>
                  </a:rPr>
                  <a:t>output probabilities</a:t>
                </a:r>
                <a:r>
                  <a:rPr lang="en-US" sz="1800" b="1" dirty="0" smtClean="0">
                    <a:solidFill>
                      <a:schemeClr val="bg1"/>
                    </a:solidFill>
                  </a:rPr>
                  <a:t>:</a:t>
                </a:r>
              </a:p>
              <a:p>
                <a:pPr marL="347663" lvl="1">
                  <a:spcBef>
                    <a:spcPts val="0"/>
                  </a:spcBef>
                  <a:spcAft>
                    <a:spcPts val="1800"/>
                  </a:spcAft>
                </a:pPr>
                <a14:m>
                  <m:oMathPara xmlns:m="http://schemas.openxmlformats.org/officeDocument/2006/math">
                    <m:oMathParaPr>
                      <m:jc m:val="left"/>
                    </m:oMathParaPr>
                    <m:oMath xmlns:m="http://schemas.openxmlformats.org/officeDocument/2006/math">
                      <m:r>
                        <a:rPr lang="en-US" sz="1800" b="1" i="0" smtClean="0">
                          <a:solidFill>
                            <a:schemeClr val="bg1"/>
                          </a:solidFill>
                          <a:latin typeface="+mj-lt"/>
                        </a:rPr>
                        <m:t>𝐁</m:t>
                      </m:r>
                      <m:r>
                        <a:rPr lang="en-US" sz="1800" b="0" i="1" smtClean="0">
                          <a:solidFill>
                            <a:schemeClr val="bg1"/>
                          </a:solidFill>
                          <a:latin typeface="+mj-lt"/>
                        </a:rPr>
                        <m:t>=</m:t>
                      </m:r>
                      <m:d>
                        <m:dPr>
                          <m:begChr m:val="["/>
                          <m:endChr m:val="]"/>
                          <m:ctrlPr>
                            <a:rPr lang="mr-IN" sz="1800" i="1" smtClean="0">
                              <a:solidFill>
                                <a:schemeClr val="bg1"/>
                              </a:solidFill>
                              <a:latin typeface="+mj-lt"/>
                            </a:rPr>
                          </m:ctrlPr>
                        </m:dPr>
                        <m:e>
                          <m:m>
                            <m:mPr>
                              <m:mcs>
                                <m:mc>
                                  <m:mcPr>
                                    <m:count m:val="3"/>
                                    <m:mcJc m:val="center"/>
                                  </m:mcPr>
                                </m:mc>
                              </m:mcs>
                              <m:ctrlPr>
                                <a:rPr lang="uk-UA" sz="1800" i="1" smtClean="0">
                                  <a:solidFill>
                                    <a:schemeClr val="bg1"/>
                                  </a:solidFill>
                                  <a:latin typeface="+mj-lt"/>
                                </a:rPr>
                              </m:ctrlPr>
                            </m:mPr>
                            <m:mr>
                              <m:e>
                                <m:sSub>
                                  <m:sSubPr>
                                    <m:ctrlPr>
                                      <a:rPr lang="en-US" sz="1800" i="1" smtClean="0">
                                        <a:solidFill>
                                          <a:schemeClr val="bg1"/>
                                        </a:solidFill>
                                        <a:latin typeface="+mj-lt"/>
                                      </a:rPr>
                                    </m:ctrlPr>
                                  </m:sSubPr>
                                  <m:e>
                                    <m:r>
                                      <a:rPr lang="en-US" sz="1800" b="0" i="1" smtClean="0">
                                        <a:solidFill>
                                          <a:schemeClr val="bg1"/>
                                        </a:solidFill>
                                        <a:latin typeface="+mj-lt"/>
                                      </a:rPr>
                                      <m:t>𝑏</m:t>
                                    </m:r>
                                  </m:e>
                                  <m:sub>
                                    <m:r>
                                      <a:rPr lang="en-US" sz="1800" b="0" i="1" smtClean="0">
                                        <a:solidFill>
                                          <a:schemeClr val="bg1"/>
                                        </a:solidFill>
                                        <a:latin typeface="+mj-lt"/>
                                      </a:rPr>
                                      <m:t>11</m:t>
                                    </m:r>
                                  </m:sub>
                                </m:sSub>
                              </m:e>
                              <m:e>
                                <m:r>
                                  <a:rPr lang="mr-IN" sz="1800" b="0" i="1" smtClean="0">
                                    <a:solidFill>
                                      <a:schemeClr val="bg1"/>
                                    </a:solidFill>
                                    <a:latin typeface="+mj-lt"/>
                                  </a:rPr>
                                  <m:t>…</m:t>
                                </m:r>
                              </m:e>
                              <m:e>
                                <m:sSub>
                                  <m:sSubPr>
                                    <m:ctrlPr>
                                      <a:rPr lang="en-US" sz="1800" i="1">
                                        <a:solidFill>
                                          <a:schemeClr val="bg1"/>
                                        </a:solidFill>
                                        <a:latin typeface="+mj-lt"/>
                                      </a:rPr>
                                    </m:ctrlPr>
                                  </m:sSubPr>
                                  <m:e>
                                    <m:r>
                                      <a:rPr lang="en-US" sz="1800" b="0" i="1">
                                        <a:solidFill>
                                          <a:schemeClr val="bg1"/>
                                        </a:solidFill>
                                        <a:latin typeface="+mj-lt"/>
                                      </a:rPr>
                                      <m:t>𝑏</m:t>
                                    </m:r>
                                  </m:e>
                                  <m:sub>
                                    <m:r>
                                      <a:rPr lang="en-US" sz="1800" b="0" i="1">
                                        <a:solidFill>
                                          <a:schemeClr val="bg1"/>
                                        </a:solidFill>
                                        <a:latin typeface="+mj-lt"/>
                                      </a:rPr>
                                      <m:t>1</m:t>
                                    </m:r>
                                    <m:r>
                                      <a:rPr lang="en-US" sz="1800" b="0" i="1" smtClean="0">
                                        <a:solidFill>
                                          <a:schemeClr val="bg1"/>
                                        </a:solidFill>
                                        <a:latin typeface="+mj-lt"/>
                                      </a:rPr>
                                      <m:t>𝑀</m:t>
                                    </m:r>
                                  </m:sub>
                                </m:sSub>
                              </m:e>
                            </m:mr>
                            <m:mr>
                              <m:e>
                                <m:r>
                                  <a:rPr lang="uk-UA" sz="1800" b="0" i="1" smtClean="0">
                                    <a:solidFill>
                                      <a:schemeClr val="bg1"/>
                                    </a:solidFill>
                                    <a:latin typeface="+mj-lt"/>
                                  </a:rPr>
                                  <m:t>⋮</m:t>
                                </m:r>
                              </m:e>
                              <m:e>
                                <m:r>
                                  <a:rPr lang="uk-UA" sz="1800" b="0" i="1" smtClean="0">
                                    <a:solidFill>
                                      <a:schemeClr val="bg1"/>
                                    </a:solidFill>
                                    <a:latin typeface="+mj-lt"/>
                                  </a:rPr>
                                  <m:t>⋱</m:t>
                                </m:r>
                              </m:e>
                              <m:e>
                                <m:r>
                                  <a:rPr lang="uk-UA" sz="1800" b="0" i="1" smtClean="0">
                                    <a:solidFill>
                                      <a:schemeClr val="bg1"/>
                                    </a:solidFill>
                                    <a:latin typeface="+mj-lt"/>
                                  </a:rPr>
                                  <m:t>⋮</m:t>
                                </m:r>
                              </m:e>
                            </m:mr>
                            <m:mr>
                              <m:e>
                                <m:sSub>
                                  <m:sSubPr>
                                    <m:ctrlPr>
                                      <a:rPr lang="en-US" sz="1800" i="1">
                                        <a:solidFill>
                                          <a:schemeClr val="bg1"/>
                                        </a:solidFill>
                                        <a:latin typeface="+mj-lt"/>
                                      </a:rPr>
                                    </m:ctrlPr>
                                  </m:sSubPr>
                                  <m:e>
                                    <m:r>
                                      <a:rPr lang="en-US" sz="1800" b="0" i="1">
                                        <a:solidFill>
                                          <a:schemeClr val="bg1"/>
                                        </a:solidFill>
                                        <a:latin typeface="+mj-lt"/>
                                      </a:rPr>
                                      <m:t>𝑏</m:t>
                                    </m:r>
                                  </m:e>
                                  <m:sub>
                                    <m:r>
                                      <a:rPr lang="en-US" sz="1800" b="0" i="1" smtClean="0">
                                        <a:solidFill>
                                          <a:schemeClr val="bg1"/>
                                        </a:solidFill>
                                        <a:latin typeface="+mj-lt"/>
                                      </a:rPr>
                                      <m:t>𝑐</m:t>
                                    </m:r>
                                    <m:r>
                                      <a:rPr lang="en-US" sz="1800" b="0" i="1">
                                        <a:solidFill>
                                          <a:schemeClr val="bg1"/>
                                        </a:solidFill>
                                        <a:latin typeface="+mj-lt"/>
                                      </a:rPr>
                                      <m:t>1</m:t>
                                    </m:r>
                                  </m:sub>
                                </m:sSub>
                              </m:e>
                              <m:e>
                                <m:r>
                                  <a:rPr lang="mr-IN" sz="1800" b="0" i="1" smtClean="0">
                                    <a:solidFill>
                                      <a:schemeClr val="bg1"/>
                                    </a:solidFill>
                                    <a:latin typeface="+mj-lt"/>
                                  </a:rPr>
                                  <m:t>…</m:t>
                                </m:r>
                              </m:e>
                              <m:e>
                                <m:sSub>
                                  <m:sSubPr>
                                    <m:ctrlPr>
                                      <a:rPr lang="en-US" sz="1800" i="1">
                                        <a:solidFill>
                                          <a:schemeClr val="bg1"/>
                                        </a:solidFill>
                                        <a:latin typeface="+mj-lt"/>
                                      </a:rPr>
                                    </m:ctrlPr>
                                  </m:sSubPr>
                                  <m:e>
                                    <m:r>
                                      <a:rPr lang="en-US" sz="1800" b="0" i="1">
                                        <a:solidFill>
                                          <a:schemeClr val="bg1"/>
                                        </a:solidFill>
                                        <a:latin typeface="+mj-lt"/>
                                      </a:rPr>
                                      <m:t>𝑏</m:t>
                                    </m:r>
                                  </m:e>
                                  <m:sub>
                                    <m:r>
                                      <a:rPr lang="en-US" sz="1800" b="0" i="1" smtClean="0">
                                        <a:solidFill>
                                          <a:schemeClr val="bg1"/>
                                        </a:solidFill>
                                        <a:latin typeface="+mj-lt"/>
                                      </a:rPr>
                                      <m:t>𝑐</m:t>
                                    </m:r>
                                    <m:r>
                                      <a:rPr lang="en-US" sz="1800" b="0" i="1" smtClean="0">
                                        <a:solidFill>
                                          <a:schemeClr val="bg1"/>
                                        </a:solidFill>
                                        <a:latin typeface="Cambria Math" charset="0"/>
                                      </a:rPr>
                                      <m:t>𝑀</m:t>
                                    </m:r>
                                  </m:sub>
                                </m:sSub>
                              </m:e>
                            </m:mr>
                          </m:m>
                        </m:e>
                      </m:d>
                    </m:oMath>
                  </m:oMathPara>
                </a14:m>
                <a:endParaRPr lang="en-US" sz="1800" dirty="0" smtClean="0">
                  <a:solidFill>
                    <a:schemeClr val="bg1"/>
                  </a:solidFill>
                  <a:latin typeface="+mj-lt"/>
                </a:endParaRPr>
              </a:p>
              <a:p>
                <a:pPr marL="339725" lvl="1" indent="-163513">
                  <a:spcBef>
                    <a:spcPts val="0"/>
                  </a:spcBef>
                  <a:spcAft>
                    <a:spcPts val="1800"/>
                  </a:spcAft>
                  <a:buFont typeface="Wingdings" pitchFamily="2" charset="2"/>
                  <a:buChar char="§"/>
                </a:pPr>
                <a:r>
                  <a:rPr lang="en-US" sz="1800" b="1" dirty="0" smtClean="0">
                    <a:solidFill>
                      <a:schemeClr val="bg1"/>
                    </a:solidFill>
                  </a:rPr>
                  <a:t>Initial state distribution:</a:t>
                </a:r>
              </a:p>
              <a:p>
                <a:pPr marL="339725" lvl="1" indent="-163513">
                  <a:spcBef>
                    <a:spcPts val="7200"/>
                  </a:spcBef>
                  <a:spcAft>
                    <a:spcPts val="1800"/>
                  </a:spcAft>
                </a:pPr>
                <a:r>
                  <a:rPr lang="en-US" sz="1800" dirty="0" smtClean="0">
                    <a:solidFill>
                      <a:schemeClr val="bg1"/>
                    </a:solidFill>
                  </a:rPr>
                  <a:t>   </a:t>
                </a:r>
                <a:endParaRPr lang="en-US" sz="1800" dirty="0">
                  <a:solidFill>
                    <a:schemeClr val="bg1"/>
                  </a:solidFill>
                </a:endParaRPr>
              </a:p>
            </p:txBody>
          </p:sp>
        </mc:Choice>
        <mc:Fallback>
          <p:sp>
            <p:nvSpPr>
              <p:cNvPr id="4103" name="Text Box 9"/>
              <p:cNvSpPr txBox="1">
                <a:spLocks noRot="1" noChangeAspect="1" noMove="1" noResize="1" noEditPoints="1" noAdjustHandles="1" noChangeArrowheads="1" noChangeShapeType="1" noTextEdit="1"/>
              </p:cNvSpPr>
              <p:nvPr/>
            </p:nvSpPr>
            <p:spPr bwMode="auto">
              <a:xfrm>
                <a:off x="184356" y="647700"/>
                <a:ext cx="8672513" cy="6907019"/>
              </a:xfrm>
              <a:prstGeom prst="rect">
                <a:avLst/>
              </a:prstGeom>
              <a:blipFill rotWithShape="0">
                <a:blip r:embed="rId4"/>
                <a:stretch>
                  <a:fillRect l="-1476" t="-1147" r="-492"/>
                </a:stretch>
              </a:blipFill>
              <a:ln w="9525">
                <a:noFill/>
                <a:miter lim="800000"/>
                <a:headEnd/>
                <a:tailEnd/>
              </a:ln>
            </p:spPr>
            <p:txBody>
              <a:bodyPr/>
              <a:lstStyle/>
              <a:p>
                <a:r>
                  <a:rPr lang="en-US">
                    <a:noFill/>
                  </a:rPr>
                  <a:t> </a:t>
                </a:r>
              </a:p>
            </p:txBody>
          </p:sp>
        </mc:Fallback>
      </mc:AlternateContent>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Discrete Hidden Markov Models</a:t>
            </a:r>
            <a:endParaRPr lang="en-US" b="1" dirty="0">
              <a:solidFill>
                <a:schemeClr val="accent2"/>
              </a:solidFill>
            </a:endParaRPr>
          </a:p>
        </p:txBody>
      </p:sp>
      <p:pic>
        <p:nvPicPr>
          <p:cNvPr id="8" name="Picture 7" descr="x.JPG"/>
          <p:cNvPicPr>
            <a:picLocks noChangeAspect="1"/>
          </p:cNvPicPr>
          <p:nvPr/>
        </p:nvPicPr>
        <p:blipFill>
          <a:blip r:embed="rId5"/>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127" name="Equation" r:id="rId6" imgW="1879560" imgH="355320" progId="Equation.3">
                  <p:embed/>
                </p:oleObj>
              </mc:Choice>
              <mc:Fallback>
                <p:oleObj name="Equation" r:id="rId6" imgW="1879560" imgH="355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128" name="Equation" r:id="rId8" imgW="1879560" imgH="355320" progId="Equation.3">
                  <p:embed/>
                </p:oleObj>
              </mc:Choice>
              <mc:Fallback>
                <p:oleObj name="Equation" r:id="rId8" imgW="1879560" imgH="355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129" name="Equation" r:id="rId10" imgW="1841400" imgH="1002960" progId="Equation.3">
                  <p:embed/>
                </p:oleObj>
              </mc:Choice>
              <mc:Fallback>
                <p:oleObj name="Equation" r:id="rId10" imgW="1841400" imgH="10029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130" name="Equation" r:id="rId12" imgW="2057400" imgH="342720" progId="Equation.3">
                  <p:embed/>
                </p:oleObj>
              </mc:Choice>
              <mc:Fallback>
                <p:oleObj name="Equation" r:id="rId12" imgW="2057400" imgH="34272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extLst>
              <p:ext uri="{D42A27DB-BD31-4B8C-83A1-F6EECF244321}">
                <p14:modId xmlns:p14="http://schemas.microsoft.com/office/powerpoint/2010/main" val="328861433"/>
              </p:ext>
            </p:extLst>
          </p:nvPr>
        </p:nvGraphicFramePr>
        <p:xfrm>
          <a:off x="3157538" y="4996972"/>
          <a:ext cx="1739900" cy="393700"/>
        </p:xfrm>
        <a:graphic>
          <a:graphicData uri="http://schemas.openxmlformats.org/presentationml/2006/ole">
            <mc:AlternateContent xmlns:mc="http://schemas.openxmlformats.org/markup-compatibility/2006">
              <mc:Choice xmlns:v="urn:schemas-microsoft-com:vml" Requires="v">
                <p:oleObj spid="_x0000_s1131" name="Equation" r:id="rId14" imgW="1739880" imgH="393480" progId="Equation.3">
                  <p:embed/>
                </p:oleObj>
              </mc:Choice>
              <mc:Fallback>
                <p:oleObj name="Equation" r:id="rId14" imgW="1739880" imgH="3934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57538" y="4996972"/>
                        <a:ext cx="1739900" cy="393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extLst>
              <p:ext uri="{D42A27DB-BD31-4B8C-83A1-F6EECF244321}">
                <p14:modId xmlns:p14="http://schemas.microsoft.com/office/powerpoint/2010/main" val="1178751165"/>
              </p:ext>
            </p:extLst>
          </p:nvPr>
        </p:nvGraphicFramePr>
        <p:xfrm>
          <a:off x="3327229" y="5800383"/>
          <a:ext cx="1968500" cy="330200"/>
        </p:xfrm>
        <a:graphic>
          <a:graphicData uri="http://schemas.openxmlformats.org/presentationml/2006/ole">
            <mc:AlternateContent xmlns:mc="http://schemas.openxmlformats.org/markup-compatibility/2006">
              <mc:Choice xmlns:v="urn:schemas-microsoft-com:vml" Requires="v">
                <p:oleObj spid="_x0000_s1132" name="Equation" r:id="rId16" imgW="1968480" imgH="330120" progId="Equation.3">
                  <p:embed/>
                </p:oleObj>
              </mc:Choice>
              <mc:Fallback>
                <p:oleObj name="Equation" r:id="rId16" imgW="1968480" imgH="33012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27229" y="5800383"/>
                        <a:ext cx="19685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extLst>
              <p:ext uri="{D42A27DB-BD31-4B8C-83A1-F6EECF244321}">
                <p14:modId xmlns:p14="http://schemas.microsoft.com/office/powerpoint/2010/main" val="734186580"/>
              </p:ext>
            </p:extLst>
          </p:nvPr>
        </p:nvGraphicFramePr>
        <p:xfrm>
          <a:off x="5716637" y="5800383"/>
          <a:ext cx="1524000" cy="292100"/>
        </p:xfrm>
        <a:graphic>
          <a:graphicData uri="http://schemas.openxmlformats.org/presentationml/2006/ole">
            <mc:AlternateContent xmlns:mc="http://schemas.openxmlformats.org/markup-compatibility/2006">
              <mc:Choice xmlns:v="urn:schemas-microsoft-com:vml" Requires="v">
                <p:oleObj spid="_x0000_s1133" name="Equation" r:id="rId18" imgW="1523880" imgH="291960" progId="Equation.DSMT4">
                  <p:embed/>
                </p:oleObj>
              </mc:Choice>
              <mc:Fallback>
                <p:oleObj name="Equation" r:id="rId18" imgW="1523880" imgH="29196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716637" y="5800383"/>
                        <a:ext cx="1524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9376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smtClean="0">
                <a:solidFill>
                  <a:schemeClr val="bg1"/>
                </a:solidFill>
              </a:rPr>
              <a:t>The state and output probability distributions must sum to </a:t>
            </a:r>
            <a:r>
              <a:rPr lang="en-US" sz="1800" dirty="0" smtClean="0">
                <a:solidFill>
                  <a:schemeClr val="bg1"/>
                </a:solidFill>
              </a:rPr>
              <a:t>1</a:t>
            </a:r>
            <a:r>
              <a:rPr lang="en-US" sz="1800" b="1" dirty="0" smtClean="0">
                <a:solidFill>
                  <a:schemeClr val="bg1"/>
                </a:solidFill>
              </a:rPr>
              <a:t>:</a:t>
            </a:r>
          </a:p>
          <a:p>
            <a:pPr marL="176213" indent="-176213">
              <a:spcBef>
                <a:spcPts val="4500"/>
              </a:spcBef>
              <a:spcAft>
                <a:spcPts val="1800"/>
              </a:spcAft>
              <a:buFont typeface="Arial" pitchFamily="34" charset="0"/>
              <a:buChar char="•"/>
            </a:pPr>
            <a:r>
              <a:rPr lang="en-US" sz="1800" b="1" dirty="0" smtClean="0">
                <a:solidFill>
                  <a:schemeClr val="bg1"/>
                </a:solidFill>
              </a:rPr>
              <a:t>A Markov model is called </a:t>
            </a:r>
            <a:r>
              <a:rPr lang="en-US" sz="1800" b="1" dirty="0" smtClean="0">
                <a:solidFill>
                  <a:schemeClr val="accent1"/>
                </a:solidFill>
              </a:rPr>
              <a:t>ergodic</a:t>
            </a:r>
            <a:r>
              <a:rPr lang="en-US" sz="1800" b="1" dirty="0" smtClean="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smtClean="0">
                <a:solidFill>
                  <a:schemeClr val="bg1"/>
                </a:solidFill>
              </a:rPr>
              <a:t>A Markov model is called a </a:t>
            </a:r>
            <a:r>
              <a:rPr lang="en-US" sz="1800" b="1" dirty="0" smtClean="0">
                <a:solidFill>
                  <a:schemeClr val="accent1"/>
                </a:solidFill>
              </a:rPr>
              <a:t>hidden Markov model </a:t>
            </a:r>
            <a:r>
              <a:rPr lang="en-US" sz="1800" b="1" dirty="0" smtClean="0">
                <a:solidFill>
                  <a:schemeClr val="bg1"/>
                </a:solidFill>
              </a:rPr>
              <a:t>(HMM) if the output symbols cannot be observed directly (</a:t>
            </a:r>
            <a:r>
              <a:rPr lang="en-US" sz="1800" b="1" dirty="0" err="1" smtClean="0">
                <a:solidFill>
                  <a:schemeClr val="bg1"/>
                </a:solidFill>
              </a:rPr>
              <a:t>e.g</a:t>
            </a:r>
            <a:r>
              <a:rPr lang="en-US" sz="1800" b="1" dirty="0" smtClean="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smtClean="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smtClean="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smtClean="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smtClean="0">
                <a:solidFill>
                  <a:schemeClr val="bg1"/>
                </a:solidFill>
              </a:rPr>
              <a:t>Learning: How do we estimate the parameters of the model?</a:t>
            </a:r>
            <a:endParaRPr lang="en-US" sz="1800" b="1"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More Definitions and Comments</a:t>
            </a:r>
            <a:endParaRPr lang="en-US" b="1" dirty="0">
              <a:solidFill>
                <a:schemeClr val="accent2"/>
              </a:solidFill>
            </a:endParaRP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mc:AlternateContent xmlns:mc="http://schemas.openxmlformats.org/markup-compatibility/2006">
              <mc:Choice xmlns:v="urn:schemas-microsoft-com:vml" Requires="v">
                <p:oleObj spid="_x0000_s142367" name="Equation" r:id="rId4" imgW="1358640" imgH="660240" progId="Equation.3">
                  <p:embed/>
                </p:oleObj>
              </mc:Choice>
              <mc:Fallback>
                <p:oleObj name="Equation" r:id="rId4" imgW="135864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960304"/>
                        <a:ext cx="13589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mc:AlternateContent xmlns:mc="http://schemas.openxmlformats.org/markup-compatibility/2006">
              <mc:Choice xmlns:v="urn:schemas-microsoft-com:vml" Requires="v">
                <p:oleObj spid="_x0000_s142368" name="Equation" r:id="rId6" imgW="1346040" imgH="660240" progId="Equation.DSMT4">
                  <p:embed/>
                </p:oleObj>
              </mc:Choice>
              <mc:Fallback>
                <p:oleObj name="Equation" r:id="rId6" imgW="1346040" imgH="660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64606"/>
                        <a:ext cx="13462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4177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1: Evaluation</a:t>
            </a:r>
            <a:endParaRPr lang="en-US" b="1" dirty="0">
              <a:solidFill>
                <a:schemeClr val="accent2"/>
              </a:solidFill>
            </a:endParaRP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Note that the probability of being in any state at time </a:t>
            </a:r>
            <a:r>
              <a:rPr lang="en-US" altLang="en-US" sz="1800" dirty="0" smtClean="0">
                <a:solidFill>
                  <a:schemeClr val="bg1"/>
                </a:solidFill>
              </a:rPr>
              <a:t>t</a:t>
            </a:r>
            <a:r>
              <a:rPr lang="en-US" altLang="en-US" sz="1800" b="1" dirty="0" smtClean="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mc:AlternateContent xmlns:mc="http://schemas.openxmlformats.org/markup-compatibility/2006">
              <mc:Choice xmlns:v="urn:schemas-microsoft-com:vml" Requires="v">
                <p:oleObj spid="_x0000_s143391" name="Equation" r:id="rId3" imgW="1447560" imgH="1130040" progId="Equation.3">
                  <p:embed/>
                </p:oleObj>
              </mc:Choice>
              <mc:Fallback>
                <p:oleObj name="Equation" r:id="rId3" imgW="1447560" imgH="1130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1522413"/>
                        <a:ext cx="1447800" cy="1130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smtClean="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mc:AlternateContent xmlns:mc="http://schemas.openxmlformats.org/markup-compatibility/2006">
              <mc:Choice xmlns:v="urn:schemas-microsoft-com:vml" Requires="v">
                <p:oleObj spid="_x0000_s143392" name="Equation" r:id="rId5" imgW="1676160" imgH="1130040" progId="Equation.DSMT4">
                  <p:embed/>
                </p:oleObj>
              </mc:Choice>
              <mc:Fallback>
                <p:oleObj name="Equation" r:id="rId5" imgW="1676160" imgH="1130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4275" y="1525588"/>
                        <a:ext cx="1676400" cy="1130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But these computations, which are of complexity </a:t>
            </a:r>
            <a:r>
              <a:rPr lang="en-US" altLang="en-US" sz="1800" dirty="0" smtClean="0">
                <a:solidFill>
                  <a:schemeClr val="bg1"/>
                </a:solidFill>
              </a:rPr>
              <a:t>O(</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err="1" smtClean="0">
                <a:solidFill>
                  <a:schemeClr val="bg1"/>
                </a:solidFill>
              </a:rPr>
              <a:t>T</a:t>
            </a:r>
            <a:r>
              <a:rPr lang="en-US" altLang="en-US" sz="1800" dirty="0" smtClean="0">
                <a:solidFill>
                  <a:schemeClr val="bg1"/>
                </a:solidFill>
              </a:rPr>
              <a:t>)</a:t>
            </a:r>
            <a:r>
              <a:rPr lang="en-US" altLang="en-US" sz="1800" b="1" dirty="0" smtClean="0">
                <a:solidFill>
                  <a:schemeClr val="bg1"/>
                </a:solidFill>
              </a:rPr>
              <a:t>, where </a:t>
            </a:r>
            <a:r>
              <a:rPr lang="en-US" altLang="en-US" sz="1800" dirty="0" smtClean="0">
                <a:solidFill>
                  <a:schemeClr val="bg1"/>
                </a:solidFill>
              </a:rPr>
              <a:t>T</a:t>
            </a:r>
            <a:r>
              <a:rPr lang="en-US" altLang="en-US" sz="1800" b="1" dirty="0" smtClean="0">
                <a:solidFill>
                  <a:schemeClr val="bg1"/>
                </a:solidFill>
              </a:rPr>
              <a:t> is the length of the sequence), are prohibitive for even the simplest of models (e.g., </a:t>
            </a:r>
            <a:r>
              <a:rPr lang="en-US" altLang="en-US" sz="1800" dirty="0" smtClean="0">
                <a:solidFill>
                  <a:schemeClr val="bg1"/>
                </a:solidFill>
              </a:rPr>
              <a:t>c=10 </a:t>
            </a:r>
            <a:r>
              <a:rPr lang="en-US" altLang="en-US" sz="1800" b="1" dirty="0" smtClean="0">
                <a:solidFill>
                  <a:schemeClr val="bg1"/>
                </a:solidFill>
              </a:rPr>
              <a:t>and </a:t>
            </a:r>
            <a:r>
              <a:rPr lang="en-US" altLang="en-US" sz="1800" dirty="0" smtClean="0">
                <a:solidFill>
                  <a:schemeClr val="bg1"/>
                </a:solidFill>
              </a:rPr>
              <a:t>T=20</a:t>
            </a:r>
            <a:r>
              <a:rPr lang="en-US" altLang="en-US" sz="1800" b="1" dirty="0" smtClean="0">
                <a:solidFill>
                  <a:schemeClr val="bg1"/>
                </a:solidFill>
              </a:rPr>
              <a:t> requires </a:t>
            </a:r>
            <a:r>
              <a:rPr lang="en-US" altLang="en-US" sz="1800" dirty="0" smtClean="0">
                <a:solidFill>
                  <a:schemeClr val="bg1"/>
                </a:solidFill>
              </a:rPr>
              <a:t>10</a:t>
            </a:r>
            <a:r>
              <a:rPr lang="en-US" altLang="en-US" sz="1800" baseline="30000" dirty="0" smtClean="0">
                <a:solidFill>
                  <a:schemeClr val="bg1"/>
                </a:solidFill>
              </a:rPr>
              <a:t>21</a:t>
            </a:r>
            <a:r>
              <a:rPr lang="en-US" altLang="en-US" sz="1800" b="1" dirty="0" smtClean="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smtClean="0">
                <a:solidFill>
                  <a:schemeClr val="bg1"/>
                </a:solidFill>
              </a:rPr>
              <a:t>We can calculate this recursively by exploiting the first-order property of the process, and noting that the probability of being in a state at time </a:t>
            </a:r>
            <a:r>
              <a:rPr lang="en-US" altLang="en-US" sz="1800" dirty="0" smtClean="0">
                <a:solidFill>
                  <a:schemeClr val="bg1"/>
                </a:solidFill>
              </a:rPr>
              <a:t>t</a:t>
            </a:r>
            <a:r>
              <a:rPr lang="en-US" altLang="en-US" sz="1800" b="1" dirty="0" smtClean="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7"/>
          <a:srcRect l="11280" r="6485"/>
          <a:stretch>
            <a:fillRect/>
          </a:stretch>
        </p:blipFill>
        <p:spPr>
          <a:xfrm>
            <a:off x="4896464" y="3601426"/>
            <a:ext cx="3333135" cy="2774640"/>
          </a:xfrm>
          <a:prstGeom prst="rect">
            <a:avLst/>
          </a:prstGeom>
        </p:spPr>
      </p:pic>
    </p:spTree>
    <p:extLst>
      <p:ext uri="{BB962C8B-B14F-4D97-AF65-F5344CB8AC3E}">
        <p14:creationId xmlns:p14="http://schemas.microsoft.com/office/powerpoint/2010/main" val="337970396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smtClean="0">
                <a:solidFill>
                  <a:schemeClr val="bg1"/>
                </a:solidFill>
              </a:rPr>
              <a:t>Formally introduced a hidden Markov model.</a:t>
            </a:r>
          </a:p>
          <a:p>
            <a:pPr marL="171450" indent="-171450">
              <a:spcBef>
                <a:spcPct val="50000"/>
              </a:spcBef>
              <a:buFontTx/>
              <a:buChar char="•"/>
            </a:pPr>
            <a:r>
              <a:rPr lang="en-US" sz="1800" b="1" dirty="0" smtClean="0">
                <a:solidFill>
                  <a:schemeClr val="bg1"/>
                </a:solidFill>
              </a:rPr>
              <a:t>Described three fundamental problems (evaluation, decoding, and training).</a:t>
            </a:r>
          </a:p>
          <a:p>
            <a:pPr marL="171450" indent="-171450">
              <a:spcBef>
                <a:spcPct val="50000"/>
              </a:spcBef>
              <a:buFontTx/>
              <a:buChar char="•"/>
            </a:pPr>
            <a:r>
              <a:rPr lang="en-US" sz="1800" b="1" dirty="0" smtClean="0">
                <a:solidFill>
                  <a:schemeClr val="bg1"/>
                </a:solidFill>
              </a:rPr>
              <a:t>Derived general properties of the model.</a:t>
            </a:r>
          </a:p>
          <a:p>
            <a:pPr marL="171450" indent="-171450">
              <a:spcBef>
                <a:spcPct val="50000"/>
              </a:spcBef>
            </a:pPr>
            <a:endParaRPr lang="en-US" sz="1800" b="1" dirty="0" smtClean="0">
              <a:solidFill>
                <a:schemeClr val="bg1"/>
              </a:solidFill>
            </a:endParaRPr>
          </a:p>
          <a:p>
            <a:pPr marL="171450" indent="-171450">
              <a:spcBef>
                <a:spcPct val="50000"/>
              </a:spcBef>
            </a:pPr>
            <a:r>
              <a:rPr lang="en-US" sz="1800" b="1" dirty="0" smtClean="0">
                <a:solidFill>
                  <a:schemeClr val="bg1"/>
                </a:solidFill>
              </a:rPr>
              <a:t>Remaining issues:</a:t>
            </a:r>
          </a:p>
          <a:p>
            <a:pPr marL="171450" indent="-171450">
              <a:spcBef>
                <a:spcPct val="50000"/>
              </a:spcBef>
              <a:buFontTx/>
              <a:buChar char="•"/>
            </a:pPr>
            <a:r>
              <a:rPr lang="en-US" sz="1800" b="1" dirty="0" smtClean="0">
                <a:solidFill>
                  <a:schemeClr val="bg1"/>
                </a:solidFill>
              </a:rPr>
              <a:t>Introduce </a:t>
            </a:r>
            <a:r>
              <a:rPr lang="en-US" sz="1800" b="1" dirty="0">
                <a:solidFill>
                  <a:schemeClr val="bg1"/>
                </a:solidFill>
              </a:rPr>
              <a:t>the Forward Algorithm as a fast way to do evaluation.</a:t>
            </a:r>
          </a:p>
          <a:p>
            <a:pPr marL="171450" indent="-171450">
              <a:spcBef>
                <a:spcPct val="50000"/>
              </a:spcBef>
              <a:buFontTx/>
              <a:buChar char="•"/>
            </a:pPr>
            <a:r>
              <a:rPr lang="en-US" sz="1800" b="1" dirty="0" smtClean="0">
                <a:solidFill>
                  <a:schemeClr val="bg1"/>
                </a:solidFill>
              </a:rPr>
              <a:t>Introduce </a:t>
            </a:r>
            <a:r>
              <a:rPr lang="en-US" sz="1800" b="1" dirty="0">
                <a:solidFill>
                  <a:schemeClr val="bg1"/>
                </a:solidFill>
              </a:rPr>
              <a:t>the Viterbi Algorithm as a reasonable way to do decoding.</a:t>
            </a:r>
          </a:p>
          <a:p>
            <a:pPr marL="171450" indent="-171450">
              <a:spcBef>
                <a:spcPct val="50000"/>
              </a:spcBef>
              <a:buFontTx/>
              <a:buChar char="•"/>
            </a:pPr>
            <a:r>
              <a:rPr lang="en-US" sz="1800" b="1" smtClean="0">
                <a:solidFill>
                  <a:schemeClr val="bg1"/>
                </a:solidFill>
              </a:rPr>
              <a:t>Introduce </a:t>
            </a:r>
            <a:r>
              <a:rPr lang="en-US" sz="1800" b="1" dirty="0">
                <a:solidFill>
                  <a:schemeClr val="bg1"/>
                </a:solidFill>
              </a:rPr>
              <a:t>dynamic programming using a string matching example.</a:t>
            </a:r>
          </a:p>
          <a:p>
            <a:pPr marL="171450" indent="-171450">
              <a:spcBef>
                <a:spcPct val="50000"/>
              </a:spcBef>
              <a:buFont typeface="Arial" pitchFamily="34" charset="0"/>
              <a:buChar char="•"/>
            </a:pPr>
            <a:r>
              <a:rPr lang="en-US" sz="1800" b="1" dirty="0" smtClean="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smtClean="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7173</TotalTime>
  <Words>579</Words>
  <Application>Microsoft Macintosh PowerPoint</Application>
  <PresentationFormat>Letter Paper (8.5x11 in)</PresentationFormat>
  <Paragraphs>51</Paragraphs>
  <Slides>9</Slides>
  <Notes>3</Notes>
  <HiddenSlides>0</HiddenSlides>
  <MMClips>0</MMClips>
  <ScaleCrop>false</ScaleCrop>
  <HeadingPairs>
    <vt:vector size="8" baseType="variant">
      <vt:variant>
        <vt:lpstr>Fonts Used</vt:lpstr>
      </vt:variant>
      <vt:variant>
        <vt:i4>4</vt:i4>
      </vt:variant>
      <vt:variant>
        <vt:lpstr>Theme</vt:lpstr>
      </vt:variant>
      <vt:variant>
        <vt:i4>5</vt:i4>
      </vt:variant>
      <vt:variant>
        <vt:lpstr>Embedded OLE Servers</vt:lpstr>
      </vt:variant>
      <vt:variant>
        <vt:i4>1</vt:i4>
      </vt:variant>
      <vt:variant>
        <vt:lpstr>Slide Titles</vt:lpstr>
      </vt:variant>
      <vt:variant>
        <vt:i4>9</vt:i4>
      </vt:variant>
    </vt:vector>
  </HeadingPairs>
  <TitlesOfParts>
    <vt:vector size="19" baseType="lpstr">
      <vt:lpstr>Cambria Math</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407</cp:revision>
  <dcterms:created xsi:type="dcterms:W3CDTF">2002-09-12T17:13:32Z</dcterms:created>
  <dcterms:modified xsi:type="dcterms:W3CDTF">2017-09-25T21:21:32Z</dcterms:modified>
</cp:coreProperties>
</file>