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38"/>
  </p:notesMasterIdLst>
  <p:handoutMasterIdLst>
    <p:handoutMasterId r:id="rId39"/>
  </p:handoutMasterIdLst>
  <p:sldIdLst>
    <p:sldId id="298" r:id="rId7"/>
    <p:sldId id="343" r:id="rId8"/>
    <p:sldId id="399" r:id="rId9"/>
    <p:sldId id="400" r:id="rId10"/>
    <p:sldId id="401" r:id="rId11"/>
    <p:sldId id="402" r:id="rId12"/>
    <p:sldId id="403" r:id="rId13"/>
    <p:sldId id="404" r:id="rId14"/>
    <p:sldId id="405" r:id="rId15"/>
    <p:sldId id="406" r:id="rId16"/>
    <p:sldId id="344" r:id="rId17"/>
    <p:sldId id="345" r:id="rId18"/>
    <p:sldId id="346" r:id="rId19"/>
    <p:sldId id="347" r:id="rId20"/>
    <p:sldId id="348" r:id="rId21"/>
    <p:sldId id="349" r:id="rId22"/>
    <p:sldId id="350" r:id="rId23"/>
    <p:sldId id="351" r:id="rId24"/>
    <p:sldId id="370" r:id="rId25"/>
    <p:sldId id="353" r:id="rId26"/>
    <p:sldId id="359" r:id="rId27"/>
    <p:sldId id="354" r:id="rId28"/>
    <p:sldId id="355" r:id="rId29"/>
    <p:sldId id="356" r:id="rId30"/>
    <p:sldId id="357" r:id="rId31"/>
    <p:sldId id="408" r:id="rId32"/>
    <p:sldId id="410" r:id="rId33"/>
    <p:sldId id="411" r:id="rId34"/>
    <p:sldId id="409" r:id="rId35"/>
    <p:sldId id="407" r:id="rId36"/>
    <p:sldId id="36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5616" userDrawn="1">
          <p15:clr>
            <a:srgbClr val="A4A3A4"/>
          </p15:clr>
        </p15:guide>
        <p15:guide id="3" pos="5731">
          <p15:clr>
            <a:srgbClr val="A4A3A4"/>
          </p15:clr>
        </p15:guide>
        <p15:guide id="4" orient="horz" pos="2415">
          <p15:clr>
            <a:srgbClr val="A4A3A4"/>
          </p15:clr>
        </p15:guide>
        <p15:guide id="5" orient="horz" pos="408" userDrawn="1">
          <p15:clr>
            <a:srgbClr val="A4A3A4"/>
          </p15:clr>
        </p15:guide>
        <p15:guide id="6" orient="horz" pos="2822">
          <p15:clr>
            <a:srgbClr val="A4A3A4"/>
          </p15:clr>
        </p15:guide>
        <p15:guide id="7"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22" autoAdjust="0"/>
    <p:restoredTop sz="86715" autoAdjust="0"/>
  </p:normalViewPr>
  <p:slideViewPr>
    <p:cSldViewPr snapToGrid="0" snapToObjects="1" showGuides="1">
      <p:cViewPr varScale="1">
        <p:scale>
          <a:sx n="64" d="100"/>
          <a:sy n="64" d="100"/>
        </p:scale>
        <p:origin x="1824" y="60"/>
      </p:cViewPr>
      <p:guideLst>
        <p:guide orient="horz" pos="4298"/>
        <p:guide pos="5616"/>
        <p:guide pos="5731"/>
        <p:guide orient="horz" pos="2415"/>
        <p:guide orient="horz" pos="408"/>
        <p:guide orient="horz" pos="2822"/>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12/11/2016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12/11/2016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248261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19</a:t>
            </a:fld>
            <a:endParaRPr lang="en-US" dirty="0"/>
          </a:p>
        </p:txBody>
      </p:sp>
    </p:spTree>
    <p:extLst>
      <p:ext uri="{BB962C8B-B14F-4D97-AF65-F5344CB8AC3E}">
        <p14:creationId xmlns:p14="http://schemas.microsoft.com/office/powerpoint/2010/main" val="206057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greatest disadvantageous of RNN and LSTM structures that were introduced in part 1 and 2, is that they are processing information just based on the previous context. </a:t>
            </a:r>
          </a:p>
          <a:p>
            <a:r>
              <a:rPr lang="en-US" dirty="0" smtClean="0"/>
              <a:t>In a lot of application including speech recognition, we prefer another structure called bidirectional LSTM (BLSTM) which can …</a:t>
            </a:r>
          </a:p>
          <a:p>
            <a:r>
              <a:rPr lang="en-US" dirty="0" smtClean="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20</a:t>
            </a:fld>
            <a:endParaRPr lang="en-US"/>
          </a:p>
        </p:txBody>
      </p:sp>
    </p:spTree>
    <p:extLst>
      <p:ext uri="{BB962C8B-B14F-4D97-AF65-F5344CB8AC3E}">
        <p14:creationId xmlns:p14="http://schemas.microsoft.com/office/powerpoint/2010/main" val="393751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potential disadvantage of traditional RNN which explained in</a:t>
            </a:r>
            <a:r>
              <a:rPr lang="en-US" sz="1200" kern="1200" baseline="0" dirty="0" smtClean="0">
                <a:solidFill>
                  <a:schemeClr val="tx1"/>
                </a:solidFill>
                <a:latin typeface="+mn-lt"/>
                <a:ea typeface="+mn-ea"/>
                <a:cs typeface="+mn-cs"/>
              </a:rPr>
              <a:t> the first part of the presentation</a:t>
            </a:r>
            <a:r>
              <a:rPr lang="en-US" sz="1200" kern="1200" dirty="0" smtClean="0">
                <a:solidFill>
                  <a:schemeClr val="tx1"/>
                </a:solidFill>
                <a:latin typeface="+mn-lt"/>
                <a:ea typeface="+mn-ea"/>
                <a:cs typeface="+mn-cs"/>
              </a:rPr>
              <a:t> is that,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part a structure called deep recurrent neural network(DRNN) will be explained which is basically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DRNN by stacking RNNs,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21</a:t>
            </a:fld>
            <a:endParaRPr lang="en-US"/>
          </a:p>
        </p:txBody>
      </p:sp>
    </p:spTree>
    <p:extLst>
      <p:ext uri="{BB962C8B-B14F-4D97-AF65-F5344CB8AC3E}">
        <p14:creationId xmlns:p14="http://schemas.microsoft.com/office/powerpoint/2010/main" val="93087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Also input frames, hidden states, and output frames are represented by </a:t>
            </a:r>
            <a:r>
              <a:rPr lang="en-US" sz="1200" kern="1200" dirty="0" err="1" smtClean="0">
                <a:solidFill>
                  <a:schemeClr val="tx1"/>
                </a:solidFill>
                <a:latin typeface="+mn-lt"/>
                <a:ea typeface="+mn-ea"/>
                <a:cs typeface="+mn-cs"/>
              </a:rPr>
              <a:t>white,black</a:t>
            </a:r>
            <a:r>
              <a:rPr lang="en-US" sz="1200" kern="1200" dirty="0" smtClean="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22</a:t>
            </a:fld>
            <a:endParaRPr lang="en-US"/>
          </a:p>
        </p:txBody>
      </p:sp>
    </p:spTree>
    <p:extLst>
      <p:ext uri="{BB962C8B-B14F-4D97-AF65-F5344CB8AC3E}">
        <p14:creationId xmlns:p14="http://schemas.microsoft.com/office/powerpoint/2010/main" val="402763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24</a:t>
            </a:fld>
            <a:endParaRPr lang="en-US"/>
          </a:p>
        </p:txBody>
      </p:sp>
    </p:spTree>
    <p:extLst>
      <p:ext uri="{BB962C8B-B14F-4D97-AF65-F5344CB8AC3E}">
        <p14:creationId xmlns:p14="http://schemas.microsoft.com/office/powerpoint/2010/main" val="226953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25</a:t>
            </a:fld>
            <a:endParaRPr lang="en-US" dirty="0"/>
          </a:p>
        </p:txBody>
      </p:sp>
    </p:spTree>
    <p:extLst>
      <p:ext uri="{BB962C8B-B14F-4D97-AF65-F5344CB8AC3E}">
        <p14:creationId xmlns:p14="http://schemas.microsoft.com/office/powerpoint/2010/main" val="1644816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The data was collected by Stanford researchers and was used in a 2011 paper where a split of 50-50 of the data was used for training and test. An accuracy of 88.89% was achieved. This is my result on IMDB dataset using LSTM network:</a:t>
            </a:r>
          </a:p>
          <a:p>
            <a:r>
              <a:rPr lang="en-US" smtClean="0"/>
              <a:t>.</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26</a:t>
            </a:fld>
            <a:endParaRPr lang="en-US" dirty="0"/>
          </a:p>
        </p:txBody>
      </p:sp>
    </p:spTree>
    <p:extLst>
      <p:ext uri="{BB962C8B-B14F-4D97-AF65-F5344CB8AC3E}">
        <p14:creationId xmlns:p14="http://schemas.microsoft.com/office/powerpoint/2010/main" val="699582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27</a:t>
            </a:fld>
            <a:endParaRPr lang="en-US" dirty="0"/>
          </a:p>
        </p:txBody>
      </p:sp>
    </p:spTree>
    <p:extLst>
      <p:ext uri="{BB962C8B-B14F-4D97-AF65-F5344CB8AC3E}">
        <p14:creationId xmlns:p14="http://schemas.microsoft.com/office/powerpoint/2010/main" val="3702968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28</a:t>
            </a:fld>
            <a:endParaRPr lang="en-US" dirty="0"/>
          </a:p>
        </p:txBody>
      </p:sp>
    </p:spTree>
    <p:extLst>
      <p:ext uri="{BB962C8B-B14F-4D97-AF65-F5344CB8AC3E}">
        <p14:creationId xmlns:p14="http://schemas.microsoft.com/office/powerpoint/2010/main" val="1909136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The data was collected by Stanford researchers and was used in a 2011 paper where a split of 50-50 of the data was used for training and test. An accuracy of 88.89% was achieved. This is my result on IMDB dataset using LSTM network:</a:t>
            </a:r>
          </a:p>
          <a:p>
            <a:r>
              <a:rPr lang="en-US" smtClean="0"/>
              <a:t>.</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29</a:t>
            </a:fld>
            <a:endParaRPr lang="en-US" dirty="0"/>
          </a:p>
        </p:txBody>
      </p:sp>
    </p:spTree>
    <p:extLst>
      <p:ext uri="{BB962C8B-B14F-4D97-AF65-F5344CB8AC3E}">
        <p14:creationId xmlns:p14="http://schemas.microsoft.com/office/powerpoint/2010/main" val="114568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start from scratch with Recurrent Neural Networks. Then I’ll explain Long Short-Term</a:t>
            </a:r>
            <a:r>
              <a:rPr lang="en-US" baseline="0" dirty="0" smtClean="0"/>
              <a:t> Memory Networks. After that I will continue with </a:t>
            </a:r>
            <a:r>
              <a:rPr lang="en-US" dirty="0" smtClean="0"/>
              <a:t>Deep Recurrent Neural Networks. Then I</a:t>
            </a:r>
            <a:r>
              <a:rPr lang="en-US" baseline="0" dirty="0" smtClean="0"/>
              <a:t> will introduce you to </a:t>
            </a:r>
            <a:r>
              <a:rPr lang="en-US" dirty="0" smtClean="0"/>
              <a:t>Deep Bidirectional Long Short-Term Memory Networks.</a:t>
            </a:r>
            <a:r>
              <a:rPr lang="en-US" baseline="0" dirty="0" smtClean="0"/>
              <a:t> And finally I’ll wrap up the discussion with an overview on EEG classification using deep learning.</a:t>
            </a:r>
            <a:endParaRPr lang="en-US" dirty="0" smtClean="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a:t>
            </a:fld>
            <a:endParaRPr lang="en-US"/>
          </a:p>
        </p:txBody>
      </p:sp>
    </p:spTree>
    <p:extLst>
      <p:ext uri="{BB962C8B-B14F-4D97-AF65-F5344CB8AC3E}">
        <p14:creationId xmlns:p14="http://schemas.microsoft.com/office/powerpoint/2010/main" val="127384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10</a:t>
            </a:fld>
            <a:endParaRPr lang="en-US"/>
          </a:p>
        </p:txBody>
      </p:sp>
    </p:spTree>
    <p:extLst>
      <p:ext uri="{BB962C8B-B14F-4D97-AF65-F5344CB8AC3E}">
        <p14:creationId xmlns:p14="http://schemas.microsoft.com/office/powerpoint/2010/main" val="74217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RNNs are called recurrent …</a:t>
            </a:r>
          </a:p>
          <a:p>
            <a:r>
              <a:rPr lang="en-US" sz="1200" kern="1200" dirty="0" smtClean="0">
                <a:solidFill>
                  <a:schemeClr val="tx1"/>
                </a:solidFill>
                <a:latin typeface="+mn-lt"/>
                <a:ea typeface="+mn-ea"/>
                <a:cs typeface="+mn-cs"/>
              </a:rPr>
              <a:t>We can consider RNNs as …</a:t>
            </a:r>
          </a:p>
          <a:p>
            <a:r>
              <a:rPr lang="en-US" sz="1200" kern="1200" dirty="0" smtClean="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11</a:t>
            </a:fld>
            <a:endParaRPr lang="en-US"/>
          </a:p>
        </p:txBody>
      </p:sp>
    </p:spTree>
    <p:extLst>
      <p:ext uri="{BB962C8B-B14F-4D97-AF65-F5344CB8AC3E}">
        <p14:creationId xmlns:p14="http://schemas.microsoft.com/office/powerpoint/2010/main" val="28093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pPr/>
              <a:t>12</a:t>
            </a:fld>
            <a:endParaRPr lang="en-US"/>
          </a:p>
        </p:txBody>
      </p:sp>
    </p:spTree>
    <p:extLst>
      <p:ext uri="{BB962C8B-B14F-4D97-AF65-F5344CB8AC3E}">
        <p14:creationId xmlns:p14="http://schemas.microsoft.com/office/powerpoint/2010/main" val="388903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feedforward neural networks can be trained by backpropagation algorithm. In RNNs, a slightly modified version of this algorithm called Backpropagation through Time (BPTT) is used to train the network.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13</a:t>
            </a:fld>
            <a:endParaRPr lang="en-US"/>
          </a:p>
        </p:txBody>
      </p:sp>
    </p:spTree>
    <p:extLst>
      <p:ext uri="{BB962C8B-B14F-4D97-AF65-F5344CB8AC3E}">
        <p14:creationId xmlns:p14="http://schemas.microsoft.com/office/powerpoint/2010/main" val="355864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backpropagation</a:t>
            </a:r>
            <a:r>
              <a:rPr lang="en-US" sz="1200" kern="1200" dirty="0" smtClean="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14</a:t>
            </a:fld>
            <a:endParaRPr lang="en-US"/>
          </a:p>
        </p:txBody>
      </p:sp>
    </p:spTree>
    <p:extLst>
      <p:ext uri="{BB962C8B-B14F-4D97-AF65-F5344CB8AC3E}">
        <p14:creationId xmlns:p14="http://schemas.microsoft.com/office/powerpoint/2010/main" val="166126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main reason is “vanishing gradient problem” which explored in depth by </a:t>
            </a:r>
            <a:r>
              <a:rPr lang="en-US" sz="1200" kern="1200" dirty="0" err="1" smtClean="0">
                <a:solidFill>
                  <a:schemeClr val="tx1"/>
                </a:solidFill>
                <a:effectLst/>
                <a:latin typeface="+mn-lt"/>
                <a:ea typeface="+mn-ea"/>
                <a:cs typeface="+mn-cs"/>
              </a:rPr>
              <a:t>Bengio</a:t>
            </a:r>
            <a:r>
              <a:rPr lang="en-US" sz="1200" kern="1200" baseline="0" dirty="0" smtClean="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15</a:t>
            </a:fld>
            <a:endParaRPr lang="en-US"/>
          </a:p>
        </p:txBody>
      </p:sp>
    </p:spTree>
    <p:extLst>
      <p:ext uri="{BB962C8B-B14F-4D97-AF65-F5344CB8AC3E}">
        <p14:creationId xmlns:p14="http://schemas.microsoft.com/office/powerpoint/2010/main" val="305790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pPr/>
              <a:t>16</a:t>
            </a:fld>
            <a:endParaRPr lang="en-US"/>
          </a:p>
        </p:txBody>
      </p:sp>
    </p:spTree>
    <p:extLst>
      <p:ext uri="{BB962C8B-B14F-4D97-AF65-F5344CB8AC3E}">
        <p14:creationId xmlns:p14="http://schemas.microsoft.com/office/powerpoint/2010/main" val="30243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775519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CAEBE13E-4B7E-4445-AA1D-E25F39BAB5ED}" type="datetimeFigureOut">
              <a:rPr lang="en-US" smtClean="0"/>
              <a:pPr/>
              <a:t>12/11/2016</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DA10A36D-0FF4-4F0B-BDFE-FB879F3DD541}" type="slidenum">
              <a:rPr lang="en-US" smtClean="0"/>
              <a:pPr/>
              <a:t>‹#›</a:t>
            </a:fld>
            <a:endParaRPr lang="en-US"/>
          </a:p>
        </p:txBody>
      </p:sp>
    </p:spTree>
    <p:extLst>
      <p:ext uri="{BB962C8B-B14F-4D97-AF65-F5344CB8AC3E}">
        <p14:creationId xmlns:p14="http://schemas.microsoft.com/office/powerpoint/2010/main" val="23304188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9988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smtClean="0">
                <a:latin typeface="Times New Roman" panose="02020603050405020304" pitchFamily="18" charset="0"/>
                <a:cs typeface="Times New Roman" panose="02020603050405020304" pitchFamily="18" charset="0"/>
              </a:rPr>
              <a:t>S. Lopez: TUH EEG Corpus</a:t>
            </a:r>
            <a:r>
              <a:rPr lang="en-US" sz="1000" b="0" cap="all" dirty="0" smtClean="0">
                <a:latin typeface="Times New Roman" panose="02020603050405020304" pitchFamily="18" charset="0"/>
                <a:cs typeface="Times New Roman" panose="02020603050405020304" pitchFamily="18" charset="0"/>
              </a:rPr>
              <a:t>	</a:t>
            </a:r>
            <a:r>
              <a:rPr lang="en-US" sz="1000" b="1" cap="none" dirty="0" smtClean="0">
                <a:solidFill>
                  <a:schemeClr val="tx2">
                    <a:lumMod val="50000"/>
                  </a:schemeClr>
                </a:solidFill>
                <a:latin typeface="+mn-lt"/>
                <a:cs typeface="+mn-cs"/>
              </a:rPr>
              <a:t>December</a:t>
            </a:r>
            <a:r>
              <a:rPr lang="en-US" sz="1000" b="1" cap="none" baseline="0" dirty="0" smtClean="0">
                <a:solidFill>
                  <a:schemeClr val="tx2">
                    <a:lumMod val="50000"/>
                  </a:schemeClr>
                </a:solidFill>
                <a:latin typeface="+mn-lt"/>
                <a:cs typeface="+mn-cs"/>
              </a:rPr>
              <a:t> 13, 2014</a:t>
            </a:r>
            <a:endParaRPr lang="en-US" sz="1000" b="1" dirty="0" smtClean="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dirty="0" smtClean="0">
                <a:solidFill>
                  <a:prstClr val="black"/>
                </a:solidFill>
                <a:latin typeface="Times New Roman" panose="02020603050405020304" pitchFamily="18" charset="0"/>
                <a:cs typeface="Times New Roman" panose="02020603050405020304" pitchFamily="18" charset="0"/>
              </a:rPr>
              <a:t>S. Lopez: TUH EEG Corpus</a:t>
            </a:r>
            <a:r>
              <a:rPr lang="en-US" sz="1000" cap="all" dirty="0" smtClean="0">
                <a:solidFill>
                  <a:prstClr val="black"/>
                </a:solidFill>
                <a:latin typeface="Times New Roman" panose="02020603050405020304" pitchFamily="18" charset="0"/>
                <a:cs typeface="Times New Roman" panose="02020603050405020304" pitchFamily="18" charset="0"/>
              </a:rPr>
              <a:t>	</a:t>
            </a:r>
            <a:r>
              <a:rPr lang="en-US" sz="1000" b="1" dirty="0" smtClean="0">
                <a:solidFill>
                  <a:srgbClr val="1F497D">
                    <a:lumMod val="50000"/>
                  </a:srgbClr>
                </a:solidFill>
                <a:latin typeface="Calibri"/>
              </a:rPr>
              <a:t>December 13, 2014</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smtClean="0">
                <a:latin typeface="Times New Roman" panose="02020603050405020304" pitchFamily="18" charset="0"/>
                <a:cs typeface="Times New Roman" panose="02020603050405020304" pitchFamily="18" charset="0"/>
              </a:rPr>
              <a:t>M. Golmohammadi: A Tutorial on implementation of LSTM networks using </a:t>
            </a:r>
            <a:r>
              <a:rPr lang="en-US" sz="1000" b="1" cap="none" baseline="0" dirty="0" err="1" smtClean="0">
                <a:latin typeface="Times New Roman" panose="02020603050405020304" pitchFamily="18" charset="0"/>
                <a:cs typeface="Times New Roman" panose="02020603050405020304" pitchFamily="18" charset="0"/>
              </a:rPr>
              <a:t>Theano</a:t>
            </a:r>
            <a:r>
              <a:rPr lang="en-US" sz="1000" b="1" dirty="0" smtClean="0">
                <a:solidFill>
                  <a:srgbClr val="1F497D">
                    <a:lumMod val="50000"/>
                  </a:srgbClr>
                </a:solidFill>
                <a:latin typeface="Calibri"/>
              </a:rPr>
              <a:t>	December 2016</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8" r:id="rId2"/>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24.tmp"/><Relationship Id="rId4" Type="http://schemas.openxmlformats.org/officeDocument/2006/relationships/image" Target="../media/image23.tmp"/></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5.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www.dukascopy.com/imageserver/img/41da368bc2e95fe0dbc09e880c88f51d/500_2/image597.jpg%5d%5bsize=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585" y="134167"/>
            <a:ext cx="3121821" cy="19729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7783" y="495744"/>
            <a:ext cx="5134844" cy="1569660"/>
          </a:xfrm>
          <a:prstGeom prst="rect">
            <a:avLst/>
          </a:prstGeom>
          <a:noFill/>
        </p:spPr>
        <p:txBody>
          <a:bodyPr wrap="square" rtlCol="0">
            <a:spAutoFit/>
          </a:bodyPr>
          <a:lstStyle/>
          <a:p>
            <a:r>
              <a:rPr lang="en-US" sz="3200" b="1" dirty="0">
                <a:latin typeface="Arial" charset="0"/>
                <a:ea typeface="Arial" charset="0"/>
                <a:cs typeface="Arial" charset="0"/>
              </a:rPr>
              <a:t>A </a:t>
            </a:r>
            <a:r>
              <a:rPr lang="en-US" sz="3200" b="1" dirty="0" smtClean="0">
                <a:latin typeface="Arial" charset="0"/>
                <a:ea typeface="Arial" charset="0"/>
                <a:cs typeface="Arial" charset="0"/>
              </a:rPr>
              <a:t>Tutorial </a:t>
            </a:r>
            <a:r>
              <a:rPr lang="en-US" sz="3200" b="1" dirty="0">
                <a:latin typeface="Arial" charset="0"/>
                <a:ea typeface="Arial" charset="0"/>
                <a:cs typeface="Arial" charset="0"/>
              </a:rPr>
              <a:t>on </a:t>
            </a:r>
            <a:r>
              <a:rPr lang="en-US" sz="3200" b="1" dirty="0" smtClean="0">
                <a:latin typeface="Arial" charset="0"/>
                <a:ea typeface="Arial" charset="0"/>
                <a:cs typeface="Arial" charset="0"/>
              </a:rPr>
              <a:t>implementation of LSTM networks using </a:t>
            </a:r>
            <a:r>
              <a:rPr lang="en-US" sz="3200" b="1" dirty="0" err="1" smtClean="0">
                <a:latin typeface="Arial" charset="0"/>
                <a:ea typeface="Arial" charset="0"/>
                <a:cs typeface="Arial" charset="0"/>
              </a:rPr>
              <a:t>Theano</a:t>
            </a:r>
            <a:endParaRPr lang="en-US" sz="3200" b="1" dirty="0">
              <a:latin typeface="Arial" charset="0"/>
              <a:ea typeface="Arial" charset="0"/>
              <a:cs typeface="Arial" charset="0"/>
            </a:endParaRP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err="1" smtClean="0">
                <a:latin typeface="Arial"/>
                <a:cs typeface="Arial"/>
              </a:rPr>
              <a:t>Meysam</a:t>
            </a:r>
            <a:r>
              <a:rPr lang="en-US" sz="1800" b="1" dirty="0" smtClean="0">
                <a:latin typeface="Arial"/>
                <a:cs typeface="Arial"/>
              </a:rPr>
              <a:t> </a:t>
            </a:r>
            <a:r>
              <a:rPr lang="en-US" sz="1800" b="1" dirty="0" err="1">
                <a:latin typeface="Arial"/>
                <a:cs typeface="Arial"/>
              </a:rPr>
              <a:t>Golmohammadi</a:t>
            </a:r>
            <a:endParaRPr lang="en-US" sz="1800" b="1" dirty="0">
              <a:latin typeface="Arial"/>
              <a:cs typeface="Arial"/>
            </a:endParaRPr>
          </a:p>
          <a:p>
            <a:pPr marL="0" indent="0">
              <a:spcBef>
                <a:spcPts val="0"/>
              </a:spcBef>
              <a:buNone/>
            </a:pPr>
            <a:r>
              <a:rPr lang="en-US" sz="1800" b="1" dirty="0" smtClean="0">
                <a:latin typeface="Arial"/>
                <a:cs typeface="Arial"/>
              </a:rPr>
              <a:t>meysam@temple.edu</a:t>
            </a:r>
            <a:endParaRPr lang="en-US" sz="1800" b="1" dirty="0">
              <a:latin typeface="Arial"/>
              <a:cs typeface="Arial"/>
            </a:endParaRPr>
          </a:p>
          <a:p>
            <a:pPr marL="0" indent="0">
              <a:spcBef>
                <a:spcPts val="0"/>
              </a:spcBef>
              <a:buNone/>
            </a:pPr>
            <a:r>
              <a:rPr lang="en-US" sz="1800" b="1" dirty="0">
                <a:latin typeface="Arial"/>
                <a:cs typeface="Arial"/>
              </a:rPr>
              <a:t>Neural Engineering Data Consortium</a:t>
            </a:r>
          </a:p>
          <a:p>
            <a:pPr marL="0" indent="0">
              <a:spcBef>
                <a:spcPts val="0"/>
              </a:spcBef>
              <a:buNone/>
            </a:pPr>
            <a:r>
              <a:rPr lang="en-US" sz="1800" b="1" dirty="0" smtClean="0">
                <a:latin typeface="Arial"/>
                <a:cs typeface="Arial"/>
              </a:rPr>
              <a:t>College </a:t>
            </a:r>
            <a:r>
              <a:rPr lang="en-US" sz="1800" b="1" dirty="0">
                <a:latin typeface="Arial"/>
                <a:cs typeface="Arial"/>
              </a:rPr>
              <a:t>of Engineering </a:t>
            </a:r>
          </a:p>
          <a:p>
            <a:pPr marL="0" indent="0">
              <a:spcBef>
                <a:spcPts val="0"/>
              </a:spcBef>
              <a:buNone/>
            </a:pPr>
            <a:r>
              <a:rPr lang="en-US" sz="1800" b="1" dirty="0">
                <a:latin typeface="Arial"/>
                <a:cs typeface="Arial"/>
              </a:rPr>
              <a:t>Temple University </a:t>
            </a:r>
          </a:p>
          <a:p>
            <a:pPr marL="0" indent="0">
              <a:spcBef>
                <a:spcPts val="0"/>
              </a:spcBef>
              <a:buNone/>
            </a:pPr>
            <a:r>
              <a:rPr lang="en-US" sz="1800" b="1" dirty="0" smtClean="0">
                <a:latin typeface="Arial"/>
                <a:cs typeface="Arial"/>
              </a:rPr>
              <a:t>December 2016</a:t>
            </a:r>
            <a:endParaRPr lang="en-US" sz="1800" b="1" dirty="0" smtClean="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4"/>
          <a:stretch>
            <a:fillRect/>
          </a:stretch>
        </p:blipFill>
        <p:spPr>
          <a:xfrm>
            <a:off x="6062173" y="4807512"/>
            <a:ext cx="2984500" cy="1993397"/>
          </a:xfrm>
          <a:prstGeom prst="rect">
            <a:avLst/>
          </a:prstGeom>
        </p:spPr>
      </p:pic>
      <p:pic>
        <p:nvPicPr>
          <p:cNvPr id="1028" name="Picture 4"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108" y="3450723"/>
            <a:ext cx="1518186" cy="1502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deeplearning.net/software/theano/_static/theano_logo_allblue_200x4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9995" y="2156083"/>
            <a:ext cx="1905000" cy="438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olah.github.io/posts/2015-08-Understanding-LSTMs/img/LSTM3-var-GR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0675" y="2646809"/>
            <a:ext cx="4642088" cy="143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Shared variables</a:t>
            </a:r>
          </a:p>
        </p:txBody>
      </p:sp>
      <p:sp>
        <p:nvSpPr>
          <p:cNvPr id="3" name="Content Placeholder 2"/>
          <p:cNvSpPr>
            <a:spLocks noGrp="1"/>
          </p:cNvSpPr>
          <p:nvPr>
            <p:ph idx="1"/>
          </p:nvPr>
        </p:nvSpPr>
        <p:spPr>
          <a:xfrm>
            <a:off x="228600" y="669171"/>
            <a:ext cx="7468286" cy="5845929"/>
          </a:xfrm>
        </p:spPr>
        <p:txBody>
          <a:bodyPr lIns="0" tIns="0" rIns="0" bIns="0"/>
          <a:lstStyle/>
          <a:p>
            <a:pPr marL="0" indent="0">
              <a:spcBef>
                <a:spcPts val="0"/>
              </a:spcBef>
              <a:spcAft>
                <a:spcPts val="1200"/>
              </a:spcAft>
              <a:buNone/>
            </a:pPr>
            <a:r>
              <a:rPr lang="en-US" sz="1800" dirty="0">
                <a:latin typeface="Arial" charset="0"/>
                <a:ea typeface="Arial" charset="0"/>
                <a:cs typeface="Arial" charset="0"/>
              </a:rPr>
              <a:t>A “shared variable” is a buffer that stores a numerical value for a </a:t>
            </a:r>
            <a:r>
              <a:rPr lang="en-US" sz="1800" dirty="0" err="1">
                <a:latin typeface="Arial" charset="0"/>
                <a:ea typeface="Arial" charset="0"/>
                <a:cs typeface="Arial" charset="0"/>
              </a:rPr>
              <a:t>theano</a:t>
            </a:r>
            <a:r>
              <a:rPr lang="en-US" sz="1800" dirty="0">
                <a:latin typeface="Arial" charset="0"/>
                <a:ea typeface="Arial" charset="0"/>
                <a:cs typeface="Arial" charset="0"/>
              </a:rPr>
              <a:t> </a:t>
            </a:r>
            <a:r>
              <a:rPr lang="en-US" sz="1800" dirty="0" smtClean="0">
                <a:latin typeface="Arial" charset="0"/>
                <a:ea typeface="Arial" charset="0"/>
                <a:cs typeface="Arial" charset="0"/>
              </a:rPr>
              <a:t>variable (think </a:t>
            </a:r>
            <a:r>
              <a:rPr lang="en-US" sz="1800" dirty="0">
                <a:latin typeface="Arial" charset="0"/>
                <a:ea typeface="Arial" charset="0"/>
                <a:cs typeface="Arial" charset="0"/>
              </a:rPr>
              <a:t>as a global </a:t>
            </a:r>
            <a:r>
              <a:rPr lang="en-US" sz="1800" dirty="0" smtClean="0">
                <a:latin typeface="Arial" charset="0"/>
                <a:ea typeface="Arial" charset="0"/>
                <a:cs typeface="Arial" charset="0"/>
              </a:rPr>
              <a:t>variable)</a:t>
            </a:r>
            <a:endParaRPr lang="en-US" sz="1800" dirty="0">
              <a:latin typeface="Arial" charset="0"/>
              <a:ea typeface="Arial" charset="0"/>
              <a:cs typeface="Arial" charset="0"/>
            </a:endParaRPr>
          </a:p>
          <a:p>
            <a:pPr marL="0" indent="0">
              <a:spcBef>
                <a:spcPts val="0"/>
              </a:spcBef>
              <a:spcAft>
                <a:spcPts val="1200"/>
              </a:spcAft>
              <a:buNone/>
            </a:pPr>
            <a:r>
              <a:rPr lang="en-US" sz="1800" dirty="0" smtClean="0">
                <a:latin typeface="Arial" charset="0"/>
                <a:ea typeface="Arial" charset="0"/>
                <a:cs typeface="Arial" charset="0"/>
              </a:rPr>
              <a:t>Modify </a:t>
            </a:r>
            <a:r>
              <a:rPr lang="en-US" sz="1800" dirty="0">
                <a:latin typeface="Arial" charset="0"/>
                <a:ea typeface="Arial" charset="0"/>
                <a:cs typeface="Arial" charset="0"/>
              </a:rPr>
              <a:t>outside function with </a:t>
            </a:r>
            <a:r>
              <a:rPr lang="en-US" sz="1800" dirty="0" err="1">
                <a:latin typeface="Arial" charset="0"/>
                <a:ea typeface="Arial" charset="0"/>
                <a:cs typeface="Arial" charset="0"/>
              </a:rPr>
              <a:t>get_value</a:t>
            </a:r>
            <a:r>
              <a:rPr lang="en-US" sz="1800" dirty="0">
                <a:latin typeface="Arial" charset="0"/>
                <a:ea typeface="Arial" charset="0"/>
                <a:cs typeface="Arial" charset="0"/>
              </a:rPr>
              <a:t> and </a:t>
            </a:r>
            <a:r>
              <a:rPr lang="en-US" sz="1800" dirty="0" err="1" smtClean="0">
                <a:latin typeface="Arial" charset="0"/>
                <a:ea typeface="Arial" charset="0"/>
                <a:cs typeface="Arial" charset="0"/>
              </a:rPr>
              <a:t>set_value</a:t>
            </a:r>
            <a:r>
              <a:rPr lang="en-US" sz="1800" dirty="0" smtClean="0">
                <a:latin typeface="Arial" charset="0"/>
                <a:ea typeface="Arial" charset="0"/>
                <a:cs typeface="Arial" charset="0"/>
              </a:rPr>
              <a:t>. For example:</a:t>
            </a:r>
          </a:p>
          <a:p>
            <a:pPr marL="0" indent="0">
              <a:spcBef>
                <a:spcPts val="0"/>
              </a:spcBef>
              <a:spcAft>
                <a:spcPts val="1200"/>
              </a:spcAft>
              <a:buNone/>
            </a:pPr>
            <a:r>
              <a:rPr lang="en-US" sz="1800" dirty="0">
                <a:latin typeface="Arial" charset="0"/>
                <a:ea typeface="Arial" charset="0"/>
                <a:cs typeface="Arial" charset="0"/>
              </a:rPr>
              <a:t>&gt;&gt;&gt; 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shared</a:t>
            </a:r>
          </a:p>
          <a:p>
            <a:pPr marL="0" indent="0">
              <a:spcBef>
                <a:spcPts val="0"/>
              </a:spcBef>
              <a:spcAft>
                <a:spcPts val="1200"/>
              </a:spcAft>
              <a:buNone/>
            </a:pPr>
            <a:r>
              <a:rPr lang="en-US" sz="1800" dirty="0">
                <a:latin typeface="Arial" charset="0"/>
                <a:ea typeface="Arial" charset="0"/>
                <a:cs typeface="Arial" charset="0"/>
              </a:rPr>
              <a:t>&gt;&gt;&gt; x = shared(0.)</a:t>
            </a:r>
          </a:p>
          <a:p>
            <a:pPr marL="0" indent="0">
              <a:spcBef>
                <a:spcPts val="0"/>
              </a:spcBef>
              <a:spcAft>
                <a:spcPts val="1200"/>
              </a:spcAft>
              <a:buNone/>
            </a:pPr>
            <a:r>
              <a:rPr lang="en-US" sz="1800" dirty="0">
                <a:latin typeface="Arial" charset="0"/>
                <a:ea typeface="Arial" charset="0"/>
                <a:cs typeface="Arial" charset="0"/>
              </a:rPr>
              <a:t>&gt;&gt;&gt; from theano.compat.python2x import </a:t>
            </a:r>
            <a:r>
              <a:rPr lang="en-US" sz="1800" dirty="0" err="1">
                <a:latin typeface="Arial" charset="0"/>
                <a:ea typeface="Arial" charset="0"/>
                <a:cs typeface="Arial" charset="0"/>
              </a:rPr>
              <a:t>OrderedDict</a:t>
            </a:r>
            <a:endParaRPr lang="en-US" sz="1800" dirty="0">
              <a:latin typeface="Arial" charset="0"/>
              <a:ea typeface="Arial" charset="0"/>
              <a:cs typeface="Arial" charset="0"/>
            </a:endParaRPr>
          </a:p>
          <a:p>
            <a:pPr marL="0" indent="0">
              <a:spcBef>
                <a:spcPts val="0"/>
              </a:spcBef>
              <a:spcAft>
                <a:spcPts val="1200"/>
              </a:spcAft>
              <a:buNone/>
            </a:pPr>
            <a:r>
              <a:rPr lang="en-US" sz="1800" dirty="0">
                <a:latin typeface="Arial" charset="0"/>
                <a:ea typeface="Arial" charset="0"/>
                <a:cs typeface="Arial" charset="0"/>
              </a:rPr>
              <a:t>&gt;&gt;&gt; updates[x] = x + 1</a:t>
            </a:r>
          </a:p>
          <a:p>
            <a:pPr marL="0" indent="0">
              <a:spcBef>
                <a:spcPts val="0"/>
              </a:spcBef>
              <a:spcAft>
                <a:spcPts val="1200"/>
              </a:spcAft>
              <a:buNone/>
            </a:pPr>
            <a:r>
              <a:rPr lang="en-US" sz="1800" dirty="0">
                <a:latin typeface="Arial" charset="0"/>
                <a:ea typeface="Arial" charset="0"/>
                <a:cs typeface="Arial" charset="0"/>
              </a:rPr>
              <a:t>&gt;&gt;&gt; f = </a:t>
            </a:r>
            <a:r>
              <a:rPr lang="en-US" sz="1800" dirty="0" err="1">
                <a:latin typeface="Arial" charset="0"/>
                <a:ea typeface="Arial" charset="0"/>
                <a:cs typeface="Arial" charset="0"/>
              </a:rPr>
              <a:t>T.function</a:t>
            </a:r>
            <a:r>
              <a:rPr lang="en-US" sz="1800" dirty="0">
                <a:latin typeface="Arial" charset="0"/>
                <a:ea typeface="Arial" charset="0"/>
                <a:cs typeface="Arial" charset="0"/>
              </a:rPr>
              <a:t>([], updates=updates)</a:t>
            </a:r>
          </a:p>
          <a:p>
            <a:pPr marL="0" indent="0">
              <a:spcBef>
                <a:spcPts val="0"/>
              </a:spcBef>
              <a:spcAft>
                <a:spcPts val="1200"/>
              </a:spcAft>
              <a:buNone/>
            </a:pPr>
            <a:r>
              <a:rPr lang="en-US" sz="1800" dirty="0">
                <a:latin typeface="Arial" charset="0"/>
                <a:ea typeface="Arial" charset="0"/>
                <a:cs typeface="Arial" charset="0"/>
              </a:rPr>
              <a:t>&gt;&gt;&gt; f() # updates</a:t>
            </a:r>
          </a:p>
          <a:p>
            <a:pPr marL="0" indent="0">
              <a:spcBef>
                <a:spcPts val="0"/>
              </a:spcBef>
              <a:spcAft>
                <a:spcPts val="1200"/>
              </a:spcAft>
              <a:buNone/>
            </a:pPr>
            <a:r>
              <a:rPr lang="en-US" sz="1800" dirty="0">
                <a:latin typeface="Arial" charset="0"/>
                <a:ea typeface="Arial" charset="0"/>
                <a:cs typeface="Arial" charset="0"/>
              </a:rPr>
              <a:t>&gt;&gt;&gt; </a:t>
            </a:r>
            <a:r>
              <a:rPr lang="en-US" sz="1800" dirty="0" err="1">
                <a:latin typeface="Arial" charset="0"/>
                <a:ea typeface="Arial" charset="0"/>
                <a:cs typeface="Arial" charset="0"/>
              </a:rPr>
              <a:t>x.get_value</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&gt;&gt;&gt; </a:t>
            </a:r>
            <a:r>
              <a:rPr lang="en-US" sz="1800" dirty="0" err="1">
                <a:latin typeface="Arial" charset="0"/>
                <a:ea typeface="Arial" charset="0"/>
                <a:cs typeface="Arial" charset="0"/>
              </a:rPr>
              <a:t>x.set_value</a:t>
            </a:r>
            <a:r>
              <a:rPr lang="en-US" sz="1800" dirty="0">
                <a:latin typeface="Arial" charset="0"/>
                <a:ea typeface="Arial" charset="0"/>
                <a:cs typeface="Arial" charset="0"/>
              </a:rPr>
              <a:t>(100.)</a:t>
            </a:r>
          </a:p>
          <a:p>
            <a:pPr marL="0" indent="0">
              <a:spcBef>
                <a:spcPts val="0"/>
              </a:spcBef>
              <a:spcAft>
                <a:spcPts val="1200"/>
              </a:spcAft>
              <a:buNone/>
            </a:pPr>
            <a:r>
              <a:rPr lang="en-US" sz="1800" dirty="0">
                <a:latin typeface="Arial" charset="0"/>
                <a:ea typeface="Arial" charset="0"/>
                <a:cs typeface="Arial" charset="0"/>
              </a:rPr>
              <a:t>&gt;&gt;&gt; f() # updates</a:t>
            </a:r>
          </a:p>
          <a:p>
            <a:pPr marL="0" indent="0">
              <a:spcBef>
                <a:spcPts val="0"/>
              </a:spcBef>
              <a:spcAft>
                <a:spcPts val="1200"/>
              </a:spcAft>
              <a:buNone/>
            </a:pPr>
            <a:r>
              <a:rPr lang="en-US" sz="1800" dirty="0">
                <a:latin typeface="Arial" charset="0"/>
                <a:ea typeface="Arial" charset="0"/>
                <a:cs typeface="Arial" charset="0"/>
              </a:rPr>
              <a:t>&gt;&gt;&gt; </a:t>
            </a:r>
            <a:r>
              <a:rPr lang="en-US" sz="1800" dirty="0" err="1">
                <a:latin typeface="Arial" charset="0"/>
                <a:ea typeface="Arial" charset="0"/>
                <a:cs typeface="Arial" charset="0"/>
              </a:rPr>
              <a:t>x.get_value</a:t>
            </a:r>
            <a:r>
              <a:rPr lang="en-US" sz="1800" dirty="0">
                <a:latin typeface="Arial" charset="0"/>
                <a:ea typeface="Arial" charset="0"/>
                <a:cs typeface="Arial" charset="0"/>
              </a:rPr>
              <a:t>()</a:t>
            </a:r>
          </a:p>
        </p:txBody>
      </p:sp>
    </p:spTree>
    <p:extLst>
      <p:ext uri="{BB962C8B-B14F-4D97-AF65-F5344CB8AC3E}">
        <p14:creationId xmlns:p14="http://schemas.microsoft.com/office/powerpoint/2010/main" val="3068791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Generally </a:t>
            </a:r>
            <a:r>
              <a:rPr lang="en-US" sz="2400" b="1" dirty="0">
                <a:latin typeface="Arial" panose="020B0604020202020204" pitchFamily="34" charset="0"/>
                <a:cs typeface="Arial" panose="020B0604020202020204" pitchFamily="34" charset="0"/>
              </a:rPr>
              <a:t>there are two kinds of neural </a:t>
            </a:r>
            <a:r>
              <a:rPr lang="en-US" sz="2400" b="1" dirty="0" smtClean="0">
                <a:latin typeface="Arial" panose="020B0604020202020204" pitchFamily="34" charset="0"/>
                <a:cs typeface="Arial" panose="020B0604020202020204" pitchFamily="34" charset="0"/>
              </a:rPr>
              <a:t>networks</a:t>
            </a:r>
            <a:r>
              <a:rPr lang="en-US" sz="2400" b="1" dirty="0">
                <a:latin typeface="Arial" panose="020B0604020202020204" pitchFamily="34" charset="0"/>
                <a:cs typeface="Arial" panose="020B0604020202020204" pitchFamily="34" charset="0"/>
              </a:rPr>
              <a:t>:</a:t>
            </a:r>
            <a:endParaRPr lang="en-US" sz="2400" b="1" dirty="0" smtClean="0">
              <a:latin typeface="Arial" panose="020B0604020202020204" pitchFamily="34" charset="0"/>
              <a:cs typeface="Arial" panose="020B0604020202020204" pitchFamily="34" charset="0"/>
            </a:endParaRP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a:r>
              <a:rPr lang="en-US" dirty="0"/>
              <a:t>Recurrent Neural Network:</a:t>
            </a:r>
          </a:p>
          <a:p>
            <a:pPr lvl="2"/>
            <a:r>
              <a:rPr lang="en-US" dirty="0"/>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a:spcBef>
                  <a:spcPts val="0"/>
                </a:spcBef>
                <a:spcAft>
                  <a:spcPts val="1200"/>
                </a:spcAft>
                <a:buFont typeface="Wingdings" panose="05000000000000000000" pitchFamily="2" charset="2"/>
                <a:buChar char="Ø"/>
              </a:pPr>
              <a:r>
                <a:rPr lang="en-US" sz="2400" b="1" dirty="0" err="1" smtClean="0">
                  <a:latin typeface="Arial" panose="020B0604020202020204" pitchFamily="34" charset="0"/>
                  <a:cs typeface="Arial" panose="020B0604020202020204" pitchFamily="34" charset="0"/>
                </a:rPr>
                <a:t>Feedforward</a:t>
              </a:r>
              <a:r>
                <a:rPr lang="en-US" sz="2400" b="1" dirty="0" smtClean="0">
                  <a:latin typeface="Arial" panose="020B0604020202020204" pitchFamily="34" charset="0"/>
                  <a:cs typeface="Arial" panose="020B0604020202020204" pitchFamily="34" charset="0"/>
                </a:rPr>
                <a:t> Neural Networks:</a:t>
              </a:r>
            </a:p>
            <a:p>
              <a:pPr marL="642938" lvl="2" indent="-293688">
                <a:spcBef>
                  <a:spcPts val="0"/>
                </a:spcBef>
                <a:spcAft>
                  <a:spcPts val="1200"/>
                </a:spcAft>
                <a:buFont typeface="Wingdings" panose="05000000000000000000" pitchFamily="2" charset="2"/>
                <a:buChar char="ü"/>
              </a:pPr>
              <a:r>
                <a:rPr lang="en-US" b="1" dirty="0" smtClean="0">
                  <a:latin typeface="Arial" panose="020B0604020202020204" pitchFamily="34" charset="0"/>
                  <a:cs typeface="Arial" panose="020B0604020202020204" pitchFamily="34" charset="0"/>
                </a:rPr>
                <a:t>connections between the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5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a:t>
            </a:r>
            <a:r>
              <a:rPr lang="en-US" sz="2400" b="1" dirty="0" smtClean="0">
                <a:latin typeface="Arial" panose="020B0604020202020204" pitchFamily="34" charset="0"/>
                <a:cs typeface="Arial" panose="020B0604020202020204" pitchFamily="34" charset="0"/>
              </a:rPr>
              <a:t>inputs, update </a:t>
            </a:r>
            <a:r>
              <a:rPr lang="en-US" sz="2400" b="1" dirty="0">
                <a:latin typeface="Arial" panose="020B0604020202020204" pitchFamily="34" charset="0"/>
                <a:cs typeface="Arial" panose="020B0604020202020204" pitchFamily="34" charset="0"/>
              </a:rPr>
              <a:t>the hidden states </a:t>
            </a:r>
            <a:r>
              <a:rPr lang="en-US" sz="2400" b="1" dirty="0" smtClean="0">
                <a:latin typeface="Arial" panose="020B0604020202020204" pitchFamily="34" charset="0"/>
                <a:cs typeface="Arial" panose="020B0604020202020204" pitchFamily="34" charset="0"/>
              </a:rPr>
              <a:t>depending on </a:t>
            </a:r>
            <a:r>
              <a:rPr lang="en-US" sz="2400" b="1" dirty="0">
                <a:latin typeface="Arial" panose="020B0604020202020204" pitchFamily="34" charset="0"/>
                <a:cs typeface="Arial" panose="020B0604020202020204" pitchFamily="34" charset="0"/>
              </a:rPr>
              <a:t>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smtClean="0">
                <a:latin typeface="Arial" panose="020B0604020202020204" pitchFamily="34" charset="0"/>
                <a:cs typeface="Arial" panose="020B0604020202020204" pitchFamily="34" charset="0"/>
              </a:rPr>
              <a:t>RNNs are a </a:t>
            </a:r>
            <a:r>
              <a:rPr lang="en-US" sz="2400" b="1" dirty="0">
                <a:latin typeface="Arial" panose="020B0604020202020204" pitchFamily="34" charset="0"/>
                <a:cs typeface="Arial" panose="020B0604020202020204" pitchFamily="34" charset="0"/>
              </a:rPr>
              <a:t>neural network with </a:t>
            </a:r>
            <a:r>
              <a:rPr lang="en-US" sz="2400" b="1" dirty="0" smtClean="0">
                <a:latin typeface="Arial" panose="020B0604020202020204" pitchFamily="34" charset="0"/>
                <a:cs typeface="Arial" panose="020B0604020202020204" pitchFamily="34" charset="0"/>
              </a:rPr>
              <a:t>memory.</a:t>
            </a:r>
            <a:endParaRPr lang="en-US" sz="2400" b="1" dirty="0">
              <a:latin typeface="Arial" panose="020B0604020202020204" pitchFamily="34" charset="0"/>
              <a:cs typeface="Arial" panose="020B0604020202020204" pitchFamily="34" charset="0"/>
            </a:endParaRP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a:t>
            </a:r>
            <a:r>
              <a:rPr lang="en-US" sz="2400" b="1" dirty="0" smtClean="0">
                <a:latin typeface="Arial" panose="020B0604020202020204" pitchFamily="34" charset="0"/>
                <a:cs typeface="Arial" panose="020B0604020202020204" pitchFamily="34" charset="0"/>
              </a:rPr>
              <a:t>system </a:t>
            </a:r>
            <a:r>
              <a:rPr lang="en-US" sz="2400" b="1" dirty="0">
                <a:latin typeface="Arial" panose="020B0604020202020204" pitchFamily="34" charset="0"/>
                <a:cs typeface="Arial" panose="020B0604020202020204" pitchFamily="34" charset="0"/>
              </a:rPr>
              <a:t>for </a:t>
            </a:r>
            <a:r>
              <a:rPr lang="en-US" sz="2400" b="1" dirty="0" smtClean="0">
                <a:latin typeface="Arial" panose="020B0604020202020204" pitchFamily="34" charset="0"/>
                <a:cs typeface="Arial" panose="020B0604020202020204" pitchFamily="34" charset="0"/>
              </a:rPr>
              <a:t>sequential tasks </a:t>
            </a:r>
            <a:r>
              <a:rPr lang="en-US" sz="2400" b="1" dirty="0">
                <a:latin typeface="Arial" panose="020B0604020202020204" pitchFamily="34" charset="0"/>
                <a:cs typeface="Arial" panose="020B0604020202020204" pitchFamily="34" charset="0"/>
              </a:rPr>
              <a:t>such as speech recognition or handwritten </a:t>
            </a:r>
            <a:r>
              <a:rPr lang="en-US" sz="2400" b="1" dirty="0" smtClean="0">
                <a:latin typeface="Arial" panose="020B0604020202020204" pitchFamily="34" charset="0"/>
                <a:cs typeface="Arial" panose="020B0604020202020204" pitchFamily="34" charset="0"/>
              </a:rPr>
              <a:t>recognition since they maintain </a:t>
            </a:r>
            <a:r>
              <a:rPr lang="en-US" sz="2400" b="1" dirty="0">
                <a:latin typeface="Arial" panose="020B0604020202020204" pitchFamily="34" charset="0"/>
                <a:cs typeface="Arial" panose="020B0604020202020204" pitchFamily="34" charset="0"/>
              </a:rPr>
              <a:t>a state vector that implicitly contains information about the history of all the past elements </a:t>
            </a:r>
            <a:r>
              <a:rPr lang="en-US" sz="2400" b="1" dirty="0" smtClean="0">
                <a:latin typeface="Arial" panose="020B0604020202020204" pitchFamily="34" charset="0"/>
                <a:cs typeface="Arial" panose="020B0604020202020204" pitchFamily="34" charset="0"/>
              </a:rPr>
              <a:t>of a sequence.</a:t>
            </a:r>
            <a:endParaRPr lang="en-US" sz="2400" b="1" dirty="0">
              <a:latin typeface="Arial" panose="020B0604020202020204" pitchFamily="34" charset="0"/>
              <a:cs typeface="Arial" panose="020B0604020202020204" pitchFamily="34" charset="0"/>
            </a:endParaRPr>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29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Unrolling an RNN for Sequential Modeling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smtClean="0">
                    <a:latin typeface="Arial" panose="020B0604020202020204" pitchFamily="34" charset="0"/>
                    <a:cs typeface="Arial" panose="020B0604020202020204" pitchFamily="34" charset="0"/>
                  </a:rPr>
                  <a:t>An unrolled RNN (in time) can </a:t>
                </a:r>
                <a:r>
                  <a:rPr lang="en-US" sz="1800" b="1" dirty="0">
                    <a:latin typeface="Arial" panose="020B0604020202020204" pitchFamily="34" charset="0"/>
                    <a:cs typeface="Arial" panose="020B0604020202020204" pitchFamily="34" charset="0"/>
                  </a:rPr>
                  <a:t>be considered as a deep neural network (DNN) with indefinitely many </a:t>
                </a:r>
                <a:r>
                  <a:rPr lang="en-US" sz="1800" b="1" dirty="0" smtClean="0">
                    <a:latin typeface="Arial" panose="020B0604020202020204" pitchFamily="34" charset="0"/>
                    <a:cs typeface="Arial" panose="020B0604020202020204" pitchFamily="34" charset="0"/>
                  </a:rPr>
                  <a:t>layers:</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smtClean="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smtClean="0">
                    <a:latin typeface="Arial" panose="020B0604020202020204" pitchFamily="34" charset="0"/>
                    <a:cs typeface="Arial" panose="020B0604020202020204" pitchFamily="34" charset="0"/>
                  </a:rPr>
                  <a:t> (memory </a:t>
                </a:r>
                <a:r>
                  <a:rPr lang="en-US" sz="1800" b="1" dirty="0">
                    <a:latin typeface="Arial" panose="020B0604020202020204" pitchFamily="34" charset="0"/>
                    <a:cs typeface="Arial" panose="020B0604020202020204" pitchFamily="34" charset="0"/>
                  </a:rPr>
                  <a:t>of the </a:t>
                </a:r>
                <a:r>
                  <a:rPr lang="en-US" sz="1800" b="1" dirty="0" smtClean="0">
                    <a:latin typeface="Arial" panose="020B0604020202020204" pitchFamily="34" charset="0"/>
                    <a:cs typeface="Arial" panose="020B0604020202020204" pitchFamily="34" charset="0"/>
                  </a:rPr>
                  <a:t>network).</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a:t>
                </a:r>
                <a:r>
                  <a:rPr lang="en-US" sz="1800" b="1" dirty="0" smtClean="0">
                    <a:latin typeface="Arial" panose="020B0604020202020204" pitchFamily="34" charset="0"/>
                    <a:cs typeface="Arial" panose="020B0604020202020204" pitchFamily="34" charset="0"/>
                  </a:rPr>
                  <a:t>function (</a:t>
                </a:r>
                <a:r>
                  <a:rPr lang="en-US" sz="1800" b="1" dirty="0" err="1" smtClean="0">
                    <a:latin typeface="Arial" panose="020B0604020202020204" pitchFamily="34" charset="0"/>
                    <a:cs typeface="Arial" panose="020B0604020202020204" pitchFamily="34" charset="0"/>
                  </a:rPr>
                  <a:t>e.g</a:t>
                </a:r>
                <a:r>
                  <a:rPr lang="en-US" sz="1800" b="1" dirty="0" smtClean="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smtClean="0">
                    <a:latin typeface="Cambria Math"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and </a:t>
                </a:r>
                <a:r>
                  <a:rPr lang="en-US" sz="1800" b="1" dirty="0" err="1" smtClean="0">
                    <a:latin typeface="Arial" panose="020B0604020202020204" pitchFamily="34" charset="0"/>
                    <a:cs typeface="Arial" panose="020B0604020202020204" pitchFamily="34" charset="0"/>
                  </a:rPr>
                  <a:t>ReLUs</a:t>
                </a:r>
                <a:r>
                  <a:rPr lang="en-US" sz="1800" b="1" dirty="0" smtClean="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r>
                  <a:rPr lang="en-US" sz="1800" b="1" i="1" dirty="0" smtClean="0">
                    <a:cs typeface="Arial" panose="020B0604020202020204" pitchFamily="34" charset="0"/>
                  </a:rPr>
                  <a:t>U, V, W</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n</a:t>
                </a:r>
                <a:r>
                  <a:rPr lang="en-US" sz="1800" b="1" dirty="0" smtClean="0">
                    <a:latin typeface="Arial" panose="020B0604020202020204" pitchFamily="34" charset="0"/>
                    <a:cs typeface="Arial" panose="020B0604020202020204" pitchFamily="34" charset="0"/>
                  </a:rPr>
                  <a:t>etwork parameters (unlike a </a:t>
                </a:r>
                <a:r>
                  <a:rPr lang="en-US" sz="1800" b="1" dirty="0" err="1" smtClean="0">
                    <a:latin typeface="Arial" panose="020B0604020202020204" pitchFamily="34" charset="0"/>
                    <a:cs typeface="Arial" panose="020B0604020202020204" pitchFamily="34" charset="0"/>
                  </a:rPr>
                  <a:t>feedforward</a:t>
                </a:r>
                <a:r>
                  <a:rPr lang="en-US" sz="1800" b="1" dirty="0" smtClean="0">
                    <a:latin typeface="Arial" panose="020B0604020202020204" pitchFamily="34" charset="0"/>
                    <a:cs typeface="Arial" panose="020B0604020202020204" pitchFamily="34" charset="0"/>
                  </a:rPr>
                  <a:t> neural network, an RNN </a:t>
                </a:r>
                <a:r>
                  <a:rPr lang="en-US" sz="1800" b="1" dirty="0">
                    <a:latin typeface="Arial" panose="020B0604020202020204" pitchFamily="34" charset="0"/>
                    <a:cs typeface="Arial" panose="020B0604020202020204" pitchFamily="34" charset="0"/>
                  </a:rPr>
                  <a:t>shares the same parameters across all </a:t>
                </a:r>
                <a:r>
                  <a:rPr lang="en-US" sz="1800" b="1" dirty="0" smtClean="0">
                    <a:latin typeface="Arial" panose="020B0604020202020204" pitchFamily="34" charset="0"/>
                    <a:cs typeface="Arial" panose="020B0604020202020204" pitchFamily="34" charset="0"/>
                  </a:rPr>
                  <a:t>time steps).</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pPr>
                <a:r>
                  <a:rPr lang="en-US" sz="1800" b="1" i="1" dirty="0" smtClean="0">
                    <a:cs typeface="Arial" panose="020B0604020202020204" pitchFamily="34" charset="0"/>
                  </a:rPr>
                  <a:t>g</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activation function for the output </a:t>
                </a:r>
                <a:r>
                  <a:rPr lang="en-US" sz="1800" b="1" dirty="0" smtClean="0">
                    <a:latin typeface="Arial" panose="020B0604020202020204" pitchFamily="34" charset="0"/>
                    <a:cs typeface="Arial" panose="020B0604020202020204" pitchFamily="34" charset="0"/>
                  </a:rPr>
                  <a:t>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function).</a:t>
                </a:r>
                <a:endParaRPr lang="en-US" sz="1800" b="1" dirty="0">
                  <a:latin typeface="Arial" panose="020B0604020202020204" pitchFamily="34" charset="0"/>
                  <a:cs typeface="Arial" panose="020B0604020202020204" pitchFamily="34" charset="0"/>
                </a:endParaRPr>
              </a:p>
              <a:p>
                <a:pPr marL="349250" indent="-220663">
                  <a:spcBef>
                    <a:spcPts val="0"/>
                  </a:spcBef>
                  <a:spcAft>
                    <a:spcPts val="600"/>
                  </a:spcAft>
                  <a:buFont typeface="Arial" panose="020B0604020202020204" pitchFamily="34" charset="0"/>
                  <a:buChar char="•"/>
                </a:pPr>
                <a:r>
                  <a:rPr lang="en-US" sz="1800" b="1" i="1" dirty="0" smtClean="0">
                    <a:cs typeface="Arial" panose="020B0604020202020204" pitchFamily="34" charset="0"/>
                  </a:rPr>
                  <a:t>y</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rnn.jpg"/>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𝑡</m:t>
                          </m:r>
                        </m:sub>
                      </m:sSub>
                      <m:r>
                        <a:rPr lang="en-US" sz="2400">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𝑈</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𝑡</m:t>
                              </m:r>
                            </m:sub>
                          </m:sSub>
                          <m:r>
                            <a:rPr lang="en-US" sz="2400">
                              <a:latin typeface="Cambria Math" panose="02040503050406030204" pitchFamily="18" charset="0"/>
                            </a:rPr>
                            <m:t>+</m:t>
                          </m:r>
                          <m:r>
                            <a:rPr lang="en-US" sz="2400" i="1">
                              <a:latin typeface="Cambria Math" panose="02040503050406030204" pitchFamily="18" charset="0"/>
                            </a:rPr>
                            <m:t>𝑊</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𝑡</m:t>
                              </m:r>
                              <m:r>
                                <a:rPr lang="en-US" sz="2400">
                                  <a:latin typeface="Cambria Math" panose="02040503050406030204" pitchFamily="18" charset="0"/>
                                </a:rPr>
                                <m:t>−1</m:t>
                              </m:r>
                            </m:sub>
                          </m:sSub>
                        </m:e>
                      </m:d>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400" i="1">
                              <a:latin typeface="Cambria Math" panose="02040503050406030204" pitchFamily="18" charset="0"/>
                            </a:rPr>
                          </m:ctrlPr>
                        </m:dPr>
                        <m:e>
                          <m:r>
                            <a:rPr lang="en-US" sz="2400" i="1">
                              <a:latin typeface="Cambria Math" panose="02040503050406030204" pitchFamily="18" charset="0"/>
                            </a:rPr>
                            <m:t>𝑦</m:t>
                          </m:r>
                          <m:r>
                            <a:rPr lang="en-US" sz="2400">
                              <a:latin typeface="Cambria Math" panose="02040503050406030204" pitchFamily="18" charset="0"/>
                            </a:rPr>
                            <m:t>=</m:t>
                          </m:r>
                          <m:r>
                            <a:rPr lang="en-US" sz="2400" i="1">
                              <a:latin typeface="Cambria Math" panose="02040503050406030204" pitchFamily="18" charset="0"/>
                            </a:rPr>
                            <m:t>𝑔</m:t>
                          </m:r>
                          <m:r>
                            <a:rPr lang="en-US" sz="2400">
                              <a:latin typeface="Cambria Math" panose="02040503050406030204" pitchFamily="18" charset="0"/>
                            </a:rPr>
                            <m:t>(</m:t>
                          </m:r>
                          <m:r>
                            <a:rPr lang="en-US" sz="2400" i="1">
                              <a:latin typeface="Cambria Math" panose="02040503050406030204" pitchFamily="18" charset="0"/>
                            </a:rPr>
                            <m:t>𝑉</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𝑡</m:t>
                              </m:r>
                            </m:sub>
                          </m:sSub>
                        </m:e>
                      </m:d>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a:buFont typeface="Wingdings" panose="05000000000000000000" pitchFamily="2" charset="2"/>
              <a:buChar char="Ø"/>
            </a:pPr>
            <a:endParaRPr lang="en-US" sz="1800" dirty="0">
              <a:solidFill>
                <a:schemeClr val="tx1"/>
              </a:solidFill>
            </a:endParaRPr>
          </a:p>
        </p:txBody>
      </p:sp>
    </p:spTree>
    <p:extLst>
      <p:ext uri="{BB962C8B-B14F-4D97-AF65-F5344CB8AC3E}">
        <p14:creationId xmlns:p14="http://schemas.microsoft.com/office/powerpoint/2010/main" val="316255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a:t>
            </a:r>
            <a:r>
              <a:rPr lang="en-US" dirty="0" smtClean="0"/>
              <a:t>raining</a:t>
            </a:r>
            <a:endParaRPr lang="en-US" dirty="0"/>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a:r>
              <a:rPr lang="en-US" b="1" dirty="0">
                <a:latin typeface="Arial" charset="0"/>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800" dirty="0">
                <a:latin typeface="Arial" charset="0"/>
                <a:ea typeface="Arial" charset="0"/>
                <a:cs typeface="Arial" charset="0"/>
              </a:rPr>
              <a:t>Real-Time Recurrent Learning (RTRL</a:t>
            </a:r>
            <a:r>
              <a:rPr lang="en-US" sz="1800" dirty="0" smtClean="0">
                <a:latin typeface="Arial" charset="0"/>
                <a:ea typeface="Arial" charset="0"/>
                <a:cs typeface="Arial" charset="0"/>
              </a:rPr>
              <a:t>):</a:t>
            </a:r>
            <a:br>
              <a:rPr lang="en-US" sz="1800" dirty="0" smtClean="0">
                <a:latin typeface="Arial" charset="0"/>
                <a:ea typeface="Arial" charset="0"/>
                <a:cs typeface="Arial" charset="0"/>
              </a:rPr>
            </a:br>
            <a:r>
              <a:rPr lang="en-US" sz="1800" b="1" dirty="0" smtClean="0">
                <a:latin typeface="Arial" charset="0"/>
                <a:ea typeface="Arial" charset="0"/>
                <a:cs typeface="Arial" charset="0"/>
              </a:rPr>
              <a:t>Computing </a:t>
            </a:r>
            <a:r>
              <a:rPr lang="en-US" sz="1800" b="1" dirty="0">
                <a:latin typeface="Arial" charset="0"/>
                <a:ea typeface="Arial" charset="0"/>
                <a:cs typeface="Arial" charset="0"/>
              </a:rPr>
              <a:t>the error gradient and update weights for each time step.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a:r>
              <a:rPr lang="en-US" b="1" dirty="0" smtClean="0">
                <a:latin typeface="Arial" charset="0"/>
                <a:ea typeface="Arial" charset="0"/>
                <a:cs typeface="Arial" charset="0"/>
              </a:rPr>
              <a:t>BPTT</a:t>
            </a:r>
            <a:endParaRPr lang="en-US" b="1" dirty="0">
              <a:latin typeface="Arial" charset="0"/>
              <a:ea typeface="Arial" charset="0"/>
              <a:cs typeface="Arial" charset="0"/>
            </a:endParaRP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800" dirty="0">
                <a:latin typeface="Arial" charset="0"/>
                <a:ea typeface="Arial" charset="0"/>
                <a:cs typeface="Arial" charset="0"/>
              </a:rPr>
              <a:t>Back-Propagation Through Time (BPTT</a:t>
            </a:r>
            <a:r>
              <a:rPr lang="en-US" sz="1800" dirty="0" smtClean="0">
                <a:latin typeface="Arial" charset="0"/>
                <a:ea typeface="Arial" charset="0"/>
                <a:cs typeface="Arial" charset="0"/>
              </a:rPr>
              <a:t>): </a:t>
            </a:r>
            <a:r>
              <a:rPr lang="en-US" sz="1800" b="1" dirty="0" smtClean="0">
                <a:latin typeface="Arial" charset="0"/>
                <a:ea typeface="Arial" charset="0"/>
                <a:cs typeface="Arial" charset="0"/>
              </a:rPr>
              <a:t>Unfolding an RNN </a:t>
            </a:r>
            <a:r>
              <a:rPr lang="en-US" sz="1800" b="1" dirty="0">
                <a:latin typeface="Arial" charset="0"/>
                <a:ea typeface="Arial" charset="0"/>
                <a:cs typeface="Arial" charset="0"/>
              </a:rPr>
              <a:t>in time and using the extended version of </a:t>
            </a:r>
            <a:r>
              <a:rPr lang="en-US" sz="1800" b="1" dirty="0" err="1" smtClean="0">
                <a:latin typeface="Arial" charset="0"/>
                <a:ea typeface="Arial" charset="0"/>
                <a:cs typeface="Arial" charset="0"/>
              </a:rPr>
              <a:t>backpropagation</a:t>
            </a:r>
            <a:r>
              <a:rPr lang="en-US" sz="1800" b="1" dirty="0" smtClean="0">
                <a:latin typeface="Arial" charset="0"/>
                <a:ea typeface="Arial" charset="0"/>
                <a:cs typeface="Arial" charset="0"/>
              </a:rPr>
              <a:t>.</a:t>
            </a:r>
            <a:endParaRPr lang="en-US" sz="1800" b="1" dirty="0">
              <a:latin typeface="Arial" charset="0"/>
              <a:ea typeface="Arial" charset="0"/>
              <a:cs typeface="Arial" charset="0"/>
            </a:endParaRP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1800" dirty="0">
                <a:latin typeface="Arial" charset="0"/>
                <a:ea typeface="Arial" charset="0"/>
                <a:cs typeface="Arial" charset="0"/>
              </a:rPr>
              <a:t>Extended </a:t>
            </a:r>
            <a:r>
              <a:rPr lang="en-US" sz="1800" dirty="0" err="1">
                <a:latin typeface="Arial" charset="0"/>
                <a:ea typeface="Arial" charset="0"/>
                <a:cs typeface="Arial" charset="0"/>
              </a:rPr>
              <a:t>Kalman</a:t>
            </a:r>
            <a:r>
              <a:rPr lang="en-US" sz="1800" dirty="0">
                <a:latin typeface="Arial" charset="0"/>
                <a:ea typeface="Arial" charset="0"/>
                <a:cs typeface="Arial" charset="0"/>
              </a:rPr>
              <a:t> Filtering (EKF</a:t>
            </a:r>
            <a:r>
              <a:rPr lang="en-US" sz="1800" dirty="0" smtClean="0">
                <a:latin typeface="Arial" charset="0"/>
                <a:ea typeface="Arial" charset="0"/>
                <a:cs typeface="Arial" charset="0"/>
              </a:rPr>
              <a:t>):</a:t>
            </a:r>
            <a:br>
              <a:rPr lang="en-US" sz="1800" dirty="0" smtClean="0">
                <a:latin typeface="Arial" charset="0"/>
                <a:ea typeface="Arial" charset="0"/>
                <a:cs typeface="Arial" charset="0"/>
              </a:rPr>
            </a:br>
            <a:r>
              <a:rPr lang="en-US" sz="1800" b="1" dirty="0" smtClean="0">
                <a:latin typeface="Arial" charset="0"/>
                <a:ea typeface="Arial" charset="0"/>
                <a:cs typeface="Arial" charset="0"/>
              </a:rPr>
              <a:t>a </a:t>
            </a:r>
            <a:r>
              <a:rPr lang="en-US" sz="1800" b="1" dirty="0">
                <a:latin typeface="Arial" charset="0"/>
                <a:ea typeface="Arial" charset="0"/>
                <a:cs typeface="Arial" charset="0"/>
              </a:rPr>
              <a:t>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202678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smtClean="0"/>
              <a:t>Backpropagation</a:t>
            </a:r>
            <a:r>
              <a:rPr lang="en-US" dirty="0" smtClean="0"/>
              <a:t> Through Time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a:t>
                </a:r>
                <a:r>
                  <a:rPr lang="en-US" sz="2400" b="1" dirty="0" smtClean="0">
                    <a:latin typeface="Arial" panose="020B0604020202020204" pitchFamily="34" charset="0"/>
                    <a:cs typeface="Arial" panose="020B0604020202020204" pitchFamily="34" charset="0"/>
                  </a:rPr>
                  <a:t>learned (</a:t>
                </a:r>
                <a:r>
                  <a:rPr lang="en-US" sz="2400" b="1" i="1" dirty="0" smtClean="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panose="02040503050406030204" pitchFamily="18" charset="0"/>
                            <a:ea typeface="Arial" charset="0"/>
                            <a:cs typeface="Arial" charset="0"/>
                          </a:rPr>
                        </m:ctrlPr>
                      </m:dPr>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panose="02040503050406030204" pitchFamily="18"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panose="02040503050406030204" pitchFamily="18"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panose="02040503050406030204" pitchFamily="18"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a:t>
                </a:r>
                <a:r>
                  <a:rPr lang="en-US" sz="1800" b="1" dirty="0" smtClean="0">
                    <a:latin typeface="Arial" charset="0"/>
                    <a:ea typeface="Arial" charset="0"/>
                    <a:cs typeface="Arial" charset="0"/>
                  </a:rPr>
                  <a:t>examples</a:t>
                </a:r>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smtClean="0">
                    <a:latin typeface="Arial" charset="0"/>
                    <a:ea typeface="Arial" charset="0"/>
                    <a:cs typeface="Arial" charset="0"/>
                  </a:rPr>
                  <a:t> </a:t>
                </a:r>
                <a:r>
                  <a:rPr lang="en-US" sz="1800" b="1" dirty="0">
                    <a:latin typeface="Arial" charset="0"/>
                    <a:ea typeface="Arial" charset="0"/>
                    <a:cs typeface="Arial" charset="0"/>
                  </a:rPr>
                  <a:t>the prediction of the network </a:t>
                </a:r>
              </a:p>
              <a:p>
                <a:pPr marL="349250" lvl="1" indent="-166688">
                  <a:buFont typeface="Wingdings" charset="2"/>
                  <a:buChar char="§"/>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smtClean="0">
                    <a:latin typeface="Arial" charset="0"/>
                    <a:ea typeface="Arial" charset="0"/>
                    <a:cs typeface="Arial" charset="0"/>
                  </a:rPr>
                  <a:t>: the true label</a:t>
                </a:r>
              </a:p>
              <a:p>
                <a:pPr marL="0" indent="-217488">
                  <a:buFont typeface="Wingdings" charset="2"/>
                  <a:buChar char="§"/>
                </a:pPr>
                <a:r>
                  <a:rPr lang="en-US" sz="2400" b="1" dirty="0">
                    <a:latin typeface="Arial" panose="020B0604020202020204" pitchFamily="34" charset="0"/>
                    <a:cs typeface="Arial" panose="020B0604020202020204" pitchFamily="34" charset="0"/>
                  </a:rPr>
                  <a:t>Let’s look at a real script</a:t>
                </a:r>
              </a:p>
              <a:p>
                <a:pPr marL="349250" lvl="1" indent="-166688">
                  <a:buFont typeface="Wingdings" charset="2"/>
                  <a:buChar char="§"/>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8639"/>
                </a:stretch>
              </a:blipFill>
            </p:spPr>
            <p:txBody>
              <a:bodyPr/>
              <a:lstStyle/>
              <a:p>
                <a:r>
                  <a:rPr lang="en-US">
                    <a:noFill/>
                  </a:rPr>
                  <a:t> </a:t>
                </a:r>
              </a:p>
            </p:txBody>
          </p:sp>
        </mc:Fallback>
      </mc:AlternateContent>
    </p:spTree>
    <p:extLst>
      <p:ext uri="{BB962C8B-B14F-4D97-AF65-F5344CB8AC3E}">
        <p14:creationId xmlns:p14="http://schemas.microsoft.com/office/powerpoint/2010/main" val="808124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The Vanishing </a:t>
            </a:r>
            <a:r>
              <a:rPr lang="en-US" dirty="0"/>
              <a:t>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a:t>
            </a:r>
            <a:r>
              <a:rPr lang="en-US" sz="2400" b="1" dirty="0" smtClean="0">
                <a:latin typeface="Arial" panose="020B0604020202020204" pitchFamily="34" charset="0"/>
                <a:cs typeface="Arial" panose="020B0604020202020204" pitchFamily="34" charset="0"/>
              </a:rPr>
              <a:t>grows exponentially </a:t>
            </a:r>
            <a:r>
              <a:rPr lang="en-US" sz="2400" b="1" dirty="0">
                <a:latin typeface="Arial" panose="020B0604020202020204" pitchFamily="34" charset="0"/>
                <a:cs typeface="Arial" panose="020B0604020202020204" pitchFamily="34" charset="0"/>
              </a:rPr>
              <a:t>as it </a:t>
            </a:r>
            <a:r>
              <a:rPr lang="en-US" sz="2400" b="1" dirty="0" smtClean="0">
                <a:latin typeface="Arial" panose="020B0604020202020204" pitchFamily="34" charset="0"/>
                <a:cs typeface="Arial" panose="020B0604020202020204" pitchFamily="34" charset="0"/>
              </a:rPr>
              <a:t>propagates through an RNN</a:t>
            </a:r>
            <a:r>
              <a:rPr lang="en-US" sz="2400" b="1" dirty="0">
                <a:latin typeface="Arial" panose="020B0604020202020204" pitchFamily="34" charset="0"/>
                <a:cs typeface="Arial" panose="020B0604020202020204" pitchFamily="34" charset="0"/>
              </a:rPr>
              <a:t>.</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a:t>
            </a:r>
            <a:r>
              <a:rPr lang="en-US" sz="2400" b="1" dirty="0" smtClean="0">
                <a:latin typeface="Arial" panose="020B0604020202020204" pitchFamily="34" charset="0"/>
                <a:cs typeface="Arial" panose="020B0604020202020204" pitchFamily="34" charset="0"/>
              </a:rPr>
              <a:t>to approximately 10 </a:t>
            </a:r>
            <a:r>
              <a:rPr lang="en-US" sz="2400" b="1" dirty="0">
                <a:latin typeface="Arial" panose="020B0604020202020204" pitchFamily="34" charset="0"/>
                <a:cs typeface="Arial" panose="020B0604020202020204" pitchFamily="34" charset="0"/>
              </a:rPr>
              <a:t>time steps between </a:t>
            </a:r>
            <a:r>
              <a:rPr lang="en-US" sz="2400" b="1" dirty="0" smtClean="0">
                <a:latin typeface="Arial" panose="020B0604020202020204" pitchFamily="34" charset="0"/>
                <a:cs typeface="Arial" panose="020B0604020202020204" pitchFamily="34" charset="0"/>
              </a:rPr>
              <a:t>the relevant </a:t>
            </a:r>
            <a:r>
              <a:rPr lang="en-US" sz="2400" b="1" dirty="0">
                <a:latin typeface="Arial" panose="020B0604020202020204" pitchFamily="34" charset="0"/>
                <a:cs typeface="Arial" panose="020B0604020202020204" pitchFamily="34" charset="0"/>
              </a:rPr>
              <a:t>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08392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An LSTM is a </a:t>
            </a:r>
            <a:r>
              <a:rPr lang="en-US" sz="2400" b="1" dirty="0">
                <a:latin typeface="Arial" panose="020B0604020202020204" pitchFamily="34" charset="0"/>
                <a:cs typeface="Arial" panose="020B0604020202020204" pitchFamily="34" charset="0"/>
              </a:rPr>
              <a:t>special kind of RNN architecture, capable of learning long-term dependencies.</a:t>
            </a:r>
          </a:p>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An LSTM </a:t>
            </a:r>
            <a:r>
              <a:rPr lang="en-US" sz="2400" b="1" dirty="0">
                <a:latin typeface="Arial" panose="020B0604020202020204" pitchFamily="34" charset="0"/>
                <a:cs typeface="Arial" panose="020B0604020202020204" pitchFamily="34" charset="0"/>
              </a:rPr>
              <a:t>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a:t>
            </a:r>
            <a:r>
              <a:rPr lang="en-US" sz="2400" b="1" dirty="0" smtClean="0">
                <a:latin typeface="Arial" panose="020B0604020202020204" pitchFamily="34" charset="0"/>
                <a:cs typeface="Arial" panose="020B0604020202020204" pitchFamily="34" charset="0"/>
              </a:rPr>
              <a:t>outperform RNNs </a:t>
            </a:r>
            <a:r>
              <a:rPr lang="en-US" sz="2400" b="1" dirty="0">
                <a:latin typeface="Arial" panose="020B0604020202020204" pitchFamily="34" charset="0"/>
                <a:cs typeface="Arial" panose="020B0604020202020204" pitchFamily="34" charset="0"/>
              </a:rPr>
              <a:t>and Hidden Markov Models (</a:t>
            </a:r>
            <a:r>
              <a:rPr lang="en-US" sz="2400" b="1" dirty="0" smtClean="0">
                <a:latin typeface="Arial" panose="020B0604020202020204" pitchFamily="34" charset="0"/>
                <a:cs typeface="Arial" panose="020B0604020202020204" pitchFamily="34" charset="0"/>
              </a:rPr>
              <a:t>HMMs):</a:t>
            </a:r>
            <a:endParaRPr lang="en-US" sz="2400" b="1" dirty="0">
              <a:latin typeface="Arial" panose="020B0604020202020204" pitchFamily="34" charset="0"/>
              <a:cs typeface="Arial" panose="020B0604020202020204" pitchFamily="34" charset="0"/>
            </a:endParaRPr>
          </a:p>
          <a:p>
            <a:pPr marL="349250" lvl="1" indent="-166688">
              <a:buFont typeface="Wingdings" charset="2"/>
              <a:buChar char="§"/>
            </a:pPr>
            <a:r>
              <a:rPr lang="en-US" sz="1800" b="1" dirty="0">
                <a:latin typeface="Arial" charset="0"/>
                <a:ea typeface="Arial" charset="0"/>
                <a:cs typeface="Arial" charset="0"/>
              </a:rPr>
              <a:t>Speech </a:t>
            </a:r>
            <a:r>
              <a:rPr lang="en-US" sz="1800" b="1" dirty="0" smtClean="0">
                <a:latin typeface="Arial" charset="0"/>
                <a:ea typeface="Arial" charset="0"/>
                <a:cs typeface="Arial" charset="0"/>
              </a:rPr>
              <a:t>Recognition: 17.7</a:t>
            </a:r>
            <a:r>
              <a:rPr lang="en-US" sz="1800" b="1" dirty="0">
                <a:latin typeface="Arial" charset="0"/>
                <a:ea typeface="Arial" charset="0"/>
                <a:cs typeface="Arial" charset="0"/>
              </a:rPr>
              <a:t>% phoneme error rate on TIMIT </a:t>
            </a:r>
            <a:r>
              <a:rPr lang="en-US" sz="1800" b="1" dirty="0" smtClean="0">
                <a:latin typeface="Arial" charset="0"/>
                <a:ea typeface="Arial" charset="0"/>
                <a:cs typeface="Arial" charset="0"/>
              </a:rPr>
              <a:t>acoustic phonetic corpus.</a:t>
            </a:r>
            <a:endParaRPr lang="en-US" sz="1800" b="1" dirty="0">
              <a:latin typeface="Arial" charset="0"/>
              <a:ea typeface="Arial" charset="0"/>
              <a:cs typeface="Arial" charset="0"/>
            </a:endParaRP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a:t>
            </a:r>
            <a:r>
              <a:rPr lang="en-US" sz="2400" b="1" dirty="0" smtClean="0">
                <a:latin typeface="Arial" panose="020B0604020202020204" pitchFamily="34" charset="0"/>
                <a:cs typeface="Arial" panose="020B0604020202020204" pitchFamily="34" charset="0"/>
              </a:rPr>
              <a:t>that learn </a:t>
            </a:r>
            <a:r>
              <a:rPr lang="en-US" sz="2400" b="1" dirty="0">
                <a:latin typeface="Arial" panose="020B0604020202020204" pitchFamily="34" charset="0"/>
                <a:cs typeface="Arial" panose="020B0604020202020204" pitchFamily="34" charset="0"/>
              </a:rPr>
              <a:t>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r>
              <a:rPr lang="en-US" b="1" dirty="0">
                <a:latin typeface="Arial" charset="0"/>
                <a:ea typeface="Arial" charset="0"/>
                <a:cs typeface="Arial" charset="0"/>
              </a:rPr>
              <a:t>LSTM Memory Cell</a:t>
            </a:r>
          </a:p>
        </p:txBody>
      </p:sp>
    </p:spTree>
    <p:extLst>
      <p:ext uri="{BB962C8B-B14F-4D97-AF65-F5344CB8AC3E}">
        <p14:creationId xmlns:p14="http://schemas.microsoft.com/office/powerpoint/2010/main" val="3590121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r>
              <a:rPr lang="en-US" b="1" dirty="0">
                <a:latin typeface="Arial" charset="0"/>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smtClean="0">
                <a:latin typeface="Arial" panose="020B0604020202020204" pitchFamily="34" charset="0"/>
                <a:cs typeface="Arial" panose="020B0604020202020204" pitchFamily="34" charset="0"/>
              </a:rPr>
              <a:t>Each </a:t>
            </a:r>
            <a:r>
              <a:rPr lang="en-US" sz="2400" b="1" dirty="0">
                <a:latin typeface="Arial" panose="020B0604020202020204" pitchFamily="34" charset="0"/>
                <a:cs typeface="Arial" panose="020B0604020202020204" pitchFamily="34" charset="0"/>
              </a:rPr>
              <a:t>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2901319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pPr/>
              <a:t>18</a:t>
            </a:fld>
            <a:endParaRPr lang="en-US"/>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smtClean="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panose="02040503050406030204" pitchFamily="18" charset="0"/>
                          </a:rPr>
                        </m:ctrlPr>
                      </m:dPr>
                      <m:e>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smtClean="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503035" y="647700"/>
                <a:ext cx="3594928" cy="3209151"/>
              </a:xfrm>
              <a:blipFill rotWithShape="0">
                <a:blip r:embed="rId2"/>
                <a:stretch>
                  <a:fillRect l="-1528" t="-1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a:spcAft>
                    <a:spcPts val="1200"/>
                  </a:spcAft>
                  <a:buFont typeface="Arial" charset="0"/>
                  <a:buChar char="•"/>
                </a:pPr>
                <a14:m>
                  <m:oMath xmlns:m="http://schemas.openxmlformats.org/officeDocument/2006/math">
                    <m:r>
                      <a:rPr lang="en-US" b="1" i="1" smtClean="0">
                        <a:latin typeface="Cambria Math" charset="0"/>
                        <a:cs typeface="Arial" panose="020B0604020202020204" pitchFamily="34" charset="0"/>
                      </a:rPr>
                      <m:t>𝒊</m:t>
                    </m:r>
                    <m:r>
                      <a:rPr lang="en-US" b="1" smtClean="0">
                        <a:latin typeface="Cambria Math" charset="0"/>
                        <a:cs typeface="Arial" panose="020B0604020202020204" pitchFamily="34" charset="0"/>
                      </a:rPr>
                      <m:t>: </m:t>
                    </m:r>
                  </m:oMath>
                </a14:m>
                <a:r>
                  <a:rPr lang="en-US" b="1" dirty="0">
                    <a:latin typeface="Arial" panose="020B0604020202020204" pitchFamily="34" charset="0"/>
                    <a:cs typeface="Arial" panose="020B0604020202020204" pitchFamily="34" charset="0"/>
                  </a:rPr>
                  <a:t>input gate, how much of the new information will be let through the memory cell. </a:t>
                </a:r>
              </a:p>
              <a:p>
                <a:pPr marL="182563" indent="-182563">
                  <a:spcAft>
                    <a:spcPts val="1200"/>
                  </a:spcAft>
                  <a:buFont typeface="Arial" charset="0"/>
                  <a:buChar char="•"/>
                </a:pPr>
                <a14:m>
                  <m:oMath xmlns:m="http://schemas.openxmlformats.org/officeDocument/2006/math">
                    <m:r>
                      <a:rPr lang="en-US" b="1" i="1">
                        <a:latin typeface="Cambria Math" charset="0"/>
                        <a:cs typeface="Arial" panose="020B0604020202020204" pitchFamily="34" charset="0"/>
                      </a:rPr>
                      <m:t>𝒇</m:t>
                    </m:r>
                  </m:oMath>
                </a14:m>
                <a:r>
                  <a:rPr lang="en-US" b="1" dirty="0">
                    <a:latin typeface="Arial" panose="020B0604020202020204" pitchFamily="34" charset="0"/>
                    <a:cs typeface="Arial" panose="020B0604020202020204" pitchFamily="34" charset="0"/>
                  </a:rPr>
                  <a:t>: forget gate, responsible for information should be thrown away from memory cell. </a:t>
                </a:r>
              </a:p>
              <a:p>
                <a:pPr marL="182563" indent="-182563">
                  <a:spcAft>
                    <a:spcPts val="1200"/>
                  </a:spcAft>
                  <a:buFont typeface="Arial" charset="0"/>
                  <a:buChar char="•"/>
                </a:pPr>
                <a14:m>
                  <m:oMath xmlns:m="http://schemas.openxmlformats.org/officeDocument/2006/math">
                    <m:r>
                      <a:rPr lang="en-US" b="1" i="1">
                        <a:latin typeface="Cambria Math" charset="0"/>
                        <a:cs typeface="Arial" panose="020B0604020202020204" pitchFamily="34" charset="0"/>
                      </a:rPr>
                      <m:t>𝒐</m:t>
                    </m:r>
                    <m:r>
                      <a:rPr lang="en-US" b="1">
                        <a:latin typeface="Cambria Math" charset="0"/>
                        <a:cs typeface="Arial" panose="020B0604020202020204" pitchFamily="34" charset="0"/>
                      </a:rPr>
                      <m:t>: </m:t>
                    </m:r>
                  </m:oMath>
                </a14:m>
                <a:r>
                  <a:rPr lang="en-US" b="1" dirty="0">
                    <a:latin typeface="Arial" panose="020B0604020202020204" pitchFamily="34" charset="0"/>
                    <a:cs typeface="Arial" panose="020B0604020202020204" pitchFamily="34" charset="0"/>
                  </a:rPr>
                  <a:t>output gate, how much of the information will be passed to expose to the next time step.</a:t>
                </a:r>
              </a:p>
              <a:p>
                <a:pPr marL="182563" indent="-182563">
                  <a:spcAft>
                    <a:spcPts val="1200"/>
                  </a:spcAft>
                  <a:buFont typeface="Arial" charset="0"/>
                  <a:buChar char="•"/>
                </a:pPr>
                <a14:m>
                  <m:oMath xmlns:m="http://schemas.openxmlformats.org/officeDocument/2006/math">
                    <m:r>
                      <a:rPr lang="en-US" b="1" i="1">
                        <a:latin typeface="Cambria Math" charset="0"/>
                        <a:cs typeface="Arial" panose="020B0604020202020204" pitchFamily="34" charset="0"/>
                      </a:rPr>
                      <m:t>𝒈</m:t>
                    </m:r>
                    <m:r>
                      <a:rPr lang="en-US" b="1">
                        <a:latin typeface="Cambria Math" charset="0"/>
                        <a:cs typeface="Arial" panose="020B0604020202020204" pitchFamily="34" charset="0"/>
                      </a:rPr>
                      <m:t>: </m:t>
                    </m:r>
                  </m:oMath>
                </a14:m>
                <a:r>
                  <a:rPr lang="en-US" b="1" dirty="0">
                    <a:latin typeface="Arial" panose="020B0604020202020204" pitchFamily="34" charset="0"/>
                    <a:cs typeface="Arial" panose="020B0604020202020204" pitchFamily="34" charset="0"/>
                  </a:rPr>
                  <a:t>self-recurrent which is equal to standard RNN</a:t>
                </a:r>
              </a:p>
              <a:p>
                <a:pPr marL="182563" indent="-182563">
                  <a:spcAft>
                    <a:spcPts val="1200"/>
                  </a:spcAft>
                  <a:buFont typeface="Arial" charset="0"/>
                  <a:buChar char="•"/>
                </a:pPr>
                <a14:m>
                  <m:oMath xmlns:m="http://schemas.openxmlformats.org/officeDocument/2006/math">
                    <m:sSub>
                      <m:sSubPr>
                        <m:ctrlPr>
                          <a:rPr lang="en-US" b="1" i="1">
                            <a:latin typeface="Cambria Math" panose="02040503050406030204" pitchFamily="18" charset="0"/>
                            <a:cs typeface="Arial" panose="020B0604020202020204" pitchFamily="34" charset="0"/>
                          </a:rPr>
                        </m:ctrlPr>
                      </m:sSubPr>
                      <m:e>
                        <m:r>
                          <a:rPr lang="en-US" b="1" i="1">
                            <a:latin typeface="Cambria Math" charset="0"/>
                            <a:cs typeface="Arial" panose="020B0604020202020204" pitchFamily="34" charset="0"/>
                          </a:rPr>
                          <m:t>𝒄</m:t>
                        </m:r>
                      </m:e>
                      <m:sub>
                        <m:r>
                          <a:rPr lang="en-US" b="1" i="1">
                            <a:latin typeface="Cambria Math" charset="0"/>
                            <a:cs typeface="Arial" panose="020B0604020202020204" pitchFamily="34" charset="0"/>
                          </a:rPr>
                          <m:t>𝒕</m:t>
                        </m:r>
                      </m:sub>
                    </m:sSub>
                  </m:oMath>
                </a14:m>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internal memory of the memory cell </a:t>
                </a:r>
              </a:p>
              <a:p>
                <a:pPr marL="182563" indent="-182563">
                  <a:spcAft>
                    <a:spcPts val="1200"/>
                  </a:spcAft>
                  <a:buFont typeface="Arial" charset="0"/>
                  <a:buChar char="•"/>
                </a:pPr>
                <a14:m>
                  <m:oMath xmlns:m="http://schemas.openxmlformats.org/officeDocument/2006/math">
                    <m:sSub>
                      <m:sSubPr>
                        <m:ctrlPr>
                          <a:rPr lang="en-US" b="1" i="1">
                            <a:latin typeface="Cambria Math" panose="02040503050406030204" pitchFamily="18" charset="0"/>
                            <a:cs typeface="Arial" panose="020B0604020202020204" pitchFamily="34" charset="0"/>
                          </a:rPr>
                        </m:ctrlPr>
                      </m:sSubPr>
                      <m:e>
                        <m:r>
                          <a:rPr lang="en-US" b="1" i="1">
                            <a:latin typeface="Cambria Math" charset="0"/>
                            <a:cs typeface="Arial" panose="020B0604020202020204" pitchFamily="34" charset="0"/>
                          </a:rPr>
                          <m:t>𝒔</m:t>
                        </m:r>
                      </m:e>
                      <m:sub>
                        <m:r>
                          <a:rPr lang="en-US" b="1" i="1">
                            <a:latin typeface="Cambria Math" charset="0"/>
                            <a:cs typeface="Arial" panose="020B0604020202020204" pitchFamily="34" charset="0"/>
                          </a:rPr>
                          <m:t>𝒕</m:t>
                        </m:r>
                      </m:sub>
                    </m:sSub>
                  </m:oMath>
                </a14:m>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hidden state </a:t>
                </a:r>
              </a:p>
              <a:p>
                <a:pPr marL="182563" indent="-182563">
                  <a:spcAft>
                    <a:spcPts val="1200"/>
                  </a:spcAft>
                  <a:buFont typeface="Arial" charset="0"/>
                  <a:buChar char="•"/>
                </a:pPr>
                <a14:m>
                  <m:oMath xmlns:m="http://schemas.openxmlformats.org/officeDocument/2006/math">
                    <m:r>
                      <a:rPr lang="en-US" b="1" i="0" smtClean="0">
                        <a:latin typeface="Cambria Math" charset="0"/>
                        <a:cs typeface="Arial" panose="020B0604020202020204" pitchFamily="34" charset="0"/>
                      </a:rPr>
                      <m:t>𝐲</m:t>
                    </m:r>
                  </m:oMath>
                </a14:m>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p:cNvSpPr/>
          <p:nvPr/>
        </p:nvSpPr>
        <p:spPr>
          <a:xfrm>
            <a:off x="6055721" y="5475937"/>
            <a:ext cx="2249334" cy="369332"/>
          </a:xfrm>
          <a:prstGeom prst="rect">
            <a:avLst/>
          </a:prstGeom>
        </p:spPr>
        <p:txBody>
          <a:bodyPr wrap="none">
            <a:spAutoFit/>
          </a:bodyPr>
          <a:lstStyle/>
          <a:p>
            <a:r>
              <a:rPr lang="en-US" b="1" dirty="0">
                <a:latin typeface="Arial" charset="0"/>
                <a:ea typeface="Arial" charset="0"/>
                <a:cs typeface="Arial" charset="0"/>
              </a:rPr>
              <a:t>LSTM Memory Cell</a:t>
            </a:r>
          </a:p>
        </p:txBody>
      </p:sp>
    </p:spTree>
    <p:extLst>
      <p:ext uri="{BB962C8B-B14F-4D97-AF65-F5344CB8AC3E}">
        <p14:creationId xmlns:p14="http://schemas.microsoft.com/office/powerpoint/2010/main" val="2006760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smtClean="0"/>
              <a:t>Introduction</a:t>
            </a:r>
            <a:endParaRPr lang="en-US" dirty="0"/>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err="1" smtClean="0">
                <a:latin typeface="Arial" charset="0"/>
                <a:ea typeface="Arial" charset="0"/>
                <a:cs typeface="Arial" charset="0"/>
              </a:rPr>
              <a:t>Theano</a:t>
            </a:r>
            <a:r>
              <a:rPr lang="en-US" sz="2400" b="1" dirty="0" smtClean="0">
                <a:latin typeface="Arial" charset="0"/>
                <a:ea typeface="Arial" charset="0"/>
                <a:cs typeface="Arial" charset="0"/>
              </a:rPr>
              <a:t> Basics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smtClean="0">
                <a:latin typeface="Arial" charset="0"/>
                <a:ea typeface="Arial" charset="0"/>
                <a:cs typeface="Arial" charset="0"/>
              </a:rPr>
              <a:t>Deep Recurrent Neural Networks and Deep Bidirectional 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An overview of gradient descent optimization </a:t>
            </a:r>
            <a:r>
              <a:rPr lang="en-US" sz="2400" b="1" dirty="0" smtClean="0">
                <a:latin typeface="Arial" charset="0"/>
                <a:ea typeface="Arial" charset="0"/>
                <a:cs typeface="Arial" charset="0"/>
              </a:rPr>
              <a:t>algorithms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LSTM </a:t>
            </a:r>
            <a:r>
              <a:rPr lang="en-US" sz="2400" b="1" dirty="0" smtClean="0">
                <a:latin typeface="Arial" charset="0"/>
                <a:ea typeface="Arial" charset="0"/>
                <a:cs typeface="Arial" charset="0"/>
              </a:rPr>
              <a:t>Networks For Sentiment Analysis</a:t>
            </a:r>
          </a:p>
          <a:p>
            <a:pPr>
              <a:spcBef>
                <a:spcPts val="0"/>
              </a:spcBef>
              <a:spcAft>
                <a:spcPts val="1200"/>
              </a:spcAft>
              <a:buFont typeface="Arial" panose="020B0604020202020204" pitchFamily="34" charset="0"/>
              <a:buChar char="•"/>
            </a:pP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513713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smtClean="0">
                <a:latin typeface="Arial" panose="020B0604020202020204" pitchFamily="34" charset="0"/>
                <a:cs typeface="Arial" panose="020B0604020202020204" pitchFamily="34" charset="0"/>
              </a:rPr>
              <a:t>A demonstration of how</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an unrolled LSTM</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preserves sequential</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input, forget, </a:t>
            </a:r>
            <a:r>
              <a:rPr lang="en-US" sz="2400" b="1" dirty="0" smtClean="0">
                <a:latin typeface="Arial" panose="020B0604020202020204" pitchFamily="34" charset="0"/>
                <a:cs typeface="Arial" panose="020B0604020202020204" pitchFamily="34" charset="0"/>
              </a:rPr>
              <a:t>and</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output </a:t>
            </a:r>
            <a:r>
              <a:rPr lang="en-US" sz="2400" b="1" dirty="0">
                <a:latin typeface="Arial" panose="020B0604020202020204" pitchFamily="34" charset="0"/>
                <a:cs typeface="Arial" panose="020B0604020202020204" pitchFamily="34" charset="0"/>
              </a:rPr>
              <a:t>gate </a:t>
            </a:r>
            <a:r>
              <a:rPr lang="en-US" sz="2400" b="1" dirty="0" smtClean="0">
                <a:latin typeface="Arial" panose="020B0604020202020204" pitchFamily="34" charset="0"/>
                <a:cs typeface="Arial" panose="020B0604020202020204" pitchFamily="34" charset="0"/>
              </a:rPr>
              <a:t>activations</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are displayed to </a:t>
            </a:r>
            <a:r>
              <a:rPr lang="en-US" sz="2400" b="1" dirty="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left</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and above </a:t>
            </a:r>
            <a:r>
              <a:rPr lang="en-US" sz="2400" b="1" dirty="0">
                <a:latin typeface="Arial" panose="020B0604020202020204" pitchFamily="34" charset="0"/>
                <a:cs typeface="Arial" panose="020B0604020202020204" pitchFamily="34" charset="0"/>
              </a:rPr>
              <a:t>the memory </a:t>
            </a:r>
            <a:r>
              <a:rPr lang="en-US" sz="2400" b="1" dirty="0" smtClean="0">
                <a:latin typeface="Arial" panose="020B0604020202020204" pitchFamily="34" charset="0"/>
                <a:cs typeface="Arial" panose="020B0604020202020204" pitchFamily="34" charset="0"/>
              </a:rPr>
              <a:t>block (respectively). The </a:t>
            </a:r>
            <a:r>
              <a:rPr lang="en-US" sz="2400" b="1" dirty="0">
                <a:latin typeface="Arial" panose="020B0604020202020204" pitchFamily="34" charset="0"/>
                <a:cs typeface="Arial" panose="020B0604020202020204" pitchFamily="34" charset="0"/>
              </a:rPr>
              <a:t>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a:t>
            </a:r>
            <a:r>
              <a:rPr lang="en-US" sz="2400" b="1" dirty="0" smtClean="0">
                <a:latin typeface="Arial" panose="020B0604020202020204" pitchFamily="34" charset="0"/>
                <a:cs typeface="Arial" panose="020B0604020202020204" pitchFamily="34" charset="0"/>
              </a:rPr>
              <a:t>RNNs are a </a:t>
            </a:r>
            <a:r>
              <a:rPr lang="en-US" sz="2400" b="1" dirty="0">
                <a:latin typeface="Arial" panose="020B0604020202020204" pitchFamily="34" charset="0"/>
                <a:cs typeface="Arial" panose="020B0604020202020204" pitchFamily="34" charset="0"/>
              </a:rPr>
              <a:t>special case of </a:t>
            </a:r>
            <a:r>
              <a:rPr lang="en-US" sz="2400" b="1" dirty="0" smtClean="0">
                <a:latin typeface="Arial" panose="020B0604020202020204" pitchFamily="34" charset="0"/>
                <a:cs typeface="Arial" panose="020B0604020202020204" pitchFamily="34" charset="0"/>
              </a:rPr>
              <a:t>LSTMs: Set </a:t>
            </a:r>
            <a:r>
              <a:rPr lang="en-US" sz="2400" b="1" dirty="0">
                <a:latin typeface="Arial" panose="020B0604020202020204" pitchFamily="34" charset="0"/>
                <a:cs typeface="Arial" panose="020B0604020202020204" pitchFamily="34" charset="0"/>
              </a:rPr>
              <a:t>the input </a:t>
            </a:r>
            <a:r>
              <a:rPr lang="en-US" sz="2400" b="1" dirty="0" smtClean="0">
                <a:latin typeface="Arial" panose="020B0604020202020204" pitchFamily="34" charset="0"/>
                <a:cs typeface="Arial" panose="020B0604020202020204" pitchFamily="34" charset="0"/>
              </a:rPr>
              <a:t>gate to all </a:t>
            </a:r>
            <a:r>
              <a:rPr lang="en-US" sz="2400" b="1" dirty="0">
                <a:latin typeface="Arial" panose="020B0604020202020204" pitchFamily="34" charset="0"/>
                <a:cs typeface="Arial" panose="020B0604020202020204" pitchFamily="34" charset="0"/>
              </a:rPr>
              <a:t>ones (passing </a:t>
            </a:r>
            <a:r>
              <a:rPr lang="en-US" sz="2400" b="1" dirty="0" smtClean="0">
                <a:latin typeface="Arial" panose="020B0604020202020204" pitchFamily="34" charset="0"/>
                <a:cs typeface="Arial" panose="020B0604020202020204" pitchFamily="34" charset="0"/>
              </a:rPr>
              <a:t>all new </a:t>
            </a:r>
            <a:r>
              <a:rPr lang="en-US" sz="2400" b="1" dirty="0">
                <a:latin typeface="Arial" panose="020B0604020202020204" pitchFamily="34" charset="0"/>
                <a:cs typeface="Arial" panose="020B0604020202020204" pitchFamily="34" charset="0"/>
              </a:rPr>
              <a:t>information), the forget gate </a:t>
            </a:r>
            <a:r>
              <a:rPr lang="en-US" sz="2400" b="1" dirty="0" smtClean="0">
                <a:latin typeface="Arial" panose="020B0604020202020204" pitchFamily="34" charset="0"/>
                <a:cs typeface="Arial" panose="020B0604020202020204" pitchFamily="34" charset="0"/>
              </a:rPr>
              <a:t>to all </a:t>
            </a:r>
            <a:r>
              <a:rPr lang="en-US" sz="2400" b="1" dirty="0">
                <a:latin typeface="Arial" panose="020B0604020202020204" pitchFamily="34" charset="0"/>
                <a:cs typeface="Arial" panose="020B0604020202020204" pitchFamily="34" charset="0"/>
              </a:rPr>
              <a:t>zeros (forgetting all of the previous memory) and the output gate to all ones (exposing </a:t>
            </a:r>
            <a:r>
              <a:rPr lang="en-US" sz="2400" b="1" dirty="0" smtClean="0">
                <a:latin typeface="Arial" panose="020B0604020202020204" pitchFamily="34" charset="0"/>
                <a:cs typeface="Arial" panose="020B0604020202020204" pitchFamily="34" charset="0"/>
              </a:rPr>
              <a:t>the entire memory</a:t>
            </a:r>
            <a:r>
              <a:rPr lang="en-US" sz="2400" b="1" dirty="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478168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Deep </a:t>
            </a:r>
            <a:r>
              <a:rPr lang="en-US" dirty="0" err="1" smtClean="0"/>
              <a:t>Bidirectionsal</a:t>
            </a:r>
            <a:r>
              <a:rPr lang="en-US" dirty="0" smtClean="0"/>
              <a:t> LSTMs (</a:t>
            </a:r>
            <a:r>
              <a:rPr lang="en-US" dirty="0"/>
              <a:t>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a:t>
                </a:r>
                <a:r>
                  <a:rPr lang="en-US" sz="2400" b="1" dirty="0" smtClean="0">
                    <a:latin typeface="Arial" panose="020B0604020202020204" pitchFamily="34" charset="0"/>
                    <a:cs typeface="Arial" panose="020B0604020202020204" pitchFamily="34" charset="0"/>
                  </a:rPr>
                  <a:t>repeat the equations </a:t>
                </a:r>
                <a:r>
                  <a:rPr lang="en-US" sz="2400" b="1" dirty="0">
                    <a:latin typeface="Arial" panose="020B0604020202020204" pitchFamily="34" charset="0"/>
                    <a:cs typeface="Arial" panose="020B0604020202020204" pitchFamily="34" charset="0"/>
                  </a:rPr>
                  <a:t>of LSTM for every layer, and </a:t>
                </a:r>
                <a:r>
                  <a:rPr lang="en-US" sz="2400" b="1" dirty="0" smtClean="0">
                    <a:latin typeface="Arial" panose="020B0604020202020204" pitchFamily="34" charset="0"/>
                    <a:cs typeface="Arial" panose="020B0604020202020204" pitchFamily="34" charset="0"/>
                  </a:rPr>
                  <a:t>replace each </a:t>
                </a:r>
                <a:r>
                  <a:rPr lang="en-US" sz="2400" b="1" dirty="0">
                    <a:latin typeface="Arial" panose="020B0604020202020204" pitchFamily="34" charset="0"/>
                    <a:cs typeface="Arial" panose="020B0604020202020204" pitchFamily="34" charset="0"/>
                  </a:rPr>
                  <a:t>hidden state,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707385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1500" dirty="0"/>
          </a:p>
        </p:txBody>
      </p:sp>
      <p:sp>
        <p:nvSpPr>
          <p:cNvPr id="3" name="Rectangle 2"/>
          <p:cNvSpPr/>
          <p:nvPr/>
        </p:nvSpPr>
        <p:spPr>
          <a:xfrm>
            <a:off x="224542" y="647700"/>
            <a:ext cx="6661060" cy="5659794"/>
          </a:xfrm>
          <a:prstGeom prst="rect">
            <a:avLst/>
          </a:prstGeom>
        </p:spPr>
        <p:txBody>
          <a:bodyPr lIns="0" tIns="0" rIns="0" bIns="0"/>
          <a:lstStyle/>
          <a:p>
            <a:pPr marL="182563" indent="-182563">
              <a:spcBef>
                <a:spcPct val="20000"/>
              </a:spcBef>
              <a:spcAft>
                <a:spcPts val="1200"/>
              </a:spcAft>
              <a:buFont typeface="Arial" charset="0"/>
              <a:buChar char="•"/>
            </a:pPr>
            <a:r>
              <a:rPr lang="en-US" sz="2400" b="1" dirty="0">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sequence tasks we usually </a:t>
            </a:r>
            <a:r>
              <a:rPr lang="en-US" sz="2400" b="1" dirty="0" smtClean="0">
                <a:latin typeface="Arial" panose="020B0604020202020204" pitchFamily="34" charset="0"/>
                <a:cs typeface="Arial" panose="020B0604020202020204" pitchFamily="34" charset="0"/>
              </a:rPr>
              <a:t>process information </a:t>
            </a:r>
            <a:r>
              <a:rPr lang="en-US" sz="2400" b="1" dirty="0">
                <a:latin typeface="Arial" panose="020B0604020202020204" pitchFamily="34" charset="0"/>
                <a:cs typeface="Arial" panose="020B0604020202020204" pitchFamily="34" charset="0"/>
              </a:rPr>
              <a:t>at several time scales. </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DRNN</a:t>
            </a:r>
            <a:r>
              <a:rPr lang="en-US" sz="2400" b="1" dirty="0">
                <a:latin typeface="Arial" panose="020B0604020202020204" pitchFamily="34" charset="0"/>
                <a:cs typeface="Arial" panose="020B0604020202020204" pitchFamily="34" charset="0"/>
              </a:rPr>
              <a:t>: a combination of the concepts of deep neural networks (DNN) with RNNs. </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By </a:t>
            </a:r>
            <a:r>
              <a:rPr lang="en-US" sz="2400" b="1" dirty="0">
                <a:latin typeface="Arial" panose="020B0604020202020204" pitchFamily="34" charset="0"/>
                <a:cs typeface="Arial" panose="020B0604020202020204" pitchFamily="34" charset="0"/>
              </a:rPr>
              <a:t>stacking RNNs, every layer is an RNN in the hierarchy that receives the hidden state of the previous layer as input.</a:t>
            </a:r>
          </a:p>
          <a:p>
            <a:pPr marL="182563" indent="-182563">
              <a:spcBef>
                <a:spcPct val="20000"/>
              </a:spcBef>
              <a:spcAft>
                <a:spcPts val="1200"/>
              </a:spcAft>
              <a:buFont typeface="Arial" charset="0"/>
              <a:buChar char="•"/>
            </a:pPr>
            <a:r>
              <a:rPr lang="en-US" sz="2400" b="1" dirty="0" smtClean="0">
                <a:latin typeface="Arial" panose="020B0604020202020204" pitchFamily="34" charset="0"/>
                <a:cs typeface="Arial" panose="020B0604020202020204" pitchFamily="34" charset="0"/>
              </a:rPr>
              <a:t>Processing </a:t>
            </a:r>
            <a:r>
              <a:rPr lang="en-US" sz="2400" b="1" dirty="0">
                <a:latin typeface="Arial" panose="020B0604020202020204" pitchFamily="34" charset="0"/>
                <a:cs typeface="Arial" panose="020B0604020202020204" pitchFamily="34" charset="0"/>
              </a:rPr>
              <a:t>of different time scales at different levels, and therefore a temporal hierarchy will be created.</a:t>
            </a:r>
          </a:p>
        </p:txBody>
      </p:sp>
    </p:spTree>
    <p:extLst>
      <p:ext uri="{BB962C8B-B14F-4D97-AF65-F5344CB8AC3E}">
        <p14:creationId xmlns:p14="http://schemas.microsoft.com/office/powerpoint/2010/main" val="3712241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1500" dirty="0"/>
          </a:p>
        </p:txBody>
      </p:sp>
      <p:sp>
        <p:nvSpPr>
          <p:cNvPr id="3" name="Rectangle 2"/>
          <p:cNvSpPr/>
          <p:nvPr/>
        </p:nvSpPr>
        <p:spPr>
          <a:xfrm>
            <a:off x="228600" y="647701"/>
            <a:ext cx="6231276" cy="4297524"/>
          </a:xfrm>
          <a:prstGeom prst="rect">
            <a:avLst/>
          </a:prstGeom>
        </p:spPr>
        <p:txBody>
          <a:bodyPr lIns="0" tIns="0" rIns="0" bIns="0"/>
          <a:lstStyle/>
          <a:p>
            <a:pPr marL="182563" indent="-182563">
              <a:spcAft>
                <a:spcPts val="600"/>
              </a:spcAft>
              <a:buFont typeface="Arial" charset="0"/>
              <a:buChar char="•"/>
            </a:pPr>
            <a:r>
              <a:rPr lang="en-US" sz="2400" b="1" dirty="0">
                <a:latin typeface="Arial" panose="020B0604020202020204" pitchFamily="34" charset="0"/>
                <a:cs typeface="Arial" panose="020B0604020202020204" pitchFamily="34" charset="0"/>
              </a:rPr>
              <a:t>Two variants of DRNN structures:</a:t>
            </a:r>
          </a:p>
          <a:p>
            <a:pPr marL="349250" lvl="1" indent="-166688">
              <a:spcAft>
                <a:spcPts val="600"/>
              </a:spcAft>
              <a:buFont typeface="Wingdings" charset="2"/>
              <a:buChar char="§"/>
            </a:pPr>
            <a:r>
              <a:rPr lang="en-US" b="1" dirty="0">
                <a:latin typeface="Arial" charset="0"/>
                <a:ea typeface="Arial" charset="0"/>
                <a:cs typeface="Arial" charset="0"/>
              </a:rPr>
              <a:t>DRNN-1O: the output will be computed just based on the hidden state of the last </a:t>
            </a:r>
            <a:r>
              <a:rPr lang="en-US" b="1" dirty="0" smtClean="0">
                <a:latin typeface="Arial" charset="0"/>
                <a:ea typeface="Arial" charset="0"/>
                <a:cs typeface="Arial" charset="0"/>
              </a:rPr>
              <a:t>layer.</a:t>
            </a:r>
            <a:endParaRPr lang="en-US" b="1" dirty="0">
              <a:latin typeface="Arial" charset="0"/>
              <a:ea typeface="Arial" charset="0"/>
              <a:cs typeface="Arial" charset="0"/>
            </a:endParaRPr>
          </a:p>
          <a:p>
            <a:pPr marL="349250" lvl="1" indent="-166688">
              <a:spcAft>
                <a:spcPts val="600"/>
              </a:spcAft>
              <a:buFont typeface="Wingdings" charset="2"/>
              <a:buChar char="§"/>
            </a:pPr>
            <a:r>
              <a:rPr lang="en-US" b="1" dirty="0">
                <a:latin typeface="Arial" charset="0"/>
                <a:ea typeface="Arial" charset="0"/>
                <a:cs typeface="Arial" charset="0"/>
              </a:rPr>
              <a:t>DRNN-AO: the output will be the combination of the hidden states of the all layers</a:t>
            </a:r>
            <a:r>
              <a:rPr lang="en-US" b="1" dirty="0" smtClean="0">
                <a:latin typeface="Arial" charset="0"/>
                <a:ea typeface="Arial" charset="0"/>
                <a:cs typeface="Arial" charset="0"/>
              </a:rPr>
              <a:t>.</a:t>
            </a:r>
            <a:endParaRPr lang="en-US" dirty="0"/>
          </a:p>
          <a:p>
            <a:pPr marL="182563" indent="-182563">
              <a:spcBef>
                <a:spcPts val="1200"/>
              </a:spcBef>
              <a:spcAft>
                <a:spcPts val="600"/>
              </a:spcAft>
              <a:buFont typeface="Arial" charset="0"/>
              <a:buChar char="•"/>
            </a:pPr>
            <a:r>
              <a:rPr lang="en-US" sz="2400" b="1" dirty="0">
                <a:latin typeface="Arial" panose="020B0604020202020204" pitchFamily="34" charset="0"/>
                <a:cs typeface="Arial" panose="020B0604020202020204" pitchFamily="34" charset="0"/>
              </a:rPr>
              <a:t>DRNN-AO has two great </a:t>
            </a:r>
            <a:r>
              <a:rPr lang="en-US" sz="2400" b="1" dirty="0" smtClean="0">
                <a:latin typeface="Arial" panose="020B0604020202020204" pitchFamily="34" charset="0"/>
                <a:cs typeface="Arial" panose="020B0604020202020204" pitchFamily="34" charset="0"/>
              </a:rPr>
              <a:t>advantages:</a:t>
            </a:r>
            <a:endParaRPr lang="en-US" sz="2400" b="1" dirty="0">
              <a:latin typeface="Arial" panose="020B0604020202020204" pitchFamily="34" charset="0"/>
              <a:cs typeface="Arial" panose="020B0604020202020204" pitchFamily="34" charset="0"/>
            </a:endParaRPr>
          </a:p>
          <a:p>
            <a:pPr marL="349250" lvl="1" indent="-166688">
              <a:spcAft>
                <a:spcPts val="600"/>
              </a:spcAft>
              <a:buFont typeface="Wingdings" charset="2"/>
              <a:buChar char="§"/>
            </a:pPr>
            <a:r>
              <a:rPr lang="en-US" b="1" dirty="0" smtClean="0">
                <a:latin typeface="Arial" charset="0"/>
                <a:ea typeface="Arial" charset="0"/>
                <a:cs typeface="Arial" charset="0"/>
              </a:rPr>
              <a:t>Using </a:t>
            </a:r>
            <a:r>
              <a:rPr lang="en-US" b="1" dirty="0">
                <a:latin typeface="Arial" charset="0"/>
                <a:ea typeface="Arial" charset="0"/>
                <a:cs typeface="Arial" charset="0"/>
              </a:rPr>
              <a:t>BPTT for DRNN-AO, the error will propagate from the top layer down the hierarchy without </a:t>
            </a:r>
            <a:r>
              <a:rPr lang="en-US" b="1" dirty="0" smtClean="0">
                <a:latin typeface="Arial" charset="0"/>
                <a:ea typeface="Arial" charset="0"/>
                <a:cs typeface="Arial" charset="0"/>
              </a:rPr>
              <a:t>attenuation of the magnitude. As </a:t>
            </a:r>
            <a:r>
              <a:rPr lang="en-US" b="1" dirty="0">
                <a:latin typeface="Arial" charset="0"/>
                <a:ea typeface="Arial" charset="0"/>
                <a:cs typeface="Arial" charset="0"/>
              </a:rPr>
              <a:t>a </a:t>
            </a:r>
            <a:r>
              <a:rPr lang="en-US" b="1" dirty="0" smtClean="0">
                <a:latin typeface="Arial" charset="0"/>
                <a:ea typeface="Arial" charset="0"/>
                <a:cs typeface="Arial" charset="0"/>
              </a:rPr>
              <a:t>result, training will be more effective. </a:t>
            </a:r>
            <a:endParaRPr lang="en-US" b="1" dirty="0">
              <a:latin typeface="Arial" charset="0"/>
              <a:ea typeface="Arial" charset="0"/>
              <a:cs typeface="Arial" charset="0"/>
            </a:endParaRPr>
          </a:p>
          <a:p>
            <a:pPr marL="349250" lvl="1" indent="-166688">
              <a:spcAft>
                <a:spcPts val="600"/>
              </a:spcAft>
              <a:buFont typeface="Wingdings" charset="2"/>
              <a:buChar char="§"/>
            </a:pPr>
            <a:r>
              <a:rPr lang="en-US" b="1" dirty="0">
                <a:latin typeface="Arial" charset="0"/>
                <a:ea typeface="Arial" charset="0"/>
                <a:cs typeface="Arial" charset="0"/>
              </a:rPr>
              <a:t>It gives us the ability to evaluate the impact of each layer in solving the task by leaving out an individual layer’s contribution. </a:t>
            </a:r>
          </a:p>
          <a:p>
            <a:pPr marL="182563" indent="-182563">
              <a:spcBef>
                <a:spcPct val="20000"/>
              </a:spcBef>
              <a:spcAft>
                <a:spcPts val="1200"/>
              </a:spcAft>
              <a:buFont typeface="Arial" charset="0"/>
              <a:buChar char="•"/>
            </a:pPr>
            <a:endParaRPr lang="en-US" sz="2400" b="1" dirty="0">
              <a:latin typeface="Arial" panose="020B0604020202020204" pitchFamily="34" charset="0"/>
              <a:cs typeface="Arial" panose="020B0604020202020204" pitchFamily="34" charset="0"/>
            </a:endParaRPr>
          </a:p>
        </p:txBody>
      </p:sp>
      <p:pic>
        <p:nvPicPr>
          <p:cNvPr id="8"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64355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smtClean="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smtClean="0">
                    <a:latin typeface="Arial" panose="020B0604020202020204" pitchFamily="34" charset="0"/>
                    <a:cs typeface="Arial" panose="020B0604020202020204" pitchFamily="34" charset="0"/>
                  </a:rPr>
                  <a:t>N</a:t>
                </a:r>
                <a:r>
                  <a:rPr lang="en-US" sz="2400" b="1" i="1" baseline="-25000" dirty="0" smtClean="0">
                    <a:latin typeface="Arial" panose="020B0604020202020204" pitchFamily="34" charset="0"/>
                    <a:cs typeface="Arial" panose="020B0604020202020204" pitchFamily="34" charset="0"/>
                  </a:rPr>
                  <a:t>­in </a:t>
                </a:r>
                <a:r>
                  <a:rPr lang="en-US" sz="2400" b="1" dirty="0" smtClean="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a:t>
                </a:r>
                <a:r>
                  <a:rPr lang="en-US" sz="2400" b="1" dirty="0" smtClean="0">
                    <a:latin typeface="Arial" panose="020B0604020202020204" pitchFamily="34" charset="0"/>
                    <a:cs typeface="Arial" panose="020B0604020202020204" pitchFamily="34" charset="0"/>
                  </a:rPr>
                  <a:t>output: </a:t>
                </a:r>
                <a:r>
                  <a:rPr lang="en-US" sz="2400" b="1" dirty="0">
                    <a:latin typeface="Arial" panose="020B0604020202020204" pitchFamily="34" charset="0"/>
                    <a:cs typeface="Arial" panose="020B0604020202020204" pitchFamily="34" charset="0"/>
                  </a:rPr>
                  <a:t>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nary>
                          <m:naryPr>
                            <m:chr m:val="∑"/>
                            <m:limLoc m:val="undOvr"/>
                            <m:ctrlPr>
                              <a:rPr lang="en-US" sz="2400" b="1" i="1">
                                <a:latin typeface="Cambria Math" panose="02040503050406030204" pitchFamily="18"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panose="02040503050406030204" pitchFamily="18" charset="0"/>
                                    <a:ea typeface="Arial" charset="0"/>
                                    <a:cs typeface="Arial" charset="0"/>
                                  </a:rPr>
                                </m:ctrlPr>
                              </m:sSubSup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74111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a:t>
            </a:r>
            <a:r>
              <a:rPr lang="en-US" dirty="0" smtClean="0"/>
              <a:t>raining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smtClean="0">
                    <a:latin typeface="Arial" panose="020B0604020202020204" pitchFamily="34" charset="0"/>
                    <a:cs typeface="Arial" panose="020B0604020202020204" pitchFamily="34" charset="0"/>
                  </a:rPr>
                  <a:t>Use stochastic </a:t>
                </a:r>
                <a:r>
                  <a:rPr lang="en-US" sz="2400" b="1" dirty="0">
                    <a:latin typeface="Arial" panose="020B0604020202020204" pitchFamily="34" charset="0"/>
                    <a:cs typeface="Arial" panose="020B0604020202020204" pitchFamily="34" charset="0"/>
                  </a:rPr>
                  <a:t>gradient decent for </a:t>
                </a:r>
                <a:r>
                  <a:rPr lang="en-US" sz="2400" b="1" dirty="0" smtClean="0">
                    <a:latin typeface="Arial" panose="020B0604020202020204" pitchFamily="34" charset="0"/>
                    <a:cs typeface="Arial" panose="020B0604020202020204" pitchFamily="34" charset="0"/>
                  </a:rPr>
                  <a:t>optimization:</a:t>
                </a:r>
                <a:endParaRPr lang="en-US" sz="2400" b="1" dirty="0">
                  <a:latin typeface="Arial" panose="020B0604020202020204" pitchFamily="34" charset="0"/>
                  <a:cs typeface="Arial" panose="020B0604020202020204" pitchFamily="34" charset="0"/>
                </a:endParaRP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panose="02040503050406030204" pitchFamily="18"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panose="02040503050406030204" pitchFamily="18" charset="0"/>
                            <a:cs typeface="Arial" panose="020B0604020202020204" pitchFamily="34" charset="0"/>
                          </a:rPr>
                        </m:ctrlPr>
                      </m:fPr>
                      <m:num>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panose="02040503050406030204" pitchFamily="18" charset="0"/>
                                <a:cs typeface="Arial" panose="020B0604020202020204" pitchFamily="34" charset="0"/>
                              </a:rPr>
                            </m:ctrlPr>
                          </m:dPr>
                          <m:e>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a:t>
                </a:r>
                <a:r>
                  <a:rPr lang="en-US" sz="2400" b="1" dirty="0" smtClean="0">
                    <a:latin typeface="Arial" panose="020B0604020202020204" pitchFamily="34" charset="0"/>
                    <a:cs typeface="Arial" panose="020B0604020202020204" pitchFamily="34" charset="0"/>
                  </a:rPr>
                  <a:t>method: train the </a:t>
                </a:r>
                <a:r>
                  <a:rPr lang="en-US" sz="2400" b="1" dirty="0">
                    <a:latin typeface="Arial" panose="020B0604020202020204" pitchFamily="34" charset="0"/>
                    <a:cs typeface="Arial" panose="020B0604020202020204" pitchFamily="34" charset="0"/>
                  </a:rPr>
                  <a:t>full network with BPTT and linearly </a:t>
                </a:r>
                <a:r>
                  <a:rPr lang="en-US" sz="2400" b="1" dirty="0" smtClean="0">
                    <a:latin typeface="Arial" panose="020B0604020202020204" pitchFamily="34" charset="0"/>
                    <a:cs typeface="Arial" panose="020B0604020202020204" pitchFamily="34" charset="0"/>
                  </a:rPr>
                  <a:t>reduce the </a:t>
                </a:r>
                <a:r>
                  <a:rPr lang="en-US" sz="2400" b="1" dirty="0">
                    <a:latin typeface="Arial" panose="020B0604020202020204" pitchFamily="34" charset="0"/>
                    <a:cs typeface="Arial" panose="020B0604020202020204" pitchFamily="34" charset="0"/>
                  </a:rPr>
                  <a:t>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a:t>
                </a:r>
                <a:r>
                  <a:rPr lang="en-US" sz="2400" b="1" dirty="0" smtClean="0">
                    <a:latin typeface="Arial" panose="020B0604020202020204" pitchFamily="34" charset="0"/>
                    <a:cs typeface="Arial" panose="020B0604020202020204" pitchFamily="34" charset="0"/>
                  </a:rPr>
                  <a:t>we test </a:t>
                </a:r>
                <a:r>
                  <a:rPr lang="en-US" sz="2400" b="1" dirty="0">
                    <a:latin typeface="Arial" panose="020B0604020202020204" pitchFamily="34" charset="0"/>
                    <a:cs typeface="Arial" panose="020B0604020202020204" pitchFamily="34" charset="0"/>
                  </a:rPr>
                  <a:t>the influence of each layer by setting it to </a:t>
                </a:r>
                <a:r>
                  <a:rPr lang="en-US" sz="2400" b="1" dirty="0" smtClean="0">
                    <a:latin typeface="Arial" panose="020B0604020202020204" pitchFamily="34" charset="0"/>
                    <a:cs typeface="Arial" panose="020B0604020202020204" pitchFamily="34" charset="0"/>
                  </a:rPr>
                  <a:t>zero, assuring that </a:t>
                </a:r>
                <a:r>
                  <a:rPr lang="en-US" sz="2400" b="1" dirty="0">
                    <a:latin typeface="Arial" panose="020B0604020202020204" pitchFamily="34" charset="0"/>
                    <a:cs typeface="Arial" panose="020B0604020202020204" pitchFamily="34" charset="0"/>
                  </a:rPr>
                  <a:t>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955828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An overview of gradient descent optimization algorithms</a:t>
            </a:r>
          </a:p>
        </p:txBody>
      </p:sp>
      <p:sp>
        <p:nvSpPr>
          <p:cNvPr id="3" name="Content Placeholder 2"/>
          <p:cNvSpPr>
            <a:spLocks noGrp="1"/>
          </p:cNvSpPr>
          <p:nvPr>
            <p:ph idx="1"/>
          </p:nvPr>
        </p:nvSpPr>
        <p:spPr>
          <a:xfrm>
            <a:off x="228600" y="647700"/>
            <a:ext cx="8686800" cy="5603810"/>
          </a:xfrm>
        </p:spPr>
        <p:txBody>
          <a:bodyPr lIns="0" tIns="0" rIns="0" bIns="0"/>
          <a:lstStyle/>
          <a:p>
            <a:pPr marL="0" indent="0">
              <a:spcAft>
                <a:spcPts val="1200"/>
              </a:spcAft>
              <a:buNone/>
            </a:pPr>
            <a:r>
              <a:rPr lang="en-US" sz="1800" dirty="0">
                <a:latin typeface="Arial" panose="020B0604020202020204" pitchFamily="34" charset="0"/>
                <a:cs typeface="Arial" panose="020B0604020202020204" pitchFamily="34" charset="0"/>
              </a:rPr>
              <a:t> 1) </a:t>
            </a:r>
            <a:r>
              <a:rPr lang="en-US" sz="1800" dirty="0" smtClean="0">
                <a:latin typeface="Arial" panose="020B0604020202020204" pitchFamily="34" charset="0"/>
                <a:cs typeface="Arial" panose="020B0604020202020204" pitchFamily="34" charset="0"/>
              </a:rPr>
              <a:t>SGD</a:t>
            </a:r>
            <a:br>
              <a:rPr lang="en-US" sz="1800" dirty="0" smtClean="0">
                <a:latin typeface="Arial" panose="020B0604020202020204" pitchFamily="34" charset="0"/>
                <a:cs typeface="Arial" panose="020B0604020202020204" pitchFamily="34" charset="0"/>
              </a:rPr>
            </a:br>
            <a:r>
              <a:rPr lang="en-US" sz="1800" dirty="0" err="1" smtClean="0">
                <a:latin typeface="Arial" panose="020B0604020202020204" pitchFamily="34" charset="0"/>
                <a:cs typeface="Arial" panose="020B0604020202020204" pitchFamily="34" charset="0"/>
              </a:rPr>
              <a:t>Reference:http</a:t>
            </a:r>
            <a:r>
              <a:rPr lang="en-US" sz="1800" dirty="0">
                <a:latin typeface="Arial" panose="020B0604020202020204" pitchFamily="34" charset="0"/>
                <a:cs typeface="Arial" panose="020B0604020202020204" pitchFamily="34" charset="0"/>
              </a:rPr>
              <a:t>://ufldl.stanford.edu/tutorial/supervised/</a:t>
            </a:r>
            <a:r>
              <a:rPr lang="en-US" sz="1800" dirty="0" err="1">
                <a:latin typeface="Arial" panose="020B0604020202020204" pitchFamily="34" charset="0"/>
                <a:cs typeface="Arial" panose="020B0604020202020204" pitchFamily="34" charset="0"/>
              </a:rPr>
              <a:t>OptimizationStochasticGradientDescent</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spcAft>
                <a:spcPts val="1200"/>
              </a:spcAft>
              <a:buNone/>
            </a:pPr>
            <a:r>
              <a:rPr lang="en-US" sz="1800" dirty="0">
                <a:latin typeface="Arial" panose="020B0604020202020204" pitchFamily="34" charset="0"/>
                <a:cs typeface="Arial" panose="020B0604020202020204" pitchFamily="34" charset="0"/>
              </a:rPr>
              <a:t> 2) </a:t>
            </a:r>
            <a:r>
              <a:rPr lang="en-US" sz="1800" dirty="0" err="1" smtClean="0">
                <a:latin typeface="Arial" panose="020B0604020202020204" pitchFamily="34" charset="0"/>
                <a:cs typeface="Arial" panose="020B0604020202020204" pitchFamily="34" charset="0"/>
              </a:rPr>
              <a:t>RMSprop</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Reference:http</a:t>
            </a:r>
            <a:r>
              <a:rPr lang="en-US" sz="1800" dirty="0">
                <a:latin typeface="Arial" panose="020B0604020202020204" pitchFamily="34" charset="0"/>
                <a:cs typeface="Arial" panose="020B0604020202020204" pitchFamily="34" charset="0"/>
              </a:rPr>
              <a:t>://www.cs.toronto.edu/~tijmen/csc321/slides/lecture_slides_lec6.pdf</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spcAft>
                <a:spcPts val="1200"/>
              </a:spcAft>
              <a:buNone/>
            </a:pPr>
            <a:r>
              <a:rPr lang="en-US" sz="1800" dirty="0">
                <a:latin typeface="Arial" panose="020B0604020202020204" pitchFamily="34" charset="0"/>
                <a:cs typeface="Arial" panose="020B0604020202020204" pitchFamily="34" charset="0"/>
              </a:rPr>
              <a:t> 3) </a:t>
            </a:r>
            <a:r>
              <a:rPr lang="en-US" sz="1800" dirty="0" err="1" smtClean="0">
                <a:latin typeface="Arial" panose="020B0604020202020204" pitchFamily="34" charset="0"/>
                <a:cs typeface="Arial" panose="020B0604020202020204" pitchFamily="34" charset="0"/>
              </a:rPr>
              <a:t>Adagrad</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Reference</a:t>
            </a:r>
            <a:r>
              <a:rPr lang="en-US" sz="1800" dirty="0">
                <a:latin typeface="Arial" panose="020B0604020202020204" pitchFamily="34" charset="0"/>
                <a:cs typeface="Arial" panose="020B0604020202020204" pitchFamily="34" charset="0"/>
              </a:rPr>
              <a:t>: http://</a:t>
            </a:r>
            <a:r>
              <a:rPr lang="en-US" sz="1800" dirty="0" smtClean="0">
                <a:latin typeface="Arial" panose="020B0604020202020204" pitchFamily="34" charset="0"/>
                <a:cs typeface="Arial" panose="020B0604020202020204" pitchFamily="34" charset="0"/>
              </a:rPr>
              <a:t>jmlr.org/papers/v12/duchi11a.html</a:t>
            </a:r>
            <a:endParaRPr lang="en-US" sz="1800" dirty="0">
              <a:latin typeface="Arial" panose="020B0604020202020204" pitchFamily="34" charset="0"/>
              <a:cs typeface="Arial" panose="020B0604020202020204" pitchFamily="34" charset="0"/>
            </a:endParaRPr>
          </a:p>
          <a:p>
            <a:pPr marL="0" indent="0">
              <a:spcAft>
                <a:spcPts val="1200"/>
              </a:spcAft>
              <a:buNone/>
            </a:pPr>
            <a:r>
              <a:rPr lang="en-US" sz="1800" dirty="0">
                <a:latin typeface="Arial" panose="020B0604020202020204" pitchFamily="34" charset="0"/>
                <a:cs typeface="Arial" panose="020B0604020202020204" pitchFamily="34" charset="0"/>
              </a:rPr>
              <a:t> 4) </a:t>
            </a:r>
            <a:r>
              <a:rPr lang="en-US" sz="1800" dirty="0" err="1" smtClean="0">
                <a:latin typeface="Arial" panose="020B0604020202020204" pitchFamily="34" charset="0"/>
                <a:cs typeface="Arial" panose="020B0604020202020204" pitchFamily="34" charset="0"/>
              </a:rPr>
              <a:t>Adadelta</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Reference</a:t>
            </a:r>
            <a:r>
              <a:rPr lang="en-US" sz="1800" dirty="0">
                <a:latin typeface="Arial" panose="020B0604020202020204" pitchFamily="34" charset="0"/>
                <a:cs typeface="Arial" panose="020B0604020202020204" pitchFamily="34" charset="0"/>
              </a:rPr>
              <a:t>: https://</a:t>
            </a:r>
            <a:r>
              <a:rPr lang="en-US" sz="1800" dirty="0" smtClean="0">
                <a:latin typeface="Arial" panose="020B0604020202020204" pitchFamily="34" charset="0"/>
                <a:cs typeface="Arial" panose="020B0604020202020204" pitchFamily="34" charset="0"/>
              </a:rPr>
              <a:t>arxiv.org/abs/1212.5701</a:t>
            </a:r>
            <a:endParaRPr lang="en-US" sz="1800" dirty="0">
              <a:latin typeface="Arial" panose="020B0604020202020204" pitchFamily="34" charset="0"/>
              <a:cs typeface="Arial" panose="020B0604020202020204" pitchFamily="34" charset="0"/>
            </a:endParaRPr>
          </a:p>
          <a:p>
            <a:pPr marL="0" indent="0">
              <a:spcAft>
                <a:spcPts val="1200"/>
              </a:spcAft>
              <a:buNone/>
            </a:pPr>
            <a:r>
              <a:rPr lang="en-US" sz="1800" dirty="0">
                <a:latin typeface="Arial" panose="020B0604020202020204" pitchFamily="34" charset="0"/>
                <a:cs typeface="Arial" panose="020B0604020202020204" pitchFamily="34" charset="0"/>
              </a:rPr>
              <a:t> 5) </a:t>
            </a:r>
            <a:r>
              <a:rPr lang="en-US" sz="1800" dirty="0" smtClean="0">
                <a:latin typeface="Arial" panose="020B0604020202020204" pitchFamily="34" charset="0"/>
                <a:cs typeface="Arial" panose="020B0604020202020204" pitchFamily="34" charset="0"/>
              </a:rPr>
              <a:t>Adam</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Reference</a:t>
            </a:r>
            <a:r>
              <a:rPr lang="en-US" sz="1800" dirty="0">
                <a:latin typeface="Arial" panose="020B0604020202020204" pitchFamily="34" charset="0"/>
                <a:cs typeface="Arial" panose="020B0604020202020204" pitchFamily="34" charset="0"/>
              </a:rPr>
              <a:t>: http://</a:t>
            </a:r>
            <a:r>
              <a:rPr lang="en-US" sz="1800" dirty="0" smtClean="0">
                <a:latin typeface="Arial" panose="020B0604020202020204" pitchFamily="34" charset="0"/>
                <a:cs typeface="Arial" panose="020B0604020202020204" pitchFamily="34" charset="0"/>
              </a:rPr>
              <a:t>arxiv.org/abs/1412.6980v8</a:t>
            </a:r>
            <a:endParaRPr lang="en-US" sz="1800" dirty="0">
              <a:latin typeface="Arial" panose="020B0604020202020204" pitchFamily="34" charset="0"/>
              <a:cs typeface="Arial" panose="020B0604020202020204" pitchFamily="34" charset="0"/>
            </a:endParaRPr>
          </a:p>
          <a:p>
            <a:pPr marL="0" indent="0">
              <a:spcAft>
                <a:spcPts val="1200"/>
              </a:spcAft>
              <a:buNone/>
            </a:pPr>
            <a:r>
              <a:rPr lang="en-US" sz="1800" dirty="0">
                <a:latin typeface="Arial" panose="020B0604020202020204" pitchFamily="34" charset="0"/>
                <a:cs typeface="Arial" panose="020B0604020202020204" pitchFamily="34" charset="0"/>
              </a:rPr>
              <a:t> 6) </a:t>
            </a:r>
            <a:r>
              <a:rPr lang="en-US" sz="1800" dirty="0" err="1" smtClean="0">
                <a:latin typeface="Arial" panose="020B0604020202020204" pitchFamily="34" charset="0"/>
                <a:cs typeface="Arial" panose="020B0604020202020204" pitchFamily="34" charset="0"/>
              </a:rPr>
              <a:t>Adamax</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Reference</a:t>
            </a:r>
            <a:r>
              <a:rPr lang="en-US" sz="1800" dirty="0">
                <a:latin typeface="Arial" panose="020B0604020202020204" pitchFamily="34" charset="0"/>
                <a:cs typeface="Arial" panose="020B0604020202020204" pitchFamily="34" charset="0"/>
              </a:rPr>
              <a:t>: https://</a:t>
            </a:r>
            <a:r>
              <a:rPr lang="en-US" sz="1800" dirty="0" smtClean="0">
                <a:latin typeface="Arial" panose="020B0604020202020204" pitchFamily="34" charset="0"/>
                <a:cs typeface="Arial" panose="020B0604020202020204" pitchFamily="34" charset="0"/>
              </a:rPr>
              <a:t>arxiv.org/abs/1412.6980v8</a:t>
            </a:r>
          </a:p>
          <a:p>
            <a:pPr marL="0" indent="0">
              <a:spcAft>
                <a:spcPts val="1200"/>
              </a:spcAft>
              <a:buNone/>
            </a:pP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7) </a:t>
            </a:r>
            <a:r>
              <a:rPr lang="en-US" sz="1800" dirty="0" err="1" smtClean="0">
                <a:latin typeface="Arial" panose="020B0604020202020204" pitchFamily="34" charset="0"/>
                <a:cs typeface="Arial" panose="020B0604020202020204" pitchFamily="34" charset="0"/>
              </a:rPr>
              <a:t>Nadam</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Reference</a:t>
            </a:r>
            <a:r>
              <a:rPr lang="en-US" sz="1800" dirty="0">
                <a:latin typeface="Arial" panose="020B0604020202020204" pitchFamily="34" charset="0"/>
                <a:cs typeface="Arial" panose="020B0604020202020204" pitchFamily="34" charset="0"/>
              </a:rPr>
              <a:t>: http://</a:t>
            </a:r>
            <a:r>
              <a:rPr lang="en-US" sz="1800" dirty="0" smtClean="0">
                <a:latin typeface="Arial" panose="020B0604020202020204" pitchFamily="34" charset="0"/>
                <a:cs typeface="Arial" panose="020B0604020202020204" pitchFamily="34" charset="0"/>
              </a:rPr>
              <a:t>cs229.stanford.edu/proj2015/054_report.pdf</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818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Why different optimization algorithm</a:t>
            </a:r>
            <a:endParaRPr lang="en-US" dirty="0"/>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dirty="0"/>
              <a:t>The main difference is actually how they treat the learning rate</a:t>
            </a:r>
            <a:r>
              <a:rPr lang="en-US" sz="2400" dirty="0" smtClean="0"/>
              <a:t>.</a:t>
            </a:r>
          </a:p>
          <a:p>
            <a:pPr marL="182563" indent="-182563">
              <a:spcAft>
                <a:spcPts val="1200"/>
              </a:spcAft>
              <a:buFont typeface="Arial" charset="0"/>
            </a:pPr>
            <a:r>
              <a:rPr lang="en-US" sz="2400" dirty="0"/>
              <a:t>Stochastic Gradient Descent</a:t>
            </a:r>
            <a:r>
              <a:rPr lang="en-US" sz="2400" dirty="0" smtClean="0"/>
              <a:t>:</a:t>
            </a:r>
          </a:p>
          <a:p>
            <a:pPr marL="182563" indent="-182563">
              <a:spcAft>
                <a:spcPts val="1200"/>
              </a:spcAft>
              <a:buFont typeface="Arial" charset="0"/>
            </a:pPr>
            <a:endParaRPr lang="en-US" sz="2400" dirty="0"/>
          </a:p>
          <a:p>
            <a:pPr marL="182563" indent="-182563">
              <a:spcAft>
                <a:spcPts val="1200"/>
              </a:spcAft>
              <a:buFont typeface="Arial" charset="0"/>
            </a:pPr>
            <a:r>
              <a:rPr lang="en-US" sz="2400" dirty="0"/>
              <a:t>Theta (weights) is getting changed according to the gradient of the loss with respect to theta</a:t>
            </a:r>
            <a:r>
              <a:rPr lang="en-US" sz="2400" dirty="0" smtClean="0"/>
              <a:t>.</a:t>
            </a:r>
            <a:endParaRPr lang="en-US" sz="2400" dirty="0"/>
          </a:p>
          <a:p>
            <a:pPr marL="182563" indent="-182563">
              <a:spcAft>
                <a:spcPts val="1200"/>
              </a:spcAft>
              <a:buFont typeface="Arial" charset="0"/>
            </a:pPr>
            <a:r>
              <a:rPr lang="en-US" sz="2400" dirty="0"/>
              <a:t>alpha is the learning rate. </a:t>
            </a:r>
            <a:endParaRPr lang="en-US" sz="2400" dirty="0" smtClean="0"/>
          </a:p>
          <a:p>
            <a:pPr marL="182563" indent="-182563">
              <a:spcAft>
                <a:spcPts val="1200"/>
              </a:spcAft>
              <a:buFont typeface="Arial" charset="0"/>
            </a:pPr>
            <a:r>
              <a:rPr lang="en-US" sz="2400" dirty="0" smtClean="0"/>
              <a:t>If alpha </a:t>
            </a:r>
            <a:r>
              <a:rPr lang="en-US" sz="2400" dirty="0"/>
              <a:t>is very small, convergence will be very slow. On the other hand, large alpha will lead to divergence</a:t>
            </a:r>
            <a:r>
              <a:rPr lang="en-US" sz="2400" dirty="0" smtClean="0"/>
              <a:t>.</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637" y="1720312"/>
            <a:ext cx="2229253" cy="530032"/>
          </a:xfrm>
          <a:prstGeom prst="rect">
            <a:avLst/>
          </a:prstGeom>
        </p:spPr>
      </p:pic>
    </p:spTree>
    <p:extLst>
      <p:ext uri="{BB962C8B-B14F-4D97-AF65-F5344CB8AC3E}">
        <p14:creationId xmlns:p14="http://schemas.microsoft.com/office/powerpoint/2010/main" val="3638120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Why different optimization algorithm</a:t>
            </a:r>
            <a:endParaRPr lang="en-US" dirty="0"/>
          </a:p>
        </p:txBody>
      </p:sp>
      <p:sp>
        <p:nvSpPr>
          <p:cNvPr id="3" name="Content Placeholder 2"/>
          <p:cNvSpPr>
            <a:spLocks noGrp="1"/>
          </p:cNvSpPr>
          <p:nvPr>
            <p:ph idx="1"/>
          </p:nvPr>
        </p:nvSpPr>
        <p:spPr>
          <a:xfrm>
            <a:off x="228599" y="647700"/>
            <a:ext cx="6350339" cy="5603810"/>
          </a:xfrm>
        </p:spPr>
        <p:txBody>
          <a:bodyPr lIns="0" tIns="0" rIns="0" bIns="0"/>
          <a:lstStyle/>
          <a:p>
            <a:pPr marL="182563" indent="-182563">
              <a:spcAft>
                <a:spcPts val="1200"/>
              </a:spcAft>
              <a:buFont typeface="Arial" charset="0"/>
            </a:pPr>
            <a:r>
              <a:rPr lang="en-US" sz="2400" dirty="0" smtClean="0"/>
              <a:t>Due to the diversity of each training example, the gradient of the loss (L) changes quickly after each iteration. We are taking small steps but they are quite </a:t>
            </a:r>
            <a:r>
              <a:rPr lang="en-US" sz="2400" dirty="0" err="1" smtClean="0"/>
              <a:t>zig-zag</a:t>
            </a:r>
            <a:r>
              <a:rPr lang="en-US" sz="2400" dirty="0" smtClean="0"/>
              <a:t> (even though we slowly reach to a loss minima).</a:t>
            </a:r>
          </a:p>
          <a:p>
            <a:pPr marL="182563" indent="-182563">
              <a:spcAft>
                <a:spcPts val="1200"/>
              </a:spcAft>
              <a:buFont typeface="Arial" charset="0"/>
            </a:pPr>
            <a:r>
              <a:rPr lang="en-US" sz="2400" dirty="0"/>
              <a:t>To overcome this, we introduce momentum. Basically taking knowledge from previous steps about where we should be heading. We are introducing a new </a:t>
            </a:r>
            <a:r>
              <a:rPr lang="en-US" sz="2400" dirty="0" err="1" smtClean="0"/>
              <a:t>hyperparameter</a:t>
            </a:r>
            <a:r>
              <a:rPr lang="en-US" sz="2400" dirty="0" smtClean="0"/>
              <a:t>:</a:t>
            </a:r>
            <a:endParaRPr lang="en-US" sz="24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938" y="647700"/>
            <a:ext cx="2094987" cy="1690532"/>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17" y="4331815"/>
            <a:ext cx="2205795" cy="805709"/>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8938" y="3403790"/>
            <a:ext cx="2279074" cy="1782161"/>
          </a:xfrm>
          <a:prstGeom prst="rect">
            <a:avLst/>
          </a:prstGeom>
        </p:spPr>
      </p:pic>
    </p:spTree>
    <p:extLst>
      <p:ext uri="{BB962C8B-B14F-4D97-AF65-F5344CB8AC3E}">
        <p14:creationId xmlns:p14="http://schemas.microsoft.com/office/powerpoint/2010/main" val="2996880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latin typeface="Arial" panose="020B0604020202020204" pitchFamily="34" charset="0"/>
                <a:cs typeface="Arial" panose="020B0604020202020204" pitchFamily="34" charset="0"/>
              </a:rPr>
              <a:t>Adaptive Moment Estimation (Adam)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dirty="0" smtClean="0"/>
                  <a:t>Adam is </a:t>
                </a:r>
                <a:r>
                  <a:rPr lang="en-US" sz="2400" dirty="0"/>
                  <a:t>another method that computes adaptive learning rates for each parameter. </a:t>
                </a:r>
              </a:p>
              <a:p>
                <a:pPr marL="182563" indent="-182563">
                  <a:spcAft>
                    <a:spcPts val="1200"/>
                  </a:spcAft>
                  <a:buFont typeface="Arial" charset="0"/>
                </a:pPr>
                <a:r>
                  <a:rPr lang="en-US" sz="2400" dirty="0"/>
                  <a:t>Like </a:t>
                </a:r>
                <a:r>
                  <a:rPr lang="en-US" sz="2400" dirty="0" err="1"/>
                  <a:t>Adadelta</a:t>
                </a:r>
                <a:r>
                  <a:rPr lang="en-US" sz="2400" dirty="0"/>
                  <a:t> and </a:t>
                </a:r>
                <a:r>
                  <a:rPr lang="en-US" sz="2400" dirty="0" err="1"/>
                  <a:t>RMSprop</a:t>
                </a:r>
                <a:r>
                  <a:rPr lang="en-US" sz="2400" dirty="0"/>
                  <a:t>, but in addition to storing an exponentially decaying average of past squared gradients </a:t>
                </a:r>
                <a14:m>
                  <m:oMath xmlns:m="http://schemas.openxmlformats.org/officeDocument/2006/math">
                    <m:sSub>
                      <m:sSubPr>
                        <m:ctrlPr>
                          <a:rPr lang="en-US" sz="2400" i="1">
                            <a:latin typeface="Cambria Math" panose="02040503050406030204" pitchFamily="18" charset="0"/>
                          </a:rPr>
                        </m:ctrlPr>
                      </m:sSubPr>
                      <m:e>
                        <m:r>
                          <m:rPr>
                            <m:sty m:val="p"/>
                          </m:rPr>
                          <a:rPr lang="en-US" sz="2400" b="0" i="0" smtClean="0">
                            <a:latin typeface="Cambria Math" panose="02040503050406030204" pitchFamily="18" charset="0"/>
                          </a:rPr>
                          <m:t>g</m:t>
                        </m:r>
                      </m:e>
                      <m:sub>
                        <m:r>
                          <a:rPr lang="en-US" sz="2400">
                            <a:latin typeface="Cambria Math" panose="02040503050406030204" pitchFamily="18" charset="0"/>
                          </a:rPr>
                          <m:t>𝒕</m:t>
                        </m:r>
                      </m:sub>
                    </m:sSub>
                  </m:oMath>
                </a14:m>
                <a:r>
                  <a:rPr lang="en-US" sz="2400" dirty="0"/>
                  <a:t>, Adam also keeps an exponentially decaying average of past gradients </a:t>
                </a:r>
                <a14:m>
                  <m:oMath xmlns:m="http://schemas.openxmlformats.org/officeDocument/2006/math">
                    <m:sSub>
                      <m:sSubPr>
                        <m:ctrlPr>
                          <a:rPr lang="en-US" sz="2400" i="1">
                            <a:latin typeface="Cambria Math" panose="02040503050406030204" pitchFamily="18" charset="0"/>
                          </a:rPr>
                        </m:ctrlPr>
                      </m:sSubPr>
                      <m:e>
                        <m:r>
                          <a:rPr lang="en-US" sz="2400">
                            <a:latin typeface="Cambria Math" panose="02040503050406030204" pitchFamily="18" charset="0"/>
                          </a:rPr>
                          <m:t>𝒎</m:t>
                        </m:r>
                      </m:e>
                      <m:sub>
                        <m:r>
                          <a:rPr lang="en-US" sz="2400">
                            <a:latin typeface="Cambria Math" panose="02040503050406030204" pitchFamily="18" charset="0"/>
                          </a:rPr>
                          <m:t>𝒕</m:t>
                        </m:r>
                      </m:sub>
                    </m:sSub>
                  </m:oMath>
                </a14:m>
                <a:r>
                  <a:rPr lang="en-US" sz="2400" dirty="0"/>
                  <a:t>, similar to </a:t>
                </a:r>
                <a:r>
                  <a:rPr lang="en-US" sz="2400" dirty="0" smtClean="0"/>
                  <a:t>momentum:</a:t>
                </a:r>
              </a:p>
              <a:p>
                <a:pPr marL="182563" indent="-182563">
                  <a:spcAft>
                    <a:spcPts val="1200"/>
                  </a:spcAft>
                  <a:buFont typeface="Arial" charset="0"/>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603810"/>
              </a:xfrm>
              <a:blipFill rotWithShape="0">
                <a:blip r:embed="rId3"/>
                <a:stretch>
                  <a:fillRect l="-2035" t="-1630" r="-140"/>
                </a:stretch>
              </a:blipFill>
            </p:spPr>
            <p:txBody>
              <a:bodyPr/>
              <a:lstStyle/>
              <a:p>
                <a:r>
                  <a:rPr lang="en-US">
                    <a:noFill/>
                  </a:rPr>
                  <a:t> </a:t>
                </a:r>
              </a:p>
            </p:txBody>
          </p:sp>
        </mc:Fallback>
      </mc:AlternateContent>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57" y="3118130"/>
            <a:ext cx="3169279" cy="3267172"/>
          </a:xfrm>
          <a:prstGeom prst="rect">
            <a:avLst/>
          </a:prstGeom>
        </p:spPr>
      </p:pic>
    </p:spTree>
    <p:extLst>
      <p:ext uri="{BB962C8B-B14F-4D97-AF65-F5344CB8AC3E}">
        <p14:creationId xmlns:p14="http://schemas.microsoft.com/office/powerpoint/2010/main" val="973080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What is </a:t>
            </a:r>
            <a:r>
              <a:rPr lang="en-US" dirty="0" err="1" smtClean="0"/>
              <a:t>Theano</a:t>
            </a:r>
            <a:r>
              <a:rPr lang="en-US" dirty="0" smtClean="0"/>
              <a:t>? What is not </a:t>
            </a:r>
            <a:r>
              <a:rPr lang="en-US" dirty="0" err="1" smtClean="0"/>
              <a:t>Theano</a:t>
            </a:r>
            <a:r>
              <a:rPr lang="en-US" dirty="0" smtClean="0"/>
              <a:t>?</a:t>
            </a:r>
            <a:endParaRPr lang="en-US" dirty="0"/>
          </a:p>
        </p:txBody>
      </p:sp>
      <p:sp>
        <p:nvSpPr>
          <p:cNvPr id="3" name="Content Placeholder 2"/>
          <p:cNvSpPr>
            <a:spLocks noGrp="1"/>
          </p:cNvSpPr>
          <p:nvPr>
            <p:ph idx="1"/>
          </p:nvPr>
        </p:nvSpPr>
        <p:spPr>
          <a:xfrm>
            <a:off x="228600" y="669171"/>
            <a:ext cx="7468286" cy="4489683"/>
          </a:xfrm>
        </p:spPr>
        <p:txBody>
          <a:bodyPr lIns="0" tIns="0" rIns="0" bIns="0"/>
          <a:lstStyle/>
          <a:p>
            <a:pPr>
              <a:spcBef>
                <a:spcPts val="0"/>
              </a:spcBef>
              <a:spcAft>
                <a:spcPts val="1200"/>
              </a:spcAft>
            </a:pPr>
            <a:r>
              <a:rPr lang="en-US" sz="2000" b="1" dirty="0" err="1" smtClean="0">
                <a:latin typeface="Arial" charset="0"/>
                <a:ea typeface="Arial" charset="0"/>
                <a:cs typeface="Arial" charset="0"/>
              </a:rPr>
              <a:t>Theano</a:t>
            </a:r>
            <a:r>
              <a:rPr lang="en-US" sz="2000" b="1" dirty="0" smtClean="0">
                <a:latin typeface="Arial" charset="0"/>
                <a:ea typeface="Arial" charset="0"/>
                <a:cs typeface="Arial" charset="0"/>
              </a:rPr>
              <a:t> </a:t>
            </a:r>
            <a:r>
              <a:rPr lang="en-US" sz="2000" b="1" dirty="0">
                <a:latin typeface="Arial" charset="0"/>
                <a:ea typeface="Arial" charset="0"/>
                <a:cs typeface="Arial" charset="0"/>
              </a:rPr>
              <a:t>has been developed and used since 2008, by LISA lab at the University of Montreal (leaded by </a:t>
            </a:r>
            <a:r>
              <a:rPr lang="en-US" sz="2000" b="1" dirty="0" err="1">
                <a:latin typeface="Arial" charset="0"/>
                <a:ea typeface="Arial" charset="0"/>
                <a:cs typeface="Arial" charset="0"/>
              </a:rPr>
              <a:t>Yoshua</a:t>
            </a:r>
            <a:r>
              <a:rPr lang="en-US" sz="2000" b="1" dirty="0">
                <a:latin typeface="Arial" charset="0"/>
                <a:ea typeface="Arial" charset="0"/>
                <a:cs typeface="Arial" charset="0"/>
              </a:rPr>
              <a:t> </a:t>
            </a:r>
            <a:r>
              <a:rPr lang="en-US" sz="2000" b="1" dirty="0" err="1">
                <a:latin typeface="Arial" charset="0"/>
                <a:ea typeface="Arial" charset="0"/>
                <a:cs typeface="Arial" charset="0"/>
              </a:rPr>
              <a:t>Bengio</a:t>
            </a:r>
            <a:r>
              <a:rPr lang="en-US" sz="2000" b="1" dirty="0">
                <a:latin typeface="Arial" charset="0"/>
                <a:ea typeface="Arial" charset="0"/>
                <a:cs typeface="Arial" charset="0"/>
              </a:rPr>
              <a:t>) </a:t>
            </a:r>
            <a:endParaRPr lang="en-US" sz="2000" b="1" dirty="0" smtClean="0">
              <a:latin typeface="Arial" charset="0"/>
              <a:ea typeface="Arial" charset="0"/>
              <a:cs typeface="Arial" charset="0"/>
            </a:endParaRPr>
          </a:p>
          <a:p>
            <a:pPr marL="0" indent="0">
              <a:spcBef>
                <a:spcPts val="0"/>
              </a:spcBef>
              <a:spcAft>
                <a:spcPts val="1200"/>
              </a:spcAft>
              <a:buNone/>
            </a:pPr>
            <a:endParaRPr lang="en-US" sz="2000" b="1" dirty="0">
              <a:latin typeface="Arial" charset="0"/>
              <a:ea typeface="Arial" charset="0"/>
              <a:cs typeface="Arial" charset="0"/>
            </a:endParaRPr>
          </a:p>
          <a:p>
            <a:pPr marL="0" indent="0">
              <a:spcBef>
                <a:spcPts val="0"/>
              </a:spcBef>
              <a:spcAft>
                <a:spcPts val="1200"/>
              </a:spcAft>
              <a:buNone/>
            </a:pPr>
            <a:r>
              <a:rPr lang="en-US" sz="2000" b="1" dirty="0" err="1" smtClean="0">
                <a:latin typeface="Arial" charset="0"/>
                <a:ea typeface="Arial" charset="0"/>
                <a:cs typeface="Arial" charset="0"/>
              </a:rPr>
              <a:t>Theano</a:t>
            </a:r>
            <a:r>
              <a:rPr lang="en-US" sz="2000" b="1" dirty="0" smtClean="0">
                <a:latin typeface="Arial" charset="0"/>
                <a:ea typeface="Arial" charset="0"/>
                <a:cs typeface="Arial" charset="0"/>
              </a:rPr>
              <a:t> </a:t>
            </a:r>
            <a:r>
              <a:rPr lang="en-US" sz="2000" b="1" dirty="0">
                <a:latin typeface="Arial" charset="0"/>
                <a:ea typeface="Arial" charset="0"/>
                <a:cs typeface="Arial" charset="0"/>
              </a:rPr>
              <a:t>is many </a:t>
            </a:r>
            <a:r>
              <a:rPr lang="en-US" sz="2000" b="1" dirty="0" smtClean="0">
                <a:latin typeface="Arial" charset="0"/>
                <a:ea typeface="Arial" charset="0"/>
                <a:cs typeface="Arial" charset="0"/>
              </a:rPr>
              <a:t>things:</a:t>
            </a:r>
            <a:endParaRPr lang="en-US" sz="2000" b="1" dirty="0">
              <a:latin typeface="Arial" charset="0"/>
              <a:ea typeface="Arial" charset="0"/>
              <a:cs typeface="Arial" charset="0"/>
            </a:endParaRPr>
          </a:p>
          <a:p>
            <a:pPr>
              <a:spcBef>
                <a:spcPts val="0"/>
              </a:spcBef>
              <a:spcAft>
                <a:spcPts val="1200"/>
              </a:spcAft>
            </a:pPr>
            <a:r>
              <a:rPr lang="en-US" sz="2000" b="1" dirty="0" smtClean="0">
                <a:latin typeface="Arial" charset="0"/>
                <a:ea typeface="Arial" charset="0"/>
                <a:cs typeface="Arial" charset="0"/>
              </a:rPr>
              <a:t>Programming </a:t>
            </a:r>
            <a:r>
              <a:rPr lang="en-US" sz="2000" b="1" dirty="0">
                <a:latin typeface="Arial" charset="0"/>
                <a:ea typeface="Arial" charset="0"/>
                <a:cs typeface="Arial" charset="0"/>
              </a:rPr>
              <a:t>Language</a:t>
            </a:r>
          </a:p>
          <a:p>
            <a:pPr>
              <a:spcBef>
                <a:spcPts val="0"/>
              </a:spcBef>
              <a:spcAft>
                <a:spcPts val="1200"/>
              </a:spcAft>
            </a:pPr>
            <a:r>
              <a:rPr lang="en-US" sz="2000" b="1" dirty="0" smtClean="0">
                <a:latin typeface="Arial" charset="0"/>
                <a:ea typeface="Arial" charset="0"/>
                <a:cs typeface="Arial" charset="0"/>
              </a:rPr>
              <a:t>Linear </a:t>
            </a:r>
            <a:r>
              <a:rPr lang="en-US" sz="2000" b="1" dirty="0">
                <a:latin typeface="Arial" charset="0"/>
                <a:ea typeface="Arial" charset="0"/>
                <a:cs typeface="Arial" charset="0"/>
              </a:rPr>
              <a:t>Algebra Compiler</a:t>
            </a:r>
          </a:p>
          <a:p>
            <a:pPr>
              <a:spcBef>
                <a:spcPts val="0"/>
              </a:spcBef>
              <a:spcAft>
                <a:spcPts val="1200"/>
              </a:spcAft>
            </a:pPr>
            <a:r>
              <a:rPr lang="en-US" sz="2000" b="1" dirty="0" smtClean="0">
                <a:latin typeface="Arial" charset="0"/>
                <a:ea typeface="Arial" charset="0"/>
                <a:cs typeface="Arial" charset="0"/>
              </a:rPr>
              <a:t>Python </a:t>
            </a:r>
            <a:r>
              <a:rPr lang="en-US" sz="2000" b="1" dirty="0">
                <a:latin typeface="Arial" charset="0"/>
                <a:ea typeface="Arial" charset="0"/>
                <a:cs typeface="Arial" charset="0"/>
              </a:rPr>
              <a:t>library</a:t>
            </a:r>
          </a:p>
          <a:p>
            <a:pPr>
              <a:spcBef>
                <a:spcPts val="0"/>
              </a:spcBef>
              <a:spcAft>
                <a:spcPts val="1200"/>
              </a:spcAft>
            </a:pPr>
            <a:r>
              <a:rPr lang="en-US" sz="2000" b="1" dirty="0" smtClean="0">
                <a:latin typeface="Arial" charset="0"/>
                <a:ea typeface="Arial" charset="0"/>
                <a:cs typeface="Arial" charset="0"/>
              </a:rPr>
              <a:t>Define</a:t>
            </a:r>
            <a:r>
              <a:rPr lang="en-US" sz="2000" b="1" dirty="0">
                <a:latin typeface="Arial" charset="0"/>
                <a:ea typeface="Arial" charset="0"/>
                <a:cs typeface="Arial" charset="0"/>
              </a:rPr>
              <a:t>, optimize, and evaluate mathematical expressions involving multi-dimensional arrays.</a:t>
            </a:r>
          </a:p>
          <a:p>
            <a:pPr marL="0" indent="0">
              <a:spcBef>
                <a:spcPts val="0"/>
              </a:spcBef>
              <a:spcAft>
                <a:spcPts val="1200"/>
              </a:spcAft>
              <a:buNone/>
            </a:pPr>
            <a:endParaRPr lang="en-US" sz="2000" b="1" dirty="0" smtClean="0">
              <a:latin typeface="Arial" charset="0"/>
              <a:ea typeface="Arial" charset="0"/>
              <a:cs typeface="Arial" charset="0"/>
            </a:endParaRPr>
          </a:p>
          <a:p>
            <a:pPr>
              <a:spcBef>
                <a:spcPts val="0"/>
              </a:spcBef>
              <a:spcAft>
                <a:spcPts val="1200"/>
              </a:spcAft>
            </a:pPr>
            <a:r>
              <a:rPr lang="en-US" sz="2000" b="1" dirty="0" err="1" smtClean="0">
                <a:latin typeface="Arial" charset="0"/>
                <a:ea typeface="Arial" charset="0"/>
                <a:cs typeface="Arial" charset="0"/>
              </a:rPr>
              <a:t>Theano</a:t>
            </a:r>
            <a:r>
              <a:rPr lang="en-US" sz="2000" b="1" dirty="0" smtClean="0">
                <a:latin typeface="Arial" charset="0"/>
                <a:ea typeface="Arial" charset="0"/>
                <a:cs typeface="Arial" charset="0"/>
              </a:rPr>
              <a:t> </a:t>
            </a:r>
            <a:r>
              <a:rPr lang="en-US" sz="2000" b="1" dirty="0">
                <a:latin typeface="Arial" charset="0"/>
                <a:ea typeface="Arial" charset="0"/>
                <a:cs typeface="Arial" charset="0"/>
              </a:rPr>
              <a:t>is not </a:t>
            </a:r>
            <a:r>
              <a:rPr lang="en-US" sz="2000" b="1" dirty="0" smtClean="0">
                <a:latin typeface="Arial" charset="0"/>
                <a:ea typeface="Arial" charset="0"/>
                <a:cs typeface="Arial" charset="0"/>
              </a:rPr>
              <a:t>a </a:t>
            </a:r>
            <a:r>
              <a:rPr lang="en-US" sz="2000" b="1" dirty="0">
                <a:latin typeface="Arial" charset="0"/>
                <a:ea typeface="Arial" charset="0"/>
                <a:cs typeface="Arial" charset="0"/>
              </a:rPr>
              <a:t>machine learning toolkit, but a mathematical toolkit that makes building downstream machine learning models </a:t>
            </a:r>
            <a:r>
              <a:rPr lang="en-US" sz="2000" b="1" dirty="0" smtClean="0">
                <a:latin typeface="Arial" charset="0"/>
                <a:ea typeface="Arial" charset="0"/>
                <a:cs typeface="Arial" charset="0"/>
              </a:rPr>
              <a:t>easier.</a:t>
            </a:r>
            <a:endParaRPr lang="en-US" sz="2000" b="1" dirty="0">
              <a:latin typeface="Arial" charset="0"/>
              <a:ea typeface="Arial" charset="0"/>
              <a:cs typeface="Arial" charset="0"/>
            </a:endParaRPr>
          </a:p>
        </p:txBody>
      </p:sp>
    </p:spTree>
    <p:extLst>
      <p:ext uri="{BB962C8B-B14F-4D97-AF65-F5344CB8AC3E}">
        <p14:creationId xmlns:p14="http://schemas.microsoft.com/office/powerpoint/2010/main" val="2453533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NETWORKS FOR SENTIMENT ANALYSIS</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In this tutorial, </a:t>
            </a:r>
            <a:r>
              <a:rPr lang="en-US" sz="2400" b="1" dirty="0" smtClean="0">
                <a:latin typeface="Arial" panose="020B0604020202020204" pitchFamily="34" charset="0"/>
                <a:cs typeface="Arial" panose="020B0604020202020204" pitchFamily="34" charset="0"/>
              </a:rPr>
              <a:t>we </a:t>
            </a:r>
            <a:r>
              <a:rPr lang="en-US" sz="2400" b="1" dirty="0">
                <a:latin typeface="Arial" panose="020B0604020202020204" pitchFamily="34" charset="0"/>
                <a:cs typeface="Arial" panose="020B0604020202020204" pitchFamily="34" charset="0"/>
              </a:rPr>
              <a:t>provide an example of how a Recurrent Neural Network (RNN) using the Long </a:t>
            </a:r>
            <a:r>
              <a:rPr lang="en-US" sz="2400" b="1" dirty="0" smtClean="0">
                <a:latin typeface="Arial" panose="020B0604020202020204" pitchFamily="34" charset="0"/>
                <a:cs typeface="Arial" panose="020B0604020202020204" pitchFamily="34" charset="0"/>
              </a:rPr>
              <a:t>Short Term </a:t>
            </a:r>
            <a:r>
              <a:rPr lang="en-US" sz="2400" b="1" dirty="0">
                <a:latin typeface="Arial" panose="020B0604020202020204" pitchFamily="34" charset="0"/>
                <a:cs typeface="Arial" panose="020B0604020202020204" pitchFamily="34" charset="0"/>
              </a:rPr>
              <a:t>Memory (LSTM) architecture can be implemented using </a:t>
            </a:r>
            <a:r>
              <a:rPr lang="en-US" sz="2400" b="1" dirty="0" err="1">
                <a:latin typeface="Arial" panose="020B0604020202020204" pitchFamily="34" charset="0"/>
                <a:cs typeface="Arial" panose="020B0604020202020204" pitchFamily="34" charset="0"/>
              </a:rPr>
              <a:t>Theano</a:t>
            </a:r>
            <a:r>
              <a:rPr lang="en-US" sz="2400" b="1" dirty="0">
                <a:latin typeface="Arial" panose="020B0604020202020204" pitchFamily="34" charset="0"/>
                <a:cs typeface="Arial" panose="020B0604020202020204" pitchFamily="34" charset="0"/>
              </a:rPr>
              <a:t>. </a:t>
            </a:r>
            <a:endParaRPr lang="en-US" sz="2400" b="1" dirty="0" smtClean="0">
              <a:latin typeface="Arial" panose="020B0604020202020204" pitchFamily="34" charset="0"/>
              <a:cs typeface="Arial" panose="020B0604020202020204" pitchFamily="34" charset="0"/>
            </a:endParaRP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a:t>
            </a:r>
            <a:r>
              <a:rPr lang="en-US" sz="2400" b="1" dirty="0" smtClean="0">
                <a:latin typeface="Arial" panose="020B0604020202020204" pitchFamily="34" charset="0"/>
                <a:cs typeface="Arial" panose="020B0604020202020204" pitchFamily="34" charset="0"/>
              </a:rPr>
              <a:t>his </a:t>
            </a:r>
            <a:r>
              <a:rPr lang="en-US" sz="2400" b="1" dirty="0">
                <a:latin typeface="Arial" panose="020B0604020202020204" pitchFamily="34" charset="0"/>
                <a:cs typeface="Arial" panose="020B0604020202020204" pitchFamily="34" charset="0"/>
              </a:rPr>
              <a:t>model is </a:t>
            </a:r>
            <a:r>
              <a:rPr lang="en-US" sz="2400" b="1" dirty="0" smtClean="0">
                <a:latin typeface="Arial" panose="020B0604020202020204" pitchFamily="34" charset="0"/>
                <a:cs typeface="Arial" panose="020B0604020202020204" pitchFamily="34" charset="0"/>
              </a:rPr>
              <a:t>used to </a:t>
            </a:r>
            <a:r>
              <a:rPr lang="en-US" sz="2400" b="1" dirty="0">
                <a:latin typeface="Arial" panose="020B0604020202020204" pitchFamily="34" charset="0"/>
                <a:cs typeface="Arial" panose="020B0604020202020204" pitchFamily="34" charset="0"/>
              </a:rPr>
              <a:t>perform sentiment analysis on movie reviews from the Large Movie Review Dataset, </a:t>
            </a:r>
            <a:r>
              <a:rPr lang="en-US" sz="2400" b="1" dirty="0" smtClean="0">
                <a:latin typeface="Arial" panose="020B0604020202020204" pitchFamily="34" charset="0"/>
                <a:cs typeface="Arial" panose="020B0604020202020204" pitchFamily="34" charset="0"/>
              </a:rPr>
              <a:t>known as </a:t>
            </a:r>
            <a:r>
              <a:rPr lang="en-US" sz="2400" b="1" dirty="0">
                <a:latin typeface="Arial" panose="020B0604020202020204" pitchFamily="34" charset="0"/>
                <a:cs typeface="Arial" panose="020B0604020202020204" pitchFamily="34" charset="0"/>
              </a:rPr>
              <a:t>the IMDB dataset.</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In this task, given a movie review, the model attempts </a:t>
            </a:r>
            <a:r>
              <a:rPr lang="en-US" sz="2400" b="1" dirty="0" smtClean="0">
                <a:latin typeface="Arial" panose="020B0604020202020204" pitchFamily="34" charset="0"/>
                <a:cs typeface="Arial" panose="020B0604020202020204" pitchFamily="34" charset="0"/>
              </a:rPr>
              <a:t>to determine </a:t>
            </a:r>
            <a:r>
              <a:rPr lang="en-US" sz="2400" b="1" dirty="0">
                <a:latin typeface="Arial" panose="020B0604020202020204" pitchFamily="34" charset="0"/>
                <a:cs typeface="Arial" panose="020B0604020202020204" pitchFamily="34" charset="0"/>
              </a:rPr>
              <a:t>whether a given movie review has a positive or negative </a:t>
            </a:r>
            <a:r>
              <a:rPr lang="en-US" sz="2400" b="1" dirty="0" smtClean="0">
                <a:latin typeface="Arial" panose="020B0604020202020204" pitchFamily="34" charset="0"/>
                <a:cs typeface="Arial" panose="020B0604020202020204" pitchFamily="34" charset="0"/>
              </a:rPr>
              <a:t>sentiment. </a:t>
            </a:r>
            <a:r>
              <a:rPr lang="en-US" sz="2400" b="1" dirty="0">
                <a:latin typeface="Arial" panose="020B0604020202020204" pitchFamily="34" charset="0"/>
                <a:cs typeface="Arial" panose="020B0604020202020204" pitchFamily="34" charset="0"/>
              </a:rPr>
              <a:t>This is </a:t>
            </a:r>
            <a:r>
              <a:rPr lang="en-US" sz="2400" b="1" dirty="0" smtClean="0">
                <a:latin typeface="Arial" panose="020B0604020202020204" pitchFamily="34" charset="0"/>
                <a:cs typeface="Arial" panose="020B0604020202020204" pitchFamily="34" charset="0"/>
              </a:rPr>
              <a:t>a binary </a:t>
            </a:r>
            <a:r>
              <a:rPr lang="en-US" sz="2400" b="1" dirty="0">
                <a:latin typeface="Arial" panose="020B0604020202020204" pitchFamily="34" charset="0"/>
                <a:cs typeface="Arial" panose="020B0604020202020204" pitchFamily="34" charset="0"/>
              </a:rPr>
              <a:t>classification task</a:t>
            </a:r>
            <a:r>
              <a:rPr lang="en-US" sz="2400" b="1" dirty="0" smtClean="0">
                <a:latin typeface="Arial" panose="020B0604020202020204" pitchFamily="34" charset="0"/>
                <a:cs typeface="Arial" panose="020B0604020202020204" pitchFamily="34" charset="0"/>
              </a:rPr>
              <a:t>.</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Each movie review is a variable sequence of words and </a:t>
            </a:r>
            <a:r>
              <a:rPr lang="en-US" sz="2400" b="1" dirty="0" smtClean="0">
                <a:latin typeface="Arial" panose="020B0604020202020204" pitchFamily="34" charset="0"/>
                <a:cs typeface="Arial" panose="020B0604020202020204" pitchFamily="34" charset="0"/>
              </a:rPr>
              <a:t>contains </a:t>
            </a:r>
            <a:r>
              <a:rPr lang="en-US" sz="2400" b="1" dirty="0">
                <a:latin typeface="Arial" panose="020B0604020202020204" pitchFamily="34" charset="0"/>
                <a:cs typeface="Arial" panose="020B0604020202020204" pitchFamily="34" charset="0"/>
              </a:rPr>
              <a:t>25,000 highly-polar movie reviews (good or bad</a:t>
            </a: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for training and the same amount again for testing. </a:t>
            </a:r>
            <a:endParaRPr lang="en-US" sz="2400" b="1" dirty="0" smtClean="0">
              <a:latin typeface="Arial" panose="020B0604020202020204" pitchFamily="34" charset="0"/>
              <a:cs typeface="Arial" panose="020B0604020202020204" pitchFamily="34" charset="0"/>
            </a:endParaRPr>
          </a:p>
          <a:p>
            <a:pPr marL="182563" indent="-182563">
              <a:spcAft>
                <a:spcPts val="1200"/>
              </a:spcAft>
              <a:buFont typeface="Arial" charset="0"/>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390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Brief Bibliography</a:t>
            </a:r>
          </a:p>
        </p:txBody>
      </p:sp>
      <p:sp>
        <p:nvSpPr>
          <p:cNvPr id="3" name="Content Placeholder 2"/>
          <p:cNvSpPr>
            <a:spLocks noGrp="1"/>
          </p:cNvSpPr>
          <p:nvPr>
            <p:ph idx="1"/>
          </p:nvPr>
        </p:nvSpPr>
        <p:spPr>
          <a:xfrm>
            <a:off x="228600" y="571500"/>
            <a:ext cx="8686800" cy="5698671"/>
          </a:xfrm>
        </p:spPr>
        <p:txBody>
          <a:bodyPr>
            <a:noAutofit/>
          </a:bodyPr>
          <a:lstStyle/>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[1]	M. </a:t>
            </a:r>
            <a:r>
              <a:rPr lang="en-US" sz="1200" b="1" dirty="0" err="1" smtClean="0">
                <a:latin typeface="Arial" charset="0"/>
                <a:ea typeface="Arial" charset="0"/>
                <a:cs typeface="Arial" charset="0"/>
              </a:rPr>
              <a:t>Hermans</a:t>
            </a:r>
            <a:r>
              <a:rPr lang="en-US" sz="1200" b="1" dirty="0" smtClean="0">
                <a:latin typeface="Arial" charset="0"/>
                <a:ea typeface="Arial" charset="0"/>
                <a:cs typeface="Arial" charset="0"/>
              </a:rPr>
              <a:t> and B. </a:t>
            </a:r>
            <a:r>
              <a:rPr lang="en-US" sz="1200" b="1" dirty="0" err="1" smtClean="0">
                <a:latin typeface="Arial" charset="0"/>
                <a:ea typeface="Arial" charset="0"/>
                <a:cs typeface="Arial" charset="0"/>
              </a:rPr>
              <a:t>Schrauwen</a:t>
            </a:r>
            <a:r>
              <a:rPr lang="en-US" sz="1200" b="1" dirty="0" smtClean="0">
                <a:latin typeface="Arial" charset="0"/>
                <a:ea typeface="Arial" charset="0"/>
                <a:cs typeface="Arial" charset="0"/>
              </a:rPr>
              <a:t>, “Training and Analyzing Deep Recurrent Neural Networks,” </a:t>
            </a:r>
            <a:r>
              <a:rPr lang="en-US" sz="1200" b="1" i="1" dirty="0" smtClean="0">
                <a:latin typeface="Arial" charset="0"/>
                <a:ea typeface="Arial" charset="0"/>
                <a:cs typeface="Arial" charset="0"/>
              </a:rPr>
              <a:t>Adv. Neural Inf. Process. Syst.</a:t>
            </a:r>
            <a:r>
              <a:rPr lang="en-US" sz="1200" b="1" dirty="0" smtClean="0">
                <a:latin typeface="Arial" charset="0"/>
                <a:ea typeface="Arial" charset="0"/>
                <a:cs typeface="Arial" charset="0"/>
              </a:rPr>
              <a:t>, pp. 190–198, 2013.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[2]	A. Graves, A. Mohamed, and G. Hinton, “Speech Recognition With Deep Recurrent Neural Networks,” </a:t>
            </a:r>
            <a:r>
              <a:rPr lang="en-US" sz="1200" b="1" i="1" dirty="0" smtClean="0">
                <a:latin typeface="Arial" charset="0"/>
                <a:ea typeface="Arial" charset="0"/>
                <a:cs typeface="Arial" charset="0"/>
              </a:rPr>
              <a:t>IEEE Int. Conf. </a:t>
            </a:r>
            <a:r>
              <a:rPr lang="en-US" sz="1200" b="1" i="1" dirty="0" err="1" smtClean="0">
                <a:latin typeface="Arial" charset="0"/>
                <a:ea typeface="Arial" charset="0"/>
                <a:cs typeface="Arial" charset="0"/>
              </a:rPr>
              <a:t>Acoust</a:t>
            </a:r>
            <a:r>
              <a:rPr lang="en-US" sz="1200" b="1" i="1" dirty="0" smtClean="0">
                <a:latin typeface="Arial" charset="0"/>
                <a:ea typeface="Arial" charset="0"/>
                <a:cs typeface="Arial" charset="0"/>
              </a:rPr>
              <a:t>. Speech, Signal Process.</a:t>
            </a:r>
            <a:r>
              <a:rPr lang="en-US" sz="1200" b="1" dirty="0" smtClean="0">
                <a:latin typeface="Arial" charset="0"/>
                <a:ea typeface="Arial" charset="0"/>
                <a:cs typeface="Arial" charset="0"/>
              </a:rPr>
              <a:t>, no. 3, pp. 6645–6649, 2013.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3] </a:t>
            </a:r>
            <a:r>
              <a:rPr lang="en-US" sz="1200" b="1" dirty="0" smtClean="0">
                <a:latin typeface="Arial" charset="0"/>
                <a:ea typeface="Arial" charset="0"/>
                <a:cs typeface="Arial" charset="0"/>
              </a:rPr>
              <a:t>	J</a:t>
            </a:r>
            <a:r>
              <a:rPr lang="en-US" sz="1200" b="1" dirty="0">
                <a:latin typeface="Arial" charset="0"/>
                <a:ea typeface="Arial" charset="0"/>
                <a:cs typeface="Arial" charset="0"/>
              </a:rPr>
              <a:t>. T. Turner, A. Page, T. </a:t>
            </a:r>
            <a:r>
              <a:rPr lang="en-US" sz="1200" b="1" dirty="0" err="1">
                <a:latin typeface="Arial" charset="0"/>
                <a:ea typeface="Arial" charset="0"/>
                <a:cs typeface="Arial" charset="0"/>
              </a:rPr>
              <a:t>Mohsenin</a:t>
            </a:r>
            <a:r>
              <a:rPr lang="en-US" sz="1200" b="1" dirty="0">
                <a:latin typeface="Arial" charset="0"/>
                <a:ea typeface="Arial" charset="0"/>
                <a:cs typeface="Arial" charset="0"/>
              </a:rPr>
              <a:t>, and T. Oates, “Deep Belief Networks used on High Resolution Multichannel Electroencephalography Data for Seizure Detection,” </a:t>
            </a:r>
            <a:r>
              <a:rPr lang="en-US" sz="1200" b="1" i="1" dirty="0">
                <a:latin typeface="Arial" charset="0"/>
                <a:ea typeface="Arial" charset="0"/>
                <a:cs typeface="Arial" charset="0"/>
              </a:rPr>
              <a:t>AAAI Spring </a:t>
            </a:r>
            <a:r>
              <a:rPr lang="en-US" sz="1200" b="1" i="1" dirty="0" err="1">
                <a:latin typeface="Arial" charset="0"/>
                <a:ea typeface="Arial" charset="0"/>
                <a:cs typeface="Arial" charset="0"/>
              </a:rPr>
              <a:t>Symp</a:t>
            </a:r>
            <a:r>
              <a:rPr lang="en-US" sz="1200" b="1" i="1" dirty="0">
                <a:latin typeface="Arial" charset="0"/>
                <a:ea typeface="Arial" charset="0"/>
                <a:cs typeface="Arial" charset="0"/>
              </a:rPr>
              <a:t>. Ser.</a:t>
            </a:r>
            <a:r>
              <a:rPr lang="en-US" sz="1200" b="1" dirty="0">
                <a:latin typeface="Arial" charset="0"/>
                <a:ea typeface="Arial" charset="0"/>
                <a:cs typeface="Arial" charset="0"/>
              </a:rPr>
              <a:t>, no</a:t>
            </a:r>
            <a:r>
              <a:rPr lang="en-US" sz="1200" b="1" dirty="0" smtClean="0">
                <a:latin typeface="Arial" charset="0"/>
                <a:ea typeface="Arial" charset="0"/>
                <a:cs typeface="Arial" charset="0"/>
              </a:rPr>
              <a:t>. 1, </a:t>
            </a:r>
            <a:r>
              <a:rPr lang="en-US" sz="1200" b="1" dirty="0">
                <a:latin typeface="Arial" charset="0"/>
                <a:ea typeface="Arial" charset="0"/>
                <a:cs typeface="Arial" charset="0"/>
              </a:rPr>
              <a:t>pp. 75–81, 2014</a:t>
            </a:r>
            <a:r>
              <a:rPr lang="en-US" sz="1200" b="1" dirty="0" smtClean="0">
                <a:latin typeface="Arial" charset="0"/>
                <a:ea typeface="Arial" charset="0"/>
                <a:cs typeface="Arial" charset="0"/>
              </a:rPr>
              <a:t>.	</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4</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LeCun</a:t>
            </a:r>
            <a:r>
              <a:rPr lang="en-US" sz="1200" b="1" dirty="0">
                <a:latin typeface="Arial" charset="0"/>
                <a:ea typeface="Arial" charset="0"/>
                <a:cs typeface="Arial" charset="0"/>
              </a:rPr>
              <a:t>, Y. </a:t>
            </a:r>
            <a:r>
              <a:rPr lang="en-US" sz="1200" b="1" dirty="0" err="1">
                <a:latin typeface="Arial" charset="0"/>
                <a:ea typeface="Arial" charset="0"/>
                <a:cs typeface="Arial" charset="0"/>
              </a:rPr>
              <a:t>Bengio</a:t>
            </a:r>
            <a:r>
              <a:rPr lang="en-US" sz="1200" b="1" dirty="0">
                <a:latin typeface="Arial" charset="0"/>
                <a:ea typeface="Arial" charset="0"/>
                <a:cs typeface="Arial" charset="0"/>
              </a:rPr>
              <a:t>, and G. Hinton, “Deep learning,” </a:t>
            </a:r>
            <a:r>
              <a:rPr lang="en-US" sz="1200" b="1" i="1" dirty="0">
                <a:latin typeface="Arial" charset="0"/>
                <a:ea typeface="Arial" charset="0"/>
                <a:cs typeface="Arial" charset="0"/>
              </a:rPr>
              <a:t>Nature</a:t>
            </a:r>
            <a:r>
              <a:rPr lang="en-US" sz="1200" b="1" dirty="0">
                <a:latin typeface="Arial" charset="0"/>
                <a:ea typeface="Arial" charset="0"/>
                <a:cs typeface="Arial" charset="0"/>
              </a:rPr>
              <a:t>, vol. 521, no. 7553, pp. 436–444, 2015</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[5]	Y. </a:t>
            </a:r>
            <a:r>
              <a:rPr lang="en-US" sz="1200" b="1" dirty="0" err="1" smtClean="0">
                <a:latin typeface="Arial" charset="0"/>
                <a:ea typeface="Arial" charset="0"/>
                <a:cs typeface="Arial" charset="0"/>
              </a:rPr>
              <a:t>Bengio</a:t>
            </a:r>
            <a:r>
              <a:rPr lang="en-US" sz="1200" b="1" dirty="0" smtClean="0">
                <a:latin typeface="Arial" charset="0"/>
                <a:ea typeface="Arial" charset="0"/>
                <a:cs typeface="Arial" charset="0"/>
              </a:rPr>
              <a:t>, P. </a:t>
            </a:r>
            <a:r>
              <a:rPr lang="en-US" sz="1200" b="1" dirty="0" err="1" smtClean="0">
                <a:latin typeface="Arial" charset="0"/>
                <a:ea typeface="Arial" charset="0"/>
                <a:cs typeface="Arial" charset="0"/>
              </a:rPr>
              <a:t>Simard</a:t>
            </a:r>
            <a:r>
              <a:rPr lang="en-US" sz="1200" b="1" dirty="0" smtClean="0">
                <a:latin typeface="Arial" charset="0"/>
                <a:ea typeface="Arial" charset="0"/>
                <a:cs typeface="Arial" charset="0"/>
              </a:rPr>
              <a:t>, and P. </a:t>
            </a:r>
            <a:r>
              <a:rPr lang="en-US" sz="1200" b="1" dirty="0" err="1" smtClean="0">
                <a:latin typeface="Arial" charset="0"/>
                <a:ea typeface="Arial" charset="0"/>
                <a:cs typeface="Arial" charset="0"/>
              </a:rPr>
              <a:t>Frasconi</a:t>
            </a:r>
            <a:r>
              <a:rPr lang="en-US" sz="1200" b="1" dirty="0" smtClean="0">
                <a:latin typeface="Arial" charset="0"/>
                <a:ea typeface="Arial" charset="0"/>
                <a:cs typeface="Arial" charset="0"/>
              </a:rPr>
              <a:t>, “Learning Long-Term Dependencies with Gradient Descent is Difficult,” </a:t>
            </a:r>
            <a:r>
              <a:rPr lang="en-US" sz="1200" b="1" i="1" dirty="0" smtClean="0">
                <a:latin typeface="Arial" charset="0"/>
                <a:ea typeface="Arial" charset="0"/>
                <a:cs typeface="Arial" charset="0"/>
              </a:rPr>
              <a:t>IEEE Trans. Neural Networks</a:t>
            </a:r>
            <a:r>
              <a:rPr lang="en-US" sz="1200" b="1" dirty="0" smtClean="0">
                <a:latin typeface="Arial" charset="0"/>
                <a:ea typeface="Arial" charset="0"/>
                <a:cs typeface="Arial" charset="0"/>
              </a:rPr>
              <a:t>, vol. 5, no. 2, pp. 157–166, 1994.</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6</a:t>
            </a:r>
            <a:r>
              <a:rPr lang="en-US" sz="1200" b="1" dirty="0" smtClean="0">
                <a:latin typeface="Arial" charset="0"/>
                <a:ea typeface="Arial" charset="0"/>
                <a:cs typeface="Arial" charset="0"/>
              </a:rPr>
              <a:t>]	R</a:t>
            </a:r>
            <a:r>
              <a:rPr lang="en-US" sz="1200" b="1" dirty="0">
                <a:latin typeface="Arial" charset="0"/>
                <a:ea typeface="Arial" charset="0"/>
                <a:cs typeface="Arial" charset="0"/>
              </a:rPr>
              <a:t>. </a:t>
            </a:r>
            <a:r>
              <a:rPr lang="en-US" sz="1200" b="1" dirty="0" err="1">
                <a:latin typeface="Arial" charset="0"/>
                <a:ea typeface="Arial" charset="0"/>
                <a:cs typeface="Arial" charset="0"/>
              </a:rPr>
              <a:t>Pascanu</a:t>
            </a:r>
            <a:r>
              <a:rPr lang="en-US" sz="1200" b="1" dirty="0">
                <a:latin typeface="Arial" charset="0"/>
                <a:ea typeface="Arial" charset="0"/>
                <a:cs typeface="Arial" charset="0"/>
              </a:rPr>
              <a:t>, T. </a:t>
            </a:r>
            <a:r>
              <a:rPr lang="en-US" sz="1200" b="1" dirty="0" err="1">
                <a:latin typeface="Arial" charset="0"/>
                <a:ea typeface="Arial" charset="0"/>
                <a:cs typeface="Arial" charset="0"/>
              </a:rPr>
              <a:t>Mikolov</a:t>
            </a:r>
            <a:r>
              <a:rPr lang="en-US" sz="1200" b="1" dirty="0">
                <a:latin typeface="Arial" charset="0"/>
                <a:ea typeface="Arial" charset="0"/>
                <a:cs typeface="Arial" charset="0"/>
              </a:rPr>
              <a:t>, and Y. </a:t>
            </a:r>
            <a:r>
              <a:rPr lang="en-US" sz="1200" b="1" dirty="0" err="1">
                <a:latin typeface="Arial" charset="0"/>
                <a:ea typeface="Arial" charset="0"/>
                <a:cs typeface="Arial" charset="0"/>
              </a:rPr>
              <a:t>Bengio</a:t>
            </a:r>
            <a:r>
              <a:rPr lang="en-US" sz="1200" b="1" dirty="0">
                <a:latin typeface="Arial" charset="0"/>
                <a:ea typeface="Arial" charset="0"/>
                <a:cs typeface="Arial" charset="0"/>
              </a:rPr>
              <a:t>, “On the difficulty of training recurrent neural networks,” in </a:t>
            </a:r>
            <a:r>
              <a:rPr lang="en-US" sz="1200" b="1" i="1" dirty="0">
                <a:latin typeface="Arial" charset="0"/>
                <a:ea typeface="Arial" charset="0"/>
                <a:cs typeface="Arial" charset="0"/>
              </a:rPr>
              <a:t>International Conference on Machine Learning</a:t>
            </a:r>
            <a:r>
              <a:rPr lang="en-US" sz="1200" b="1" dirty="0">
                <a:latin typeface="Arial" charset="0"/>
                <a:ea typeface="Arial" charset="0"/>
                <a:cs typeface="Arial" charset="0"/>
              </a:rPr>
              <a:t>, 2013, no. 2, pp. 1310–1318</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[7]	S. </a:t>
            </a:r>
            <a:r>
              <a:rPr lang="en-US" sz="1200" b="1" dirty="0" err="1" smtClean="0">
                <a:latin typeface="Arial" charset="0"/>
                <a:ea typeface="Arial" charset="0"/>
                <a:cs typeface="Arial" charset="0"/>
              </a:rPr>
              <a:t>Hochreiter</a:t>
            </a:r>
            <a:r>
              <a:rPr lang="en-US" sz="1200" b="1" dirty="0" smtClean="0">
                <a:latin typeface="Arial" charset="0"/>
                <a:ea typeface="Arial" charset="0"/>
                <a:cs typeface="Arial" charset="0"/>
              </a:rPr>
              <a:t>, Y. </a:t>
            </a:r>
            <a:r>
              <a:rPr lang="en-US" sz="1200" b="1" dirty="0" err="1" smtClean="0">
                <a:latin typeface="Arial" charset="0"/>
                <a:ea typeface="Arial" charset="0"/>
                <a:cs typeface="Arial" charset="0"/>
              </a:rPr>
              <a:t>Bengio</a:t>
            </a:r>
            <a:r>
              <a:rPr lang="en-US" sz="1200" b="1" dirty="0" smtClean="0">
                <a:latin typeface="Arial" charset="0"/>
                <a:ea typeface="Arial" charset="0"/>
                <a:cs typeface="Arial" charset="0"/>
              </a:rPr>
              <a:t>, P. </a:t>
            </a:r>
            <a:r>
              <a:rPr lang="en-US" sz="1200" b="1" dirty="0" err="1" smtClean="0">
                <a:latin typeface="Arial" charset="0"/>
                <a:ea typeface="Arial" charset="0"/>
                <a:cs typeface="Arial" charset="0"/>
              </a:rPr>
              <a:t>Frasconi</a:t>
            </a:r>
            <a:r>
              <a:rPr lang="en-US" sz="1200" b="1" dirty="0" smtClean="0">
                <a:latin typeface="Arial" charset="0"/>
                <a:ea typeface="Arial" charset="0"/>
                <a:cs typeface="Arial" charset="0"/>
              </a:rPr>
              <a:t>, and J. </a:t>
            </a:r>
            <a:r>
              <a:rPr lang="en-US" sz="1200" b="1" dirty="0" err="1" smtClean="0">
                <a:latin typeface="Arial" charset="0"/>
                <a:ea typeface="Arial" charset="0"/>
                <a:cs typeface="Arial" charset="0"/>
              </a:rPr>
              <a:t>Schmidhuber</a:t>
            </a:r>
            <a:r>
              <a:rPr lang="en-US" sz="1200" b="1" dirty="0" smtClean="0">
                <a:latin typeface="Arial" charset="0"/>
                <a:ea typeface="Arial" charset="0"/>
                <a:cs typeface="Arial" charset="0"/>
              </a:rPr>
              <a:t>, “Gradient flow in recurrent nets: the difficulty of learning long-term dependencies,” </a:t>
            </a:r>
            <a:r>
              <a:rPr lang="en-US" sz="1200" b="1" i="1" dirty="0" smtClean="0">
                <a:latin typeface="Arial" charset="0"/>
                <a:ea typeface="Arial" charset="0"/>
                <a:cs typeface="Arial" charset="0"/>
              </a:rPr>
              <a:t>A F. </a:t>
            </a:r>
            <a:r>
              <a:rPr lang="en-US" sz="1200" b="1" i="1" dirty="0" err="1" smtClean="0">
                <a:latin typeface="Arial" charset="0"/>
                <a:ea typeface="Arial" charset="0"/>
                <a:cs typeface="Arial" charset="0"/>
              </a:rPr>
              <a:t>Guid</a:t>
            </a:r>
            <a:r>
              <a:rPr lang="en-US" sz="1200" b="1" i="1" dirty="0" smtClean="0">
                <a:latin typeface="Arial" charset="0"/>
                <a:ea typeface="Arial" charset="0"/>
                <a:cs typeface="Arial" charset="0"/>
              </a:rPr>
              <a:t>. to </a:t>
            </a:r>
            <a:r>
              <a:rPr lang="en-US" sz="1200" b="1" i="1" dirty="0" err="1" smtClean="0">
                <a:latin typeface="Arial" charset="0"/>
                <a:ea typeface="Arial" charset="0"/>
                <a:cs typeface="Arial" charset="0"/>
              </a:rPr>
              <a:t>Dyn</a:t>
            </a:r>
            <a:r>
              <a:rPr lang="en-US" sz="1200" b="1" i="1" dirty="0" smtClean="0">
                <a:latin typeface="Arial" charset="0"/>
                <a:ea typeface="Arial" charset="0"/>
                <a:cs typeface="Arial" charset="0"/>
              </a:rPr>
              <a:t>. </a:t>
            </a:r>
            <a:r>
              <a:rPr lang="en-US" sz="1200" b="1" i="1" dirty="0" err="1" smtClean="0">
                <a:latin typeface="Arial" charset="0"/>
                <a:ea typeface="Arial" charset="0"/>
                <a:cs typeface="Arial" charset="0"/>
              </a:rPr>
              <a:t>Recurr</a:t>
            </a:r>
            <a:r>
              <a:rPr lang="en-US" sz="1200" b="1" i="1" dirty="0" smtClean="0">
                <a:latin typeface="Arial" charset="0"/>
                <a:ea typeface="Arial" charset="0"/>
                <a:cs typeface="Arial" charset="0"/>
              </a:rPr>
              <a:t>. Networks</a:t>
            </a:r>
            <a:r>
              <a:rPr lang="en-US" sz="1200" b="1" dirty="0" smtClean="0">
                <a:latin typeface="Arial" charset="0"/>
                <a:ea typeface="Arial" charset="0"/>
                <a:cs typeface="Arial" charset="0"/>
              </a:rPr>
              <a:t>, pp. 237–243, 2001.</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[8]	S</a:t>
            </a:r>
            <a:r>
              <a:rPr lang="en-US" sz="1200" b="1" dirty="0">
                <a:latin typeface="Arial" charset="0"/>
                <a:ea typeface="Arial" charset="0"/>
                <a:cs typeface="Arial" charset="0"/>
              </a:rPr>
              <a:t>. </a:t>
            </a:r>
            <a:r>
              <a:rPr lang="en-US" sz="1200" b="1" dirty="0" err="1">
                <a:latin typeface="Arial" charset="0"/>
                <a:ea typeface="Arial" charset="0"/>
                <a:cs typeface="Arial" charset="0"/>
              </a:rPr>
              <a:t>Hochreiter</a:t>
            </a:r>
            <a:r>
              <a:rPr lang="en-US" sz="1200" b="1" dirty="0">
                <a:latin typeface="Arial" charset="0"/>
                <a:ea typeface="Arial" charset="0"/>
                <a:cs typeface="Arial" charset="0"/>
              </a:rPr>
              <a:t>, S. </a:t>
            </a:r>
            <a:r>
              <a:rPr lang="en-US" sz="1200" b="1" dirty="0" err="1">
                <a:latin typeface="Arial" charset="0"/>
                <a:ea typeface="Arial" charset="0"/>
                <a:cs typeface="Arial" charset="0"/>
              </a:rPr>
              <a:t>Hochreiter</a:t>
            </a:r>
            <a:r>
              <a:rPr lang="en-US" sz="1200" b="1" dirty="0">
                <a:latin typeface="Arial" charset="0"/>
                <a:ea typeface="Arial" charset="0"/>
                <a:cs typeface="Arial" charset="0"/>
              </a:rPr>
              <a:t>,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“Long short-term memory.,” </a:t>
            </a:r>
            <a:r>
              <a:rPr lang="en-US" sz="1200" b="1" i="1" dirty="0">
                <a:latin typeface="Arial" charset="0"/>
                <a:ea typeface="Arial" charset="0"/>
                <a:cs typeface="Arial" charset="0"/>
              </a:rPr>
              <a:t>Neural </a:t>
            </a:r>
            <a:r>
              <a:rPr lang="en-US" sz="1200" b="1" i="1" dirty="0" err="1">
                <a:latin typeface="Arial" charset="0"/>
                <a:ea typeface="Arial" charset="0"/>
                <a:cs typeface="Arial" charset="0"/>
              </a:rPr>
              <a:t>Comput</a:t>
            </a:r>
            <a:r>
              <a:rPr lang="en-US" sz="1200" b="1" i="1" dirty="0">
                <a:latin typeface="Arial" charset="0"/>
                <a:ea typeface="Arial" charset="0"/>
                <a:cs typeface="Arial" charset="0"/>
              </a:rPr>
              <a:t>.</a:t>
            </a:r>
            <a:r>
              <a:rPr lang="en-US" sz="1200" b="1" dirty="0">
                <a:latin typeface="Arial" charset="0"/>
                <a:ea typeface="Arial" charset="0"/>
                <a:cs typeface="Arial" charset="0"/>
              </a:rPr>
              <a:t>, vol. 9, no. 8, pp. 1735–80, 1997</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9</a:t>
            </a:r>
            <a:r>
              <a:rPr lang="en-US" sz="1200" b="1" dirty="0" smtClean="0">
                <a:latin typeface="Arial" charset="0"/>
                <a:ea typeface="Arial" charset="0"/>
                <a:cs typeface="Arial" charset="0"/>
              </a:rPr>
              <a:t>]	K</a:t>
            </a:r>
            <a:r>
              <a:rPr lang="en-US" sz="1200" b="1" dirty="0">
                <a:latin typeface="Arial" charset="0"/>
                <a:ea typeface="Arial" charset="0"/>
                <a:cs typeface="Arial" charset="0"/>
              </a:rPr>
              <a:t>. </a:t>
            </a:r>
            <a:r>
              <a:rPr lang="en-US" sz="1200" b="1" dirty="0" err="1">
                <a:latin typeface="Arial" charset="0"/>
                <a:ea typeface="Arial" charset="0"/>
                <a:cs typeface="Arial" charset="0"/>
              </a:rPr>
              <a:t>Greff</a:t>
            </a:r>
            <a:r>
              <a:rPr lang="en-US" sz="1200" b="1" dirty="0">
                <a:latin typeface="Arial" charset="0"/>
                <a:ea typeface="Arial" charset="0"/>
                <a:cs typeface="Arial" charset="0"/>
              </a:rPr>
              <a:t>, R. K. Srivastava, J. </a:t>
            </a:r>
            <a:r>
              <a:rPr lang="en-US" sz="1200" b="1" dirty="0" err="1">
                <a:latin typeface="Arial" charset="0"/>
                <a:ea typeface="Arial" charset="0"/>
                <a:cs typeface="Arial" charset="0"/>
              </a:rPr>
              <a:t>Koutník</a:t>
            </a:r>
            <a:r>
              <a:rPr lang="en-US" sz="1200" b="1" dirty="0">
                <a:latin typeface="Arial" charset="0"/>
                <a:ea typeface="Arial" charset="0"/>
                <a:cs typeface="Arial" charset="0"/>
              </a:rPr>
              <a:t>, B. R. </a:t>
            </a:r>
            <a:r>
              <a:rPr lang="en-US" sz="1200" b="1" dirty="0" err="1">
                <a:latin typeface="Arial" charset="0"/>
                <a:ea typeface="Arial" charset="0"/>
                <a:cs typeface="Arial" charset="0"/>
              </a:rPr>
              <a:t>Steunebrink</a:t>
            </a:r>
            <a:r>
              <a:rPr lang="en-US" sz="1200" b="1" dirty="0">
                <a:latin typeface="Arial" charset="0"/>
                <a:ea typeface="Arial" charset="0"/>
                <a:cs typeface="Arial" charset="0"/>
              </a:rPr>
              <a:t>,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“LSTM: A Search Space Odyssey,” </a:t>
            </a:r>
            <a:r>
              <a:rPr lang="en-US" sz="1200" b="1" i="1" dirty="0" err="1">
                <a:latin typeface="Arial" charset="0"/>
                <a:ea typeface="Arial" charset="0"/>
                <a:cs typeface="Arial" charset="0"/>
              </a:rPr>
              <a:t>arXiv</a:t>
            </a:r>
            <a:r>
              <a:rPr lang="en-US" sz="1200" b="1" dirty="0">
                <a:latin typeface="Arial" charset="0"/>
                <a:ea typeface="Arial" charset="0"/>
                <a:cs typeface="Arial" charset="0"/>
              </a:rPr>
              <a:t>, p. 10, 2015</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10</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a:t>
            </a:r>
            <a:r>
              <a:rPr lang="en-US" sz="1200" b="1" dirty="0" err="1">
                <a:latin typeface="Arial" charset="0"/>
                <a:ea typeface="Arial" charset="0"/>
                <a:cs typeface="Arial" charset="0"/>
              </a:rPr>
              <a:t>Framewise</a:t>
            </a:r>
            <a:r>
              <a:rPr lang="en-US" sz="1200" b="1" dirty="0">
                <a:latin typeface="Arial" charset="0"/>
                <a:ea typeface="Arial" charset="0"/>
                <a:cs typeface="Arial" charset="0"/>
              </a:rPr>
              <a:t> phoneme classification with bidirectional LSTM networks,” in </a:t>
            </a:r>
            <a:r>
              <a:rPr lang="en-US" sz="1200" b="1" i="1" dirty="0">
                <a:latin typeface="Arial" charset="0"/>
                <a:ea typeface="Arial" charset="0"/>
                <a:cs typeface="Arial" charset="0"/>
              </a:rPr>
              <a:t>Proceedings of the International Joint Conference on Neural Networks</a:t>
            </a:r>
            <a:r>
              <a:rPr lang="en-US" sz="1200" b="1" dirty="0">
                <a:latin typeface="Arial" charset="0"/>
                <a:ea typeface="Arial" charset="0"/>
                <a:cs typeface="Arial" charset="0"/>
              </a:rPr>
              <a:t>, 2005, vol. 4, pp. 2047–2052</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11</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S. Fernandez, F. Gomez,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“Connectionist Temporal Classification : Labelling </a:t>
            </a:r>
            <a:r>
              <a:rPr lang="en-US" sz="1200" b="1" dirty="0" err="1">
                <a:latin typeface="Arial" charset="0"/>
                <a:ea typeface="Arial" charset="0"/>
                <a:cs typeface="Arial" charset="0"/>
              </a:rPr>
              <a:t>Unsegmented</a:t>
            </a:r>
            <a:r>
              <a:rPr lang="en-US" sz="1200" b="1" dirty="0">
                <a:latin typeface="Arial" charset="0"/>
                <a:ea typeface="Arial" charset="0"/>
                <a:cs typeface="Arial" charset="0"/>
              </a:rPr>
              <a:t> Sequence Data with Recurrent Neural Networks,” </a:t>
            </a:r>
            <a:r>
              <a:rPr lang="en-US" sz="1200" b="1" i="1" dirty="0">
                <a:latin typeface="Arial" charset="0"/>
                <a:ea typeface="Arial" charset="0"/>
                <a:cs typeface="Arial" charset="0"/>
              </a:rPr>
              <a:t>Proc. 23rd Int. Conf. Mach. Learn.</a:t>
            </a:r>
            <a:r>
              <a:rPr lang="en-US" sz="1200" b="1" dirty="0">
                <a:latin typeface="Arial" charset="0"/>
                <a:ea typeface="Arial" charset="0"/>
                <a:cs typeface="Arial" charset="0"/>
              </a:rPr>
              <a:t>, pp. 369–376, 2006</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a:t>
            </a:r>
            <a:r>
              <a:rPr lang="en-US" sz="1200" b="1" dirty="0" smtClean="0">
                <a:latin typeface="Arial" charset="0"/>
                <a:ea typeface="Arial" charset="0"/>
                <a:cs typeface="Arial" charset="0"/>
              </a:rPr>
              <a:t>[</a:t>
            </a:r>
            <a:r>
              <a:rPr lang="en-US" sz="1200" b="1" dirty="0">
                <a:latin typeface="Arial" charset="0"/>
                <a:ea typeface="Arial" charset="0"/>
                <a:cs typeface="Arial" charset="0"/>
              </a:rPr>
              <a:t>12</a:t>
            </a:r>
            <a:r>
              <a:rPr lang="en-US" sz="1200" b="1" dirty="0" smtClean="0">
                <a:latin typeface="Arial" charset="0"/>
                <a:ea typeface="Arial" charset="0"/>
                <a:cs typeface="Arial" charset="0"/>
              </a:rPr>
              <a:t>]	A</a:t>
            </a:r>
            <a:r>
              <a:rPr lang="en-US" sz="1200" b="1" dirty="0">
                <a:latin typeface="Arial" charset="0"/>
                <a:ea typeface="Arial" charset="0"/>
                <a:cs typeface="Arial" charset="0"/>
              </a:rPr>
              <a:t>. Graves, “Sequence transduction with recurrent neural networks,” in </a:t>
            </a:r>
            <a:r>
              <a:rPr lang="en-US" sz="1200" b="1" i="1" dirty="0">
                <a:latin typeface="Arial" charset="0"/>
                <a:ea typeface="Arial" charset="0"/>
                <a:cs typeface="Arial" charset="0"/>
              </a:rPr>
              <a:t>ICML Representation Learning Workshop</a:t>
            </a:r>
            <a:r>
              <a:rPr lang="en-US" sz="1200" b="1" dirty="0">
                <a:latin typeface="Arial" charset="0"/>
                <a:ea typeface="Arial" charset="0"/>
                <a:cs typeface="Arial" charset="0"/>
              </a:rPr>
              <a:t>, </a:t>
            </a:r>
            <a:r>
              <a:rPr lang="en-US" sz="1200" b="1" dirty="0" smtClean="0">
                <a:latin typeface="Arial" charset="0"/>
                <a:ea typeface="Arial" charset="0"/>
                <a:cs typeface="Arial" charset="0"/>
              </a:rPr>
              <a:t>2012</a:t>
            </a:r>
          </a:p>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[13]	G</a:t>
            </a:r>
            <a:r>
              <a:rPr lang="en-US" sz="1200" b="1" dirty="0">
                <a:latin typeface="Arial" charset="0"/>
                <a:ea typeface="Arial" charset="0"/>
                <a:cs typeface="Arial" charset="0"/>
              </a:rPr>
              <a:t>. E. Hinton and R. R. </a:t>
            </a:r>
            <a:r>
              <a:rPr lang="en-US" sz="1200" b="1" dirty="0" err="1">
                <a:latin typeface="Arial" charset="0"/>
                <a:ea typeface="Arial" charset="0"/>
                <a:cs typeface="Arial" charset="0"/>
              </a:rPr>
              <a:t>Salakhutdinov</a:t>
            </a:r>
            <a:r>
              <a:rPr lang="en-US" sz="1200" b="1" dirty="0">
                <a:latin typeface="Arial" charset="0"/>
                <a:ea typeface="Arial" charset="0"/>
                <a:cs typeface="Arial" charset="0"/>
              </a:rPr>
              <a:t>, “Reducing the Dimensionality of Data with Neural Networks,” </a:t>
            </a:r>
            <a:r>
              <a:rPr lang="en-US" sz="1200" b="1" i="1" dirty="0">
                <a:latin typeface="Arial" charset="0"/>
                <a:ea typeface="Arial" charset="0"/>
                <a:cs typeface="Arial" charset="0"/>
              </a:rPr>
              <a:t>Science</a:t>
            </a:r>
            <a:r>
              <a:rPr lang="en-US" sz="1200" b="1" dirty="0">
                <a:latin typeface="Arial" charset="0"/>
                <a:ea typeface="Arial" charset="0"/>
                <a:cs typeface="Arial" charset="0"/>
              </a:rPr>
              <a:t> (80-. )., vol. 313, no. 5786, pp. 504–507, 2006</a:t>
            </a:r>
            <a:r>
              <a:rPr lang="en-US" sz="1200" b="1" dirty="0" smtClean="0">
                <a:latin typeface="Arial" charset="0"/>
                <a:ea typeface="Arial" charset="0"/>
                <a:cs typeface="Arial" charset="0"/>
              </a:rPr>
              <a:t>.</a:t>
            </a:r>
          </a:p>
          <a:p>
            <a:pPr marL="404813" indent="-404813">
              <a:spcBef>
                <a:spcPts val="0"/>
              </a:spcBef>
              <a:spcAft>
                <a:spcPts val="300"/>
              </a:spcAft>
              <a:buNone/>
              <a:tabLst>
                <a:tab pos="274638" algn="r"/>
                <a:tab pos="385763" algn="l"/>
              </a:tabLst>
            </a:pPr>
            <a:r>
              <a:rPr lang="en-US" sz="1200" b="1" dirty="0" smtClean="0">
                <a:latin typeface="Arial" charset="0"/>
                <a:ea typeface="Arial" charset="0"/>
                <a:cs typeface="Arial" charset="0"/>
              </a:rPr>
              <a:t>	[</a:t>
            </a:r>
            <a:r>
              <a:rPr lang="en-US" sz="1200" b="1" dirty="0">
                <a:latin typeface="Arial" charset="0"/>
                <a:ea typeface="Arial" charset="0"/>
                <a:cs typeface="Arial" charset="0"/>
              </a:rPr>
              <a:t>14</a:t>
            </a:r>
            <a:r>
              <a:rPr lang="en-US" sz="1200" b="1" dirty="0" smtClean="0">
                <a:latin typeface="Arial" charset="0"/>
                <a:ea typeface="Arial" charset="0"/>
                <a:cs typeface="Arial" charset="0"/>
              </a:rPr>
              <a:t>]	Y</a:t>
            </a:r>
            <a:r>
              <a:rPr lang="en-US" sz="1200" b="1" dirty="0">
                <a:latin typeface="Arial" charset="0"/>
                <a:ea typeface="Arial" charset="0"/>
                <a:cs typeface="Arial" charset="0"/>
              </a:rPr>
              <a:t>. </a:t>
            </a:r>
            <a:r>
              <a:rPr lang="en-US" sz="1200" b="1" dirty="0" err="1">
                <a:latin typeface="Arial" charset="0"/>
                <a:ea typeface="Arial" charset="0"/>
                <a:cs typeface="Arial" charset="0"/>
              </a:rPr>
              <a:t>Bengio</a:t>
            </a:r>
            <a:r>
              <a:rPr lang="en-US" sz="1200" b="1" dirty="0">
                <a:latin typeface="Arial" charset="0"/>
                <a:ea typeface="Arial" charset="0"/>
                <a:cs typeface="Arial" charset="0"/>
              </a:rPr>
              <a:t>, P. </a:t>
            </a:r>
            <a:r>
              <a:rPr lang="en-US" sz="1200" b="1" dirty="0" err="1">
                <a:latin typeface="Arial" charset="0"/>
                <a:ea typeface="Arial" charset="0"/>
                <a:cs typeface="Arial" charset="0"/>
              </a:rPr>
              <a:t>Lamblin</a:t>
            </a:r>
            <a:r>
              <a:rPr lang="en-US" sz="1200" b="1" dirty="0">
                <a:latin typeface="Arial" charset="0"/>
                <a:ea typeface="Arial" charset="0"/>
                <a:cs typeface="Arial" charset="0"/>
              </a:rPr>
              <a:t>, D. </a:t>
            </a:r>
            <a:r>
              <a:rPr lang="en-US" sz="1200" b="1" dirty="0" err="1">
                <a:latin typeface="Arial" charset="0"/>
                <a:ea typeface="Arial" charset="0"/>
                <a:cs typeface="Arial" charset="0"/>
              </a:rPr>
              <a:t>Popovici</a:t>
            </a:r>
            <a:r>
              <a:rPr lang="en-US" sz="1200" b="1" dirty="0">
                <a:latin typeface="Arial" charset="0"/>
                <a:ea typeface="Arial" charset="0"/>
                <a:cs typeface="Arial" charset="0"/>
              </a:rPr>
              <a:t>, and H. </a:t>
            </a:r>
            <a:r>
              <a:rPr lang="en-US" sz="1200" b="1" dirty="0" err="1">
                <a:latin typeface="Arial" charset="0"/>
                <a:ea typeface="Arial" charset="0"/>
                <a:cs typeface="Arial" charset="0"/>
              </a:rPr>
              <a:t>Larochelle</a:t>
            </a:r>
            <a:r>
              <a:rPr lang="en-US" sz="1200" b="1" dirty="0">
                <a:latin typeface="Arial" charset="0"/>
                <a:ea typeface="Arial" charset="0"/>
                <a:cs typeface="Arial" charset="0"/>
              </a:rPr>
              <a:t>, “Greedy Layer-Wise Training of Deep Networks,” </a:t>
            </a:r>
            <a:r>
              <a:rPr lang="en-US" sz="1200" b="1" i="1" dirty="0">
                <a:latin typeface="Arial" charset="0"/>
                <a:ea typeface="Arial" charset="0"/>
                <a:cs typeface="Arial" charset="0"/>
              </a:rPr>
              <a:t>Adv. Neural Inf. Process. Syst.</a:t>
            </a:r>
            <a:r>
              <a:rPr lang="en-US" sz="1200" b="1" dirty="0">
                <a:latin typeface="Arial" charset="0"/>
                <a:ea typeface="Arial" charset="0"/>
                <a:cs typeface="Arial" charset="0"/>
              </a:rPr>
              <a:t>, vol. 19, no. 1, p. 153, 2007.</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114138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a:t>Theano</a:t>
            </a:r>
            <a:r>
              <a:rPr lang="en-US" dirty="0"/>
              <a:t> features</a:t>
            </a:r>
          </a:p>
        </p:txBody>
      </p:sp>
      <p:sp>
        <p:nvSpPr>
          <p:cNvPr id="3" name="Content Placeholder 2"/>
          <p:cNvSpPr>
            <a:spLocks noGrp="1"/>
          </p:cNvSpPr>
          <p:nvPr>
            <p:ph idx="1"/>
          </p:nvPr>
        </p:nvSpPr>
        <p:spPr>
          <a:xfrm>
            <a:off x="228600" y="669171"/>
            <a:ext cx="7468286" cy="5390435"/>
          </a:xfrm>
        </p:spPr>
        <p:txBody>
          <a:bodyPr lIns="0" tIns="0" rIns="0" bIns="0"/>
          <a:lstStyle/>
          <a:p>
            <a:pPr>
              <a:spcBef>
                <a:spcPts val="0"/>
              </a:spcBef>
              <a:spcAft>
                <a:spcPts val="1200"/>
              </a:spcAft>
            </a:pPr>
            <a:r>
              <a:rPr lang="en-US" sz="2400" b="1" dirty="0" smtClean="0">
                <a:latin typeface="Arial" charset="0"/>
                <a:ea typeface="Arial" charset="0"/>
                <a:cs typeface="Arial" charset="0"/>
              </a:rPr>
              <a:t>Tight </a:t>
            </a:r>
            <a:r>
              <a:rPr lang="en-US" sz="2400" b="1" dirty="0">
                <a:latin typeface="Arial" charset="0"/>
                <a:ea typeface="Arial" charset="0"/>
                <a:cs typeface="Arial" charset="0"/>
              </a:rPr>
              <a:t>integration with </a:t>
            </a:r>
            <a:r>
              <a:rPr lang="en-US" sz="2400" b="1" dirty="0" err="1">
                <a:latin typeface="Arial" charset="0"/>
                <a:ea typeface="Arial" charset="0"/>
                <a:cs typeface="Arial" charset="0"/>
              </a:rPr>
              <a:t>NumPy</a:t>
            </a:r>
            <a:endParaRPr lang="en-US" sz="2400" b="1" dirty="0">
              <a:latin typeface="Arial" charset="0"/>
              <a:ea typeface="Arial" charset="0"/>
              <a:cs typeface="Arial" charset="0"/>
            </a:endParaRPr>
          </a:p>
          <a:p>
            <a:pPr>
              <a:spcBef>
                <a:spcPts val="0"/>
              </a:spcBef>
              <a:spcAft>
                <a:spcPts val="1200"/>
              </a:spcAft>
            </a:pPr>
            <a:r>
              <a:rPr lang="en-US" sz="2400" b="1" dirty="0" smtClean="0">
                <a:latin typeface="Arial" charset="0"/>
                <a:ea typeface="Arial" charset="0"/>
                <a:cs typeface="Arial" charset="0"/>
              </a:rPr>
              <a:t>Transparent </a:t>
            </a:r>
            <a:r>
              <a:rPr lang="en-US" sz="2400" b="1" dirty="0">
                <a:latin typeface="Arial" charset="0"/>
                <a:ea typeface="Arial" charset="0"/>
                <a:cs typeface="Arial" charset="0"/>
              </a:rPr>
              <a:t>use of a GPU</a:t>
            </a:r>
          </a:p>
          <a:p>
            <a:pPr>
              <a:spcBef>
                <a:spcPts val="0"/>
              </a:spcBef>
              <a:spcAft>
                <a:spcPts val="1200"/>
              </a:spcAft>
            </a:pPr>
            <a:r>
              <a:rPr lang="en-US" sz="2400" b="1" dirty="0" smtClean="0">
                <a:latin typeface="Arial" charset="0"/>
                <a:ea typeface="Arial" charset="0"/>
                <a:cs typeface="Arial" charset="0"/>
              </a:rPr>
              <a:t>Efficient </a:t>
            </a:r>
            <a:r>
              <a:rPr lang="en-US" sz="2400" b="1" dirty="0">
                <a:latin typeface="Arial" charset="0"/>
                <a:ea typeface="Arial" charset="0"/>
                <a:cs typeface="Arial" charset="0"/>
              </a:rPr>
              <a:t>symbolic differentiation</a:t>
            </a:r>
          </a:p>
          <a:p>
            <a:pPr>
              <a:spcBef>
                <a:spcPts val="0"/>
              </a:spcBef>
              <a:spcAft>
                <a:spcPts val="1200"/>
              </a:spcAft>
            </a:pPr>
            <a:r>
              <a:rPr lang="en-US" sz="2400" b="1" dirty="0" smtClean="0">
                <a:latin typeface="Arial" charset="0"/>
                <a:ea typeface="Arial" charset="0"/>
                <a:cs typeface="Arial" charset="0"/>
              </a:rPr>
              <a:t>Speed </a:t>
            </a:r>
            <a:r>
              <a:rPr lang="en-US" sz="2400" b="1" dirty="0">
                <a:latin typeface="Arial" charset="0"/>
                <a:ea typeface="Arial" charset="0"/>
                <a:cs typeface="Arial" charset="0"/>
              </a:rPr>
              <a:t>and stability optimizations</a:t>
            </a:r>
          </a:p>
          <a:p>
            <a:r>
              <a:rPr lang="en-US" sz="2400" b="1" dirty="0">
                <a:latin typeface="Arial" charset="0"/>
                <a:ea typeface="Arial" charset="0"/>
                <a:cs typeface="Arial" charset="0"/>
              </a:rPr>
              <a:t>Dynamic C code generation:</a:t>
            </a:r>
          </a:p>
          <a:p>
            <a:r>
              <a:rPr lang="en-US" sz="2400" b="1" dirty="0">
                <a:latin typeface="Arial" charset="0"/>
                <a:ea typeface="Arial" charset="0"/>
                <a:cs typeface="Arial" charset="0"/>
              </a:rPr>
              <a:t>Symbolically define mathematical functions </a:t>
            </a:r>
          </a:p>
          <a:p>
            <a:pPr lvl="1"/>
            <a:r>
              <a:rPr lang="en-US" sz="1800" b="1" dirty="0">
                <a:latin typeface="Arial" charset="0"/>
                <a:ea typeface="Arial" charset="0"/>
                <a:cs typeface="Arial" charset="0"/>
              </a:rPr>
              <a:t>Automatically derive gradient expressions </a:t>
            </a:r>
          </a:p>
          <a:p>
            <a:r>
              <a:rPr lang="en-US" sz="2400" b="1" dirty="0">
                <a:latin typeface="Arial" charset="0"/>
                <a:ea typeface="Arial" charset="0"/>
                <a:cs typeface="Arial" charset="0"/>
              </a:rPr>
              <a:t>Compile expressions into executable functions </a:t>
            </a:r>
          </a:p>
          <a:p>
            <a:pPr lvl="1"/>
            <a:r>
              <a:rPr lang="en-US" sz="1800" b="1" dirty="0" err="1">
                <a:latin typeface="Arial" charset="0"/>
                <a:ea typeface="Arial" charset="0"/>
                <a:cs typeface="Arial" charset="0"/>
              </a:rPr>
              <a:t>theano.function</a:t>
            </a:r>
            <a:r>
              <a:rPr lang="en-US" sz="1800" b="1" dirty="0">
                <a:latin typeface="Arial" charset="0"/>
                <a:ea typeface="Arial" charset="0"/>
                <a:cs typeface="Arial" charset="0"/>
              </a:rPr>
              <a:t>([input </a:t>
            </a:r>
            <a:r>
              <a:rPr lang="en-US" sz="1800" b="1" dirty="0" err="1">
                <a:latin typeface="Arial" charset="0"/>
                <a:ea typeface="Arial" charset="0"/>
                <a:cs typeface="Arial" charset="0"/>
              </a:rPr>
              <a:t>params</a:t>
            </a:r>
            <a:r>
              <a:rPr lang="en-US" sz="1800" b="1" dirty="0">
                <a:latin typeface="Arial" charset="0"/>
                <a:ea typeface="Arial" charset="0"/>
                <a:cs typeface="Arial" charset="0"/>
              </a:rPr>
              <a:t>], output) </a:t>
            </a:r>
          </a:p>
          <a:p>
            <a:r>
              <a:rPr lang="en-US" sz="2400" b="1" dirty="0">
                <a:latin typeface="Arial" charset="0"/>
                <a:ea typeface="Arial" charset="0"/>
                <a:cs typeface="Arial" charset="0"/>
              </a:rPr>
              <a:t>Execute expression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spTree>
    <p:extLst>
      <p:ext uri="{BB962C8B-B14F-4D97-AF65-F5344CB8AC3E}">
        <p14:creationId xmlns:p14="http://schemas.microsoft.com/office/powerpoint/2010/main" val="3113800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smtClean="0"/>
              <a:t>How To Use </a:t>
            </a:r>
            <a:r>
              <a:rPr lang="en-US" dirty="0" err="1" smtClean="0"/>
              <a:t>Theano</a:t>
            </a:r>
            <a:r>
              <a:rPr lang="en-US" dirty="0" smtClean="0"/>
              <a:t>?</a:t>
            </a:r>
            <a:endParaRPr lang="en-US" dirty="0"/>
          </a:p>
        </p:txBody>
      </p:sp>
      <p:sp>
        <p:nvSpPr>
          <p:cNvPr id="3" name="Content Placeholder 2"/>
          <p:cNvSpPr>
            <a:spLocks noGrp="1"/>
          </p:cNvSpPr>
          <p:nvPr>
            <p:ph idx="1"/>
          </p:nvPr>
        </p:nvSpPr>
        <p:spPr>
          <a:xfrm>
            <a:off x="228600" y="669171"/>
            <a:ext cx="7468286" cy="5390435"/>
          </a:xfrm>
        </p:spPr>
        <p:txBody>
          <a:bodyPr lIns="0" tIns="0" rIns="0" bIns="0"/>
          <a:lstStyle/>
          <a:p>
            <a:pPr>
              <a:spcBef>
                <a:spcPts val="0"/>
              </a:spcBef>
              <a:spcAft>
                <a:spcPts val="1200"/>
              </a:spcAft>
            </a:pPr>
            <a:r>
              <a:rPr lang="en-US" sz="2400" b="1" dirty="0">
                <a:latin typeface="Arial" charset="0"/>
                <a:ea typeface="Arial" charset="0"/>
                <a:cs typeface="Arial" charset="0"/>
              </a:rPr>
              <a:t>Building Symbolic </a:t>
            </a:r>
            <a:r>
              <a:rPr lang="en-US" sz="2400" b="1" dirty="0" smtClean="0">
                <a:latin typeface="Arial" charset="0"/>
                <a:ea typeface="Arial" charset="0"/>
                <a:cs typeface="Arial" charset="0"/>
              </a:rPr>
              <a:t>Expressions Using:</a:t>
            </a:r>
            <a:endParaRPr lang="en-US" sz="2400" b="1" dirty="0">
              <a:latin typeface="Arial" charset="0"/>
              <a:ea typeface="Arial" charset="0"/>
              <a:cs typeface="Arial" charset="0"/>
            </a:endParaRPr>
          </a:p>
          <a:p>
            <a:pPr lvl="1">
              <a:spcBef>
                <a:spcPts val="0"/>
              </a:spcBef>
              <a:spcAft>
                <a:spcPts val="1200"/>
              </a:spcAft>
            </a:pPr>
            <a:r>
              <a:rPr lang="en-US" sz="1800" b="1" dirty="0" smtClean="0">
                <a:latin typeface="Arial" charset="0"/>
                <a:ea typeface="Arial" charset="0"/>
                <a:cs typeface="Arial" charset="0"/>
              </a:rPr>
              <a:t>Tensor</a:t>
            </a:r>
          </a:p>
          <a:p>
            <a:pPr lvl="1">
              <a:spcBef>
                <a:spcPts val="0"/>
              </a:spcBef>
              <a:spcAft>
                <a:spcPts val="1200"/>
              </a:spcAft>
            </a:pPr>
            <a:r>
              <a:rPr lang="en-US" sz="1800" b="1" dirty="0" smtClean="0">
                <a:latin typeface="Arial" charset="0"/>
                <a:ea typeface="Arial" charset="0"/>
                <a:cs typeface="Arial" charset="0"/>
              </a:rPr>
              <a:t>Scalars</a:t>
            </a:r>
            <a:endParaRPr lang="en-US" sz="1800" b="1" dirty="0">
              <a:latin typeface="Arial" charset="0"/>
              <a:ea typeface="Arial" charset="0"/>
              <a:cs typeface="Arial" charset="0"/>
            </a:endParaRPr>
          </a:p>
          <a:p>
            <a:pPr lvl="1">
              <a:spcBef>
                <a:spcPts val="0"/>
              </a:spcBef>
              <a:spcAft>
                <a:spcPts val="1200"/>
              </a:spcAft>
            </a:pPr>
            <a:r>
              <a:rPr lang="en-US" sz="1800" b="1" dirty="0" smtClean="0">
                <a:latin typeface="Arial" charset="0"/>
                <a:ea typeface="Arial" charset="0"/>
                <a:cs typeface="Arial" charset="0"/>
              </a:rPr>
              <a:t>Vectors</a:t>
            </a:r>
            <a:endParaRPr lang="en-US" sz="1800" b="1" dirty="0">
              <a:latin typeface="Arial" charset="0"/>
              <a:ea typeface="Arial" charset="0"/>
              <a:cs typeface="Arial" charset="0"/>
            </a:endParaRPr>
          </a:p>
          <a:p>
            <a:pPr lvl="1">
              <a:spcBef>
                <a:spcPts val="0"/>
              </a:spcBef>
              <a:spcAft>
                <a:spcPts val="1200"/>
              </a:spcAft>
            </a:pPr>
            <a:r>
              <a:rPr lang="en-US" sz="1800" b="1" dirty="0" smtClean="0">
                <a:latin typeface="Arial" charset="0"/>
                <a:ea typeface="Arial" charset="0"/>
                <a:cs typeface="Arial" charset="0"/>
              </a:rPr>
              <a:t>Matrices</a:t>
            </a:r>
            <a:endParaRPr lang="en-US" sz="1800" b="1" dirty="0">
              <a:latin typeface="Arial" charset="0"/>
              <a:ea typeface="Arial" charset="0"/>
              <a:cs typeface="Arial" charset="0"/>
            </a:endParaRPr>
          </a:p>
          <a:p>
            <a:pPr lvl="1">
              <a:spcBef>
                <a:spcPts val="0"/>
              </a:spcBef>
              <a:spcAft>
                <a:spcPts val="1200"/>
              </a:spcAft>
            </a:pPr>
            <a:r>
              <a:rPr lang="en-US" sz="1800" b="1" dirty="0" smtClean="0">
                <a:latin typeface="Arial" charset="0"/>
                <a:ea typeface="Arial" charset="0"/>
                <a:cs typeface="Arial" charset="0"/>
              </a:rPr>
              <a:t>Tensors</a:t>
            </a:r>
          </a:p>
          <a:p>
            <a:pPr>
              <a:spcBef>
                <a:spcPts val="0"/>
              </a:spcBef>
              <a:spcAft>
                <a:spcPts val="1200"/>
              </a:spcAft>
              <a:buFont typeface="Arial" panose="020B0604020202020204" pitchFamily="34" charset="0"/>
              <a:buChar char="•"/>
            </a:pPr>
            <a:r>
              <a:rPr lang="en-US" sz="2800" b="1" dirty="0" smtClean="0">
                <a:latin typeface="Arial" charset="0"/>
                <a:ea typeface="Arial" charset="0"/>
                <a:cs typeface="Arial" charset="0"/>
              </a:rPr>
              <a:t>Tensors are </a:t>
            </a:r>
            <a:r>
              <a:rPr lang="en-US" sz="2800" b="1" dirty="0">
                <a:latin typeface="Arial" charset="0"/>
                <a:ea typeface="Arial" charset="0"/>
                <a:cs typeface="Arial" charset="0"/>
              </a:rPr>
              <a:t>multi-dimensional </a:t>
            </a:r>
            <a:r>
              <a:rPr lang="en-US" sz="2800" b="1" dirty="0" smtClean="0">
                <a:latin typeface="Arial" charset="0"/>
                <a:ea typeface="Arial" charset="0"/>
                <a:cs typeface="Arial" charset="0"/>
              </a:rPr>
              <a:t>arrays:</a:t>
            </a:r>
            <a:endParaRPr lang="en-US" sz="2800" b="1" dirty="0">
              <a:latin typeface="Arial" charset="0"/>
              <a:ea typeface="Arial" charset="0"/>
              <a:cs typeface="Arial" charset="0"/>
            </a:endParaRPr>
          </a:p>
          <a:p>
            <a:pPr lvl="1">
              <a:spcBef>
                <a:spcPts val="0"/>
              </a:spcBef>
              <a:spcAft>
                <a:spcPts val="1200"/>
              </a:spcAft>
            </a:pPr>
            <a:r>
              <a:rPr lang="en-US" sz="1800" b="1" dirty="0" smtClean="0">
                <a:latin typeface="Arial" charset="0"/>
                <a:ea typeface="Arial" charset="0"/>
                <a:cs typeface="Arial" charset="0"/>
              </a:rPr>
              <a:t>Order </a:t>
            </a:r>
            <a:r>
              <a:rPr lang="en-US" sz="1800" b="1" dirty="0">
                <a:latin typeface="Arial" charset="0"/>
                <a:ea typeface="Arial" charset="0"/>
                <a:cs typeface="Arial" charset="0"/>
              </a:rPr>
              <a:t>of tensor: dimensionality</a:t>
            </a:r>
          </a:p>
          <a:p>
            <a:pPr lvl="2">
              <a:spcBef>
                <a:spcPts val="0"/>
              </a:spcBef>
              <a:spcAft>
                <a:spcPts val="1200"/>
              </a:spcAft>
            </a:pPr>
            <a:r>
              <a:rPr lang="en-US" sz="1100" b="1" dirty="0" smtClean="0">
                <a:latin typeface="Arial" charset="0"/>
                <a:ea typeface="Arial" charset="0"/>
                <a:cs typeface="Arial" charset="0"/>
              </a:rPr>
              <a:t>0th-order </a:t>
            </a:r>
            <a:r>
              <a:rPr lang="en-US" sz="1100" b="1" dirty="0">
                <a:latin typeface="Arial" charset="0"/>
                <a:ea typeface="Arial" charset="0"/>
                <a:cs typeface="Arial" charset="0"/>
              </a:rPr>
              <a:t>tensor = scalar</a:t>
            </a:r>
          </a:p>
          <a:p>
            <a:pPr lvl="2">
              <a:spcBef>
                <a:spcPts val="0"/>
              </a:spcBef>
              <a:spcAft>
                <a:spcPts val="1200"/>
              </a:spcAft>
            </a:pPr>
            <a:r>
              <a:rPr lang="en-US" sz="1100" b="1" dirty="0" smtClean="0">
                <a:latin typeface="Arial" charset="0"/>
                <a:ea typeface="Arial" charset="0"/>
                <a:cs typeface="Arial" charset="0"/>
              </a:rPr>
              <a:t>1th-order </a:t>
            </a:r>
            <a:r>
              <a:rPr lang="en-US" sz="1100" b="1" dirty="0">
                <a:latin typeface="Arial" charset="0"/>
                <a:ea typeface="Arial" charset="0"/>
                <a:cs typeface="Arial" charset="0"/>
              </a:rPr>
              <a:t>tensor = vector</a:t>
            </a:r>
          </a:p>
          <a:p>
            <a:pPr lvl="2">
              <a:spcBef>
                <a:spcPts val="0"/>
              </a:spcBef>
              <a:spcAft>
                <a:spcPts val="1200"/>
              </a:spcAft>
            </a:pPr>
            <a:r>
              <a:rPr lang="en-US" sz="1100" b="1" dirty="0" smtClean="0">
                <a:latin typeface="Arial" charset="0"/>
                <a:ea typeface="Arial" charset="0"/>
                <a:cs typeface="Arial" charset="0"/>
              </a:rPr>
              <a:t>2th-order </a:t>
            </a:r>
            <a:r>
              <a:rPr lang="en-US" sz="1100" b="1" dirty="0">
                <a:latin typeface="Arial" charset="0"/>
                <a:ea typeface="Arial" charset="0"/>
                <a:cs typeface="Arial" charset="0"/>
              </a:rPr>
              <a:t>tensor = </a:t>
            </a:r>
            <a:r>
              <a:rPr lang="en-US" sz="1100" b="1" dirty="0" smtClean="0">
                <a:latin typeface="Arial" charset="0"/>
                <a:ea typeface="Arial" charset="0"/>
                <a:cs typeface="Arial" charset="0"/>
              </a:rPr>
              <a:t>matrix</a:t>
            </a:r>
          </a:p>
          <a:p>
            <a:pPr lvl="2">
              <a:spcBef>
                <a:spcPts val="0"/>
              </a:spcBef>
              <a:spcAft>
                <a:spcPts val="1200"/>
              </a:spcAft>
            </a:pPr>
            <a:r>
              <a:rPr lang="en-US" sz="1000" b="1" dirty="0" smtClean="0">
                <a:latin typeface="Arial" charset="0"/>
                <a:ea typeface="Arial" charset="0"/>
                <a:cs typeface="Arial" charset="0"/>
              </a:rPr>
              <a:t>…</a:t>
            </a:r>
          </a:p>
        </p:txBody>
      </p:sp>
    </p:spTree>
    <p:extLst>
      <p:ext uri="{BB962C8B-B14F-4D97-AF65-F5344CB8AC3E}">
        <p14:creationId xmlns:p14="http://schemas.microsoft.com/office/powerpoint/2010/main" val="2689914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Scalar math</a:t>
            </a:r>
          </a:p>
        </p:txBody>
      </p:sp>
      <p:sp>
        <p:nvSpPr>
          <p:cNvPr id="3" name="Content Placeholder 2"/>
          <p:cNvSpPr>
            <a:spLocks noGrp="1"/>
          </p:cNvSpPr>
          <p:nvPr>
            <p:ph idx="1"/>
          </p:nvPr>
        </p:nvSpPr>
        <p:spPr>
          <a:xfrm>
            <a:off x="228600" y="669171"/>
            <a:ext cx="7468286" cy="5390435"/>
          </a:xfrm>
        </p:spPr>
        <p:txBody>
          <a:bodyPr lIns="0" tIns="0" rIns="0" bIns="0"/>
          <a:lstStyle/>
          <a:p>
            <a:pPr marL="0" indent="0">
              <a:spcBef>
                <a:spcPts val="0"/>
              </a:spcBef>
              <a:spcAft>
                <a:spcPts val="1200"/>
              </a:spcAft>
              <a:buNone/>
            </a:pPr>
            <a:r>
              <a:rPr lang="en-US" sz="1800" dirty="0" smtClean="0">
                <a:latin typeface="Arial" charset="0"/>
                <a:ea typeface="Arial" charset="0"/>
                <a:cs typeface="Arial" charset="0"/>
              </a:rPr>
              <a:t>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tensor as T</a:t>
            </a:r>
          </a:p>
          <a:p>
            <a:pPr marL="0" indent="0">
              <a:spcBef>
                <a:spcPts val="0"/>
              </a:spcBef>
              <a:spcAft>
                <a:spcPts val="1200"/>
              </a:spcAft>
              <a:buNone/>
            </a:pPr>
            <a:r>
              <a:rPr lang="en-US" sz="1800" dirty="0">
                <a:latin typeface="Arial" charset="0"/>
                <a:ea typeface="Arial" charset="0"/>
                <a:cs typeface="Arial" charset="0"/>
              </a:rPr>
              <a:t># Note that </a:t>
            </a:r>
            <a:r>
              <a:rPr lang="en-US" sz="1800" dirty="0" err="1">
                <a:latin typeface="Arial" charset="0"/>
                <a:ea typeface="Arial" charset="0"/>
                <a:cs typeface="Arial" charset="0"/>
              </a:rPr>
              <a:t>theano</a:t>
            </a:r>
            <a:r>
              <a:rPr lang="en-US" sz="1800" dirty="0">
                <a:latin typeface="Arial" charset="0"/>
                <a:ea typeface="Arial" charset="0"/>
                <a:cs typeface="Arial" charset="0"/>
              </a:rPr>
              <a:t> is fully typed</a:t>
            </a:r>
          </a:p>
          <a:p>
            <a:pPr marL="0" indent="0">
              <a:spcBef>
                <a:spcPts val="0"/>
              </a:spcBef>
              <a:spcAft>
                <a:spcPts val="1200"/>
              </a:spcAft>
              <a:buNone/>
            </a:pPr>
            <a:r>
              <a:rPr lang="en-US" sz="1800" dirty="0">
                <a:latin typeface="Arial" charset="0"/>
                <a:ea typeface="Arial" charset="0"/>
                <a:cs typeface="Arial" charset="0"/>
              </a:rPr>
              <a:t>x = </a:t>
            </a:r>
            <a:r>
              <a:rPr lang="en-US" sz="1800" dirty="0" err="1">
                <a:latin typeface="Arial" charset="0"/>
                <a:ea typeface="Arial" charset="0"/>
                <a:cs typeface="Arial" charset="0"/>
              </a:rPr>
              <a:t>T.scalar</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y = </a:t>
            </a:r>
            <a:r>
              <a:rPr lang="en-US" sz="1800" dirty="0" err="1">
                <a:latin typeface="Arial" charset="0"/>
                <a:ea typeface="Arial" charset="0"/>
                <a:cs typeface="Arial" charset="0"/>
              </a:rPr>
              <a:t>T.scalar</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z = x + y</a:t>
            </a:r>
          </a:p>
          <a:p>
            <a:pPr marL="0" indent="0">
              <a:spcBef>
                <a:spcPts val="0"/>
              </a:spcBef>
              <a:spcAft>
                <a:spcPts val="1200"/>
              </a:spcAft>
              <a:buNone/>
            </a:pPr>
            <a:r>
              <a:rPr lang="en-US" sz="1800" dirty="0">
                <a:latin typeface="Arial" charset="0"/>
                <a:ea typeface="Arial" charset="0"/>
                <a:cs typeface="Arial" charset="0"/>
              </a:rPr>
              <a:t>w = z * x</a:t>
            </a:r>
          </a:p>
          <a:p>
            <a:pPr marL="0" indent="0">
              <a:spcBef>
                <a:spcPts val="0"/>
              </a:spcBef>
              <a:spcAft>
                <a:spcPts val="1200"/>
              </a:spcAft>
              <a:buNone/>
            </a:pPr>
            <a:r>
              <a:rPr lang="en-US" sz="1800" dirty="0">
                <a:latin typeface="Arial" charset="0"/>
                <a:ea typeface="Arial" charset="0"/>
                <a:cs typeface="Arial" charset="0"/>
              </a:rPr>
              <a:t>a = </a:t>
            </a:r>
            <a:r>
              <a:rPr lang="en-US" sz="1800" dirty="0" err="1">
                <a:latin typeface="Arial" charset="0"/>
                <a:ea typeface="Arial" charset="0"/>
                <a:cs typeface="Arial" charset="0"/>
              </a:rPr>
              <a:t>T.sqrt</a:t>
            </a:r>
            <a:r>
              <a:rPr lang="en-US" sz="1800" dirty="0">
                <a:latin typeface="Arial" charset="0"/>
                <a:ea typeface="Arial" charset="0"/>
                <a:cs typeface="Arial" charset="0"/>
              </a:rPr>
              <a:t>(w)</a:t>
            </a:r>
          </a:p>
          <a:p>
            <a:pPr marL="0" indent="0">
              <a:spcBef>
                <a:spcPts val="0"/>
              </a:spcBef>
              <a:spcAft>
                <a:spcPts val="1200"/>
              </a:spcAft>
              <a:buNone/>
            </a:pPr>
            <a:r>
              <a:rPr lang="en-US" sz="1800" dirty="0">
                <a:latin typeface="Arial" charset="0"/>
                <a:ea typeface="Arial" charset="0"/>
                <a:cs typeface="Arial" charset="0"/>
              </a:rPr>
              <a:t>b = </a:t>
            </a:r>
            <a:r>
              <a:rPr lang="en-US" sz="1800" dirty="0" err="1">
                <a:latin typeface="Arial" charset="0"/>
                <a:ea typeface="Arial" charset="0"/>
                <a:cs typeface="Arial" charset="0"/>
              </a:rPr>
              <a:t>T.exp</a:t>
            </a:r>
            <a:r>
              <a:rPr lang="en-US" sz="1800" dirty="0">
                <a:latin typeface="Arial" charset="0"/>
                <a:ea typeface="Arial" charset="0"/>
                <a:cs typeface="Arial" charset="0"/>
              </a:rPr>
              <a:t>(a)</a:t>
            </a:r>
          </a:p>
          <a:p>
            <a:pPr marL="0" indent="0">
              <a:spcBef>
                <a:spcPts val="0"/>
              </a:spcBef>
              <a:spcAft>
                <a:spcPts val="1200"/>
              </a:spcAft>
              <a:buNone/>
            </a:pPr>
            <a:r>
              <a:rPr lang="en-US" sz="1800" dirty="0">
                <a:latin typeface="Arial" charset="0"/>
                <a:ea typeface="Arial" charset="0"/>
                <a:cs typeface="Arial" charset="0"/>
              </a:rPr>
              <a:t>c = a ** b</a:t>
            </a:r>
          </a:p>
          <a:p>
            <a:pPr marL="0" indent="0">
              <a:spcBef>
                <a:spcPts val="0"/>
              </a:spcBef>
              <a:spcAft>
                <a:spcPts val="1200"/>
              </a:spcAft>
              <a:buNone/>
            </a:pPr>
            <a:r>
              <a:rPr lang="en-US" sz="1800" dirty="0">
                <a:latin typeface="Arial" charset="0"/>
                <a:ea typeface="Arial" charset="0"/>
                <a:cs typeface="Arial" charset="0"/>
              </a:rPr>
              <a:t>d = T.log(c)</a:t>
            </a:r>
          </a:p>
        </p:txBody>
      </p:sp>
    </p:spTree>
    <p:extLst>
      <p:ext uri="{BB962C8B-B14F-4D97-AF65-F5344CB8AC3E}">
        <p14:creationId xmlns:p14="http://schemas.microsoft.com/office/powerpoint/2010/main" val="3810410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Vector Math</a:t>
            </a:r>
          </a:p>
        </p:txBody>
      </p:sp>
      <p:sp>
        <p:nvSpPr>
          <p:cNvPr id="3" name="Content Placeholder 2"/>
          <p:cNvSpPr>
            <a:spLocks noGrp="1"/>
          </p:cNvSpPr>
          <p:nvPr>
            <p:ph idx="1"/>
          </p:nvPr>
        </p:nvSpPr>
        <p:spPr>
          <a:xfrm>
            <a:off x="228600" y="669171"/>
            <a:ext cx="7468286" cy="5390435"/>
          </a:xfrm>
        </p:spPr>
        <p:txBody>
          <a:bodyPr lIns="0" tIns="0" rIns="0" bIns="0"/>
          <a:lstStyle/>
          <a:p>
            <a:pPr marL="0" indent="0">
              <a:spcBef>
                <a:spcPts val="0"/>
              </a:spcBef>
              <a:spcAft>
                <a:spcPts val="1200"/>
              </a:spcAft>
              <a:buNone/>
            </a:pPr>
            <a:r>
              <a:rPr lang="en-US" sz="1800" dirty="0">
                <a:latin typeface="Arial" charset="0"/>
                <a:ea typeface="Arial" charset="0"/>
                <a:cs typeface="Arial" charset="0"/>
              </a:rPr>
              <a:t>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tensor as T</a:t>
            </a:r>
          </a:p>
          <a:p>
            <a:pPr marL="0" indent="0">
              <a:spcBef>
                <a:spcPts val="0"/>
              </a:spcBef>
              <a:spcAft>
                <a:spcPts val="1200"/>
              </a:spcAft>
              <a:buNone/>
            </a:pPr>
            <a:r>
              <a:rPr lang="en-US" sz="1800" dirty="0">
                <a:latin typeface="Arial" charset="0"/>
                <a:ea typeface="Arial" charset="0"/>
                <a:cs typeface="Arial" charset="0"/>
              </a:rPr>
              <a:t>x = </a:t>
            </a:r>
            <a:r>
              <a:rPr lang="en-US" sz="1800" dirty="0" err="1">
                <a:latin typeface="Arial" charset="0"/>
                <a:ea typeface="Arial" charset="0"/>
                <a:cs typeface="Arial" charset="0"/>
              </a:rPr>
              <a:t>T.vector</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y = </a:t>
            </a:r>
            <a:r>
              <a:rPr lang="en-US" sz="1800" dirty="0" err="1">
                <a:latin typeface="Arial" charset="0"/>
                <a:ea typeface="Arial" charset="0"/>
                <a:cs typeface="Arial" charset="0"/>
              </a:rPr>
              <a:t>T.vector</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 Scalar math applied </a:t>
            </a:r>
            <a:r>
              <a:rPr lang="en-US" sz="1800" dirty="0" err="1">
                <a:latin typeface="Arial" charset="0"/>
                <a:ea typeface="Arial" charset="0"/>
                <a:cs typeface="Arial" charset="0"/>
              </a:rPr>
              <a:t>elementwise</a:t>
            </a:r>
            <a:endParaRPr lang="en-US" sz="1800" dirty="0">
              <a:latin typeface="Arial" charset="0"/>
              <a:ea typeface="Arial" charset="0"/>
              <a:cs typeface="Arial" charset="0"/>
            </a:endParaRPr>
          </a:p>
          <a:p>
            <a:pPr marL="0" indent="0">
              <a:spcBef>
                <a:spcPts val="0"/>
              </a:spcBef>
              <a:spcAft>
                <a:spcPts val="1200"/>
              </a:spcAft>
              <a:buNone/>
            </a:pPr>
            <a:r>
              <a:rPr lang="en-US" sz="1800" dirty="0">
                <a:latin typeface="Arial" charset="0"/>
                <a:ea typeface="Arial" charset="0"/>
                <a:cs typeface="Arial" charset="0"/>
              </a:rPr>
              <a:t>a = x * y</a:t>
            </a:r>
          </a:p>
          <a:p>
            <a:pPr marL="0" indent="0">
              <a:spcBef>
                <a:spcPts val="0"/>
              </a:spcBef>
              <a:spcAft>
                <a:spcPts val="1200"/>
              </a:spcAft>
              <a:buNone/>
            </a:pPr>
            <a:r>
              <a:rPr lang="en-US" sz="1800" dirty="0">
                <a:latin typeface="Arial" charset="0"/>
                <a:ea typeface="Arial" charset="0"/>
                <a:cs typeface="Arial" charset="0"/>
              </a:rPr>
              <a:t># vector dot product</a:t>
            </a:r>
          </a:p>
          <a:p>
            <a:pPr marL="0" indent="0">
              <a:spcBef>
                <a:spcPts val="0"/>
              </a:spcBef>
              <a:spcAft>
                <a:spcPts val="1200"/>
              </a:spcAft>
              <a:buNone/>
            </a:pPr>
            <a:r>
              <a:rPr lang="en-US" sz="1800" dirty="0">
                <a:latin typeface="Arial" charset="0"/>
                <a:ea typeface="Arial" charset="0"/>
                <a:cs typeface="Arial" charset="0"/>
              </a:rPr>
              <a:t>b = T.dot(x, y)</a:t>
            </a:r>
          </a:p>
        </p:txBody>
      </p:sp>
    </p:spTree>
    <p:extLst>
      <p:ext uri="{BB962C8B-B14F-4D97-AF65-F5344CB8AC3E}">
        <p14:creationId xmlns:p14="http://schemas.microsoft.com/office/powerpoint/2010/main" val="2652702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Matrix Math</a:t>
            </a:r>
          </a:p>
        </p:txBody>
      </p:sp>
      <p:sp>
        <p:nvSpPr>
          <p:cNvPr id="3" name="Content Placeholder 2"/>
          <p:cNvSpPr>
            <a:spLocks noGrp="1"/>
          </p:cNvSpPr>
          <p:nvPr>
            <p:ph idx="1"/>
          </p:nvPr>
        </p:nvSpPr>
        <p:spPr>
          <a:xfrm>
            <a:off x="228600" y="669171"/>
            <a:ext cx="7468286" cy="5390435"/>
          </a:xfrm>
        </p:spPr>
        <p:txBody>
          <a:bodyPr lIns="0" tIns="0" rIns="0" bIns="0"/>
          <a:lstStyle/>
          <a:p>
            <a:pPr marL="0" indent="0">
              <a:spcBef>
                <a:spcPts val="0"/>
              </a:spcBef>
              <a:spcAft>
                <a:spcPts val="1200"/>
              </a:spcAft>
              <a:buNone/>
            </a:pPr>
            <a:r>
              <a:rPr lang="en-US" sz="1800" dirty="0">
                <a:latin typeface="Arial" charset="0"/>
                <a:ea typeface="Arial" charset="0"/>
                <a:cs typeface="Arial" charset="0"/>
              </a:rPr>
              <a:t>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tensor as T</a:t>
            </a:r>
          </a:p>
          <a:p>
            <a:pPr marL="0" indent="0">
              <a:spcBef>
                <a:spcPts val="0"/>
              </a:spcBef>
              <a:spcAft>
                <a:spcPts val="1200"/>
              </a:spcAft>
              <a:buNone/>
            </a:pPr>
            <a:r>
              <a:rPr lang="en-US" sz="1800" dirty="0">
                <a:latin typeface="Arial" charset="0"/>
                <a:ea typeface="Arial" charset="0"/>
                <a:cs typeface="Arial" charset="0"/>
              </a:rPr>
              <a:t>x = </a:t>
            </a:r>
            <a:r>
              <a:rPr lang="en-US" sz="1800" dirty="0" err="1">
                <a:latin typeface="Arial" charset="0"/>
                <a:ea typeface="Arial" charset="0"/>
                <a:cs typeface="Arial" charset="0"/>
              </a:rPr>
              <a:t>T.matrix</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y = </a:t>
            </a:r>
            <a:r>
              <a:rPr lang="en-US" sz="1800" dirty="0" err="1">
                <a:latin typeface="Arial" charset="0"/>
                <a:ea typeface="Arial" charset="0"/>
                <a:cs typeface="Arial" charset="0"/>
              </a:rPr>
              <a:t>T.matrix</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a = </a:t>
            </a:r>
            <a:r>
              <a:rPr lang="en-US" sz="1800" dirty="0" err="1">
                <a:latin typeface="Arial" charset="0"/>
                <a:ea typeface="Arial" charset="0"/>
                <a:cs typeface="Arial" charset="0"/>
              </a:rPr>
              <a:t>T.vector</a:t>
            </a:r>
            <a:r>
              <a:rPr lang="en-US" sz="1800" dirty="0">
                <a:latin typeface="Arial" charset="0"/>
                <a:ea typeface="Arial" charset="0"/>
                <a:cs typeface="Arial" charset="0"/>
              </a:rPr>
              <a:t>()</a:t>
            </a:r>
          </a:p>
          <a:p>
            <a:pPr marL="0" indent="0">
              <a:spcBef>
                <a:spcPts val="0"/>
              </a:spcBef>
              <a:spcAft>
                <a:spcPts val="1200"/>
              </a:spcAft>
              <a:buNone/>
            </a:pPr>
            <a:r>
              <a:rPr lang="en-US" sz="1800" dirty="0">
                <a:latin typeface="Arial" charset="0"/>
                <a:ea typeface="Arial" charset="0"/>
                <a:cs typeface="Arial" charset="0"/>
              </a:rPr>
              <a:t># Matrix-matrix product</a:t>
            </a:r>
          </a:p>
          <a:p>
            <a:pPr marL="0" indent="0">
              <a:spcBef>
                <a:spcPts val="0"/>
              </a:spcBef>
              <a:spcAft>
                <a:spcPts val="1200"/>
              </a:spcAft>
              <a:buNone/>
            </a:pPr>
            <a:r>
              <a:rPr lang="en-US" sz="1800" dirty="0">
                <a:latin typeface="Arial" charset="0"/>
                <a:ea typeface="Arial" charset="0"/>
                <a:cs typeface="Arial" charset="0"/>
              </a:rPr>
              <a:t>b = T.dot(x, y)</a:t>
            </a:r>
          </a:p>
          <a:p>
            <a:pPr marL="0" indent="0">
              <a:spcBef>
                <a:spcPts val="0"/>
              </a:spcBef>
              <a:spcAft>
                <a:spcPts val="1200"/>
              </a:spcAft>
              <a:buNone/>
            </a:pPr>
            <a:r>
              <a:rPr lang="en-US" sz="1800" dirty="0">
                <a:latin typeface="Arial" charset="0"/>
                <a:ea typeface="Arial" charset="0"/>
                <a:cs typeface="Arial" charset="0"/>
              </a:rPr>
              <a:t># Matrix-vector product</a:t>
            </a:r>
          </a:p>
          <a:p>
            <a:pPr marL="0" indent="0">
              <a:spcBef>
                <a:spcPts val="0"/>
              </a:spcBef>
              <a:spcAft>
                <a:spcPts val="1200"/>
              </a:spcAft>
              <a:buNone/>
            </a:pPr>
            <a:r>
              <a:rPr lang="en-US" sz="1800" dirty="0">
                <a:latin typeface="Arial" charset="0"/>
                <a:ea typeface="Arial" charset="0"/>
                <a:cs typeface="Arial" charset="0"/>
              </a:rPr>
              <a:t>c = T.dot(x, a)</a:t>
            </a:r>
          </a:p>
        </p:txBody>
      </p:sp>
    </p:spTree>
    <p:extLst>
      <p:ext uri="{BB962C8B-B14F-4D97-AF65-F5344CB8AC3E}">
        <p14:creationId xmlns:p14="http://schemas.microsoft.com/office/powerpoint/2010/main" val="1783327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smtClean="0"/>
              <a:t>Theano</a:t>
            </a:r>
            <a:r>
              <a:rPr lang="en-US" dirty="0" smtClean="0"/>
              <a:t> function</a:t>
            </a:r>
            <a:endParaRPr lang="en-US" dirty="0"/>
          </a:p>
        </p:txBody>
      </p:sp>
      <p:sp>
        <p:nvSpPr>
          <p:cNvPr id="3" name="Content Placeholder 2"/>
          <p:cNvSpPr>
            <a:spLocks noGrp="1"/>
          </p:cNvSpPr>
          <p:nvPr>
            <p:ph idx="1"/>
          </p:nvPr>
        </p:nvSpPr>
        <p:spPr>
          <a:xfrm>
            <a:off x="228600" y="669171"/>
            <a:ext cx="7468286" cy="5390435"/>
          </a:xfrm>
        </p:spPr>
        <p:txBody>
          <a:bodyPr lIns="0" tIns="0" rIns="0" bIns="0"/>
          <a:lstStyle/>
          <a:p>
            <a:pPr marL="0" indent="0">
              <a:spcBef>
                <a:spcPts val="0"/>
              </a:spcBef>
              <a:spcAft>
                <a:spcPts val="1200"/>
              </a:spcAft>
              <a:buNone/>
            </a:pPr>
            <a:r>
              <a:rPr lang="en-US" sz="1800" dirty="0" smtClean="0">
                <a:latin typeface="Arial" charset="0"/>
                <a:ea typeface="Arial" charset="0"/>
                <a:cs typeface="Arial" charset="0"/>
              </a:rPr>
              <a:t>&gt;&gt;&gt; 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tensor as T</a:t>
            </a:r>
          </a:p>
          <a:p>
            <a:pPr marL="0" indent="0">
              <a:spcBef>
                <a:spcPts val="0"/>
              </a:spcBef>
              <a:spcAft>
                <a:spcPts val="1200"/>
              </a:spcAft>
              <a:buNone/>
            </a:pPr>
            <a:r>
              <a:rPr lang="en-US" sz="1800" dirty="0" smtClean="0">
                <a:latin typeface="Arial" charset="0"/>
                <a:ea typeface="Arial" charset="0"/>
                <a:cs typeface="Arial" charset="0"/>
              </a:rPr>
              <a:t>&gt;&gt;&gt; x </a:t>
            </a:r>
            <a:r>
              <a:rPr lang="en-US" sz="1800" dirty="0">
                <a:latin typeface="Arial" charset="0"/>
                <a:ea typeface="Arial" charset="0"/>
                <a:cs typeface="Arial" charset="0"/>
              </a:rPr>
              <a:t>= </a:t>
            </a:r>
            <a:r>
              <a:rPr lang="en-US" sz="1800" dirty="0" err="1">
                <a:latin typeface="Arial" charset="0"/>
                <a:ea typeface="Arial" charset="0"/>
                <a:cs typeface="Arial" charset="0"/>
              </a:rPr>
              <a:t>T.scalar</a:t>
            </a:r>
            <a:r>
              <a:rPr lang="en-US" sz="1800" dirty="0">
                <a:latin typeface="Arial" charset="0"/>
                <a:ea typeface="Arial" charset="0"/>
                <a:cs typeface="Arial" charset="0"/>
              </a:rPr>
              <a:t>()</a:t>
            </a:r>
          </a:p>
          <a:p>
            <a:pPr marL="0" indent="0">
              <a:spcBef>
                <a:spcPts val="0"/>
              </a:spcBef>
              <a:spcAft>
                <a:spcPts val="1200"/>
              </a:spcAft>
              <a:buNone/>
            </a:pPr>
            <a:r>
              <a:rPr lang="en-US" sz="1800" dirty="0" smtClean="0">
                <a:latin typeface="Arial" charset="0"/>
                <a:ea typeface="Arial" charset="0"/>
                <a:cs typeface="Arial" charset="0"/>
              </a:rPr>
              <a:t>&gt;&gt;&gt; y </a:t>
            </a:r>
            <a:r>
              <a:rPr lang="en-US" sz="1800" dirty="0">
                <a:latin typeface="Arial" charset="0"/>
                <a:ea typeface="Arial" charset="0"/>
                <a:cs typeface="Arial" charset="0"/>
              </a:rPr>
              <a:t>= </a:t>
            </a:r>
            <a:r>
              <a:rPr lang="en-US" sz="1800" dirty="0" err="1">
                <a:latin typeface="Arial" charset="0"/>
                <a:ea typeface="Arial" charset="0"/>
                <a:cs typeface="Arial" charset="0"/>
              </a:rPr>
              <a:t>T.scalar</a:t>
            </a:r>
            <a:r>
              <a:rPr lang="en-US" sz="1800" dirty="0">
                <a:latin typeface="Arial" charset="0"/>
                <a:ea typeface="Arial" charset="0"/>
                <a:cs typeface="Arial" charset="0"/>
              </a:rPr>
              <a:t>()</a:t>
            </a:r>
          </a:p>
          <a:p>
            <a:pPr marL="0" indent="0">
              <a:spcBef>
                <a:spcPts val="0"/>
              </a:spcBef>
              <a:spcAft>
                <a:spcPts val="1200"/>
              </a:spcAft>
              <a:buNone/>
            </a:pPr>
            <a:r>
              <a:rPr lang="en-US" sz="1800" dirty="0" smtClean="0">
                <a:latin typeface="Arial" charset="0"/>
                <a:ea typeface="Arial" charset="0"/>
                <a:cs typeface="Arial" charset="0"/>
              </a:rPr>
              <a:t>&gt;&gt;&gt; from </a:t>
            </a:r>
            <a:r>
              <a:rPr lang="en-US" sz="1800" dirty="0" err="1">
                <a:latin typeface="Arial" charset="0"/>
                <a:ea typeface="Arial" charset="0"/>
                <a:cs typeface="Arial" charset="0"/>
              </a:rPr>
              <a:t>theano</a:t>
            </a:r>
            <a:r>
              <a:rPr lang="en-US" sz="1800" dirty="0">
                <a:latin typeface="Arial" charset="0"/>
                <a:ea typeface="Arial" charset="0"/>
                <a:cs typeface="Arial" charset="0"/>
              </a:rPr>
              <a:t> import function</a:t>
            </a:r>
          </a:p>
          <a:p>
            <a:pPr marL="0" indent="0">
              <a:spcBef>
                <a:spcPts val="0"/>
              </a:spcBef>
              <a:spcAft>
                <a:spcPts val="1200"/>
              </a:spcAft>
              <a:buNone/>
            </a:pPr>
            <a:r>
              <a:rPr lang="en-US" sz="1800" dirty="0" smtClean="0">
                <a:latin typeface="Arial" charset="0"/>
                <a:ea typeface="Arial" charset="0"/>
                <a:cs typeface="Arial" charset="0"/>
              </a:rPr>
              <a:t>&gt;&gt;&gt; # </a:t>
            </a:r>
            <a:r>
              <a:rPr lang="en-US" sz="1800" dirty="0">
                <a:latin typeface="Arial" charset="0"/>
                <a:ea typeface="Arial" charset="0"/>
                <a:cs typeface="Arial" charset="0"/>
              </a:rPr>
              <a:t>first </a:t>
            </a:r>
            <a:r>
              <a:rPr lang="en-US" sz="1800" dirty="0" err="1">
                <a:latin typeface="Arial" charset="0"/>
                <a:ea typeface="Arial" charset="0"/>
                <a:cs typeface="Arial" charset="0"/>
              </a:rPr>
              <a:t>arg</a:t>
            </a:r>
            <a:r>
              <a:rPr lang="en-US" sz="1800" dirty="0">
                <a:latin typeface="Arial" charset="0"/>
                <a:ea typeface="Arial" charset="0"/>
                <a:cs typeface="Arial" charset="0"/>
              </a:rPr>
              <a:t> is list of SYMBOLIC inputs</a:t>
            </a:r>
          </a:p>
          <a:p>
            <a:pPr marL="0" indent="0">
              <a:spcBef>
                <a:spcPts val="0"/>
              </a:spcBef>
              <a:spcAft>
                <a:spcPts val="1200"/>
              </a:spcAft>
              <a:buNone/>
            </a:pPr>
            <a:r>
              <a:rPr lang="en-US" sz="1800" dirty="0" smtClean="0">
                <a:latin typeface="Arial" charset="0"/>
                <a:ea typeface="Arial" charset="0"/>
                <a:cs typeface="Arial" charset="0"/>
              </a:rPr>
              <a:t>&gt;&gt;&gt; # </a:t>
            </a:r>
            <a:r>
              <a:rPr lang="en-US" sz="1800" dirty="0">
                <a:latin typeface="Arial" charset="0"/>
                <a:ea typeface="Arial" charset="0"/>
                <a:cs typeface="Arial" charset="0"/>
              </a:rPr>
              <a:t>second </a:t>
            </a:r>
            <a:r>
              <a:rPr lang="en-US" sz="1800" dirty="0" err="1">
                <a:latin typeface="Arial" charset="0"/>
                <a:ea typeface="Arial" charset="0"/>
                <a:cs typeface="Arial" charset="0"/>
              </a:rPr>
              <a:t>arg</a:t>
            </a:r>
            <a:r>
              <a:rPr lang="en-US" sz="1800" dirty="0">
                <a:latin typeface="Arial" charset="0"/>
                <a:ea typeface="Arial" charset="0"/>
                <a:cs typeface="Arial" charset="0"/>
              </a:rPr>
              <a:t> is SYMBOLIC output</a:t>
            </a:r>
          </a:p>
          <a:p>
            <a:pPr marL="0" indent="0">
              <a:spcBef>
                <a:spcPts val="0"/>
              </a:spcBef>
              <a:spcAft>
                <a:spcPts val="1200"/>
              </a:spcAft>
              <a:buNone/>
            </a:pPr>
            <a:r>
              <a:rPr lang="en-US" sz="1800" dirty="0" smtClean="0">
                <a:latin typeface="Arial" charset="0"/>
                <a:ea typeface="Arial" charset="0"/>
                <a:cs typeface="Arial" charset="0"/>
              </a:rPr>
              <a:t>&gt;&gt;&gt; f </a:t>
            </a:r>
            <a:r>
              <a:rPr lang="en-US" sz="1800" dirty="0">
                <a:latin typeface="Arial" charset="0"/>
                <a:ea typeface="Arial" charset="0"/>
                <a:cs typeface="Arial" charset="0"/>
              </a:rPr>
              <a:t>= function([x, y], x + y)</a:t>
            </a:r>
          </a:p>
          <a:p>
            <a:pPr marL="0" indent="0">
              <a:spcBef>
                <a:spcPts val="0"/>
              </a:spcBef>
              <a:spcAft>
                <a:spcPts val="1200"/>
              </a:spcAft>
              <a:buNone/>
            </a:pPr>
            <a:r>
              <a:rPr lang="en-US" sz="1800" dirty="0" smtClean="0">
                <a:latin typeface="Arial" charset="0"/>
                <a:ea typeface="Arial" charset="0"/>
                <a:cs typeface="Arial" charset="0"/>
              </a:rPr>
              <a:t>&gt;&gt;&gt; # </a:t>
            </a:r>
            <a:r>
              <a:rPr lang="en-US" sz="1800" dirty="0">
                <a:latin typeface="Arial" charset="0"/>
                <a:ea typeface="Arial" charset="0"/>
                <a:cs typeface="Arial" charset="0"/>
              </a:rPr>
              <a:t>Call it with NUMERICAL values</a:t>
            </a:r>
          </a:p>
          <a:p>
            <a:pPr marL="0" indent="0">
              <a:spcBef>
                <a:spcPts val="0"/>
              </a:spcBef>
              <a:spcAft>
                <a:spcPts val="1200"/>
              </a:spcAft>
              <a:buNone/>
            </a:pPr>
            <a:r>
              <a:rPr lang="en-US" sz="1800" dirty="0" smtClean="0">
                <a:latin typeface="Arial" charset="0"/>
                <a:ea typeface="Arial" charset="0"/>
                <a:cs typeface="Arial" charset="0"/>
              </a:rPr>
              <a:t>&gt;&gt;&gt; # </a:t>
            </a:r>
            <a:r>
              <a:rPr lang="en-US" sz="1800" dirty="0">
                <a:latin typeface="Arial" charset="0"/>
                <a:ea typeface="Arial" charset="0"/>
                <a:cs typeface="Arial" charset="0"/>
              </a:rPr>
              <a:t>Get a NUMERICAL output</a:t>
            </a:r>
          </a:p>
          <a:p>
            <a:pPr marL="0" indent="0">
              <a:spcBef>
                <a:spcPts val="0"/>
              </a:spcBef>
              <a:spcAft>
                <a:spcPts val="1200"/>
              </a:spcAft>
              <a:buNone/>
            </a:pPr>
            <a:r>
              <a:rPr lang="en-US" sz="1800" dirty="0" smtClean="0">
                <a:latin typeface="Arial" charset="0"/>
                <a:ea typeface="Arial" charset="0"/>
                <a:cs typeface="Arial" charset="0"/>
              </a:rPr>
              <a:t>&gt;&gt;&gt; f(1</a:t>
            </a:r>
            <a:r>
              <a:rPr lang="en-US" sz="1800" dirty="0">
                <a:latin typeface="Arial" charset="0"/>
                <a:ea typeface="Arial" charset="0"/>
                <a:cs typeface="Arial" charset="0"/>
              </a:rPr>
              <a:t>., 2.)</a:t>
            </a:r>
          </a:p>
          <a:p>
            <a:pPr marL="0" indent="0">
              <a:spcBef>
                <a:spcPts val="0"/>
              </a:spcBef>
              <a:spcAft>
                <a:spcPts val="1200"/>
              </a:spcAft>
              <a:buNone/>
            </a:pPr>
            <a:r>
              <a:rPr lang="en-US" sz="1800" dirty="0">
                <a:latin typeface="Arial" charset="0"/>
                <a:ea typeface="Arial" charset="0"/>
                <a:cs typeface="Arial" charset="0"/>
              </a:rPr>
              <a:t>array(3.0)</a:t>
            </a:r>
          </a:p>
        </p:txBody>
      </p:sp>
    </p:spTree>
    <p:extLst>
      <p:ext uri="{BB962C8B-B14F-4D97-AF65-F5344CB8AC3E}">
        <p14:creationId xmlns:p14="http://schemas.microsoft.com/office/powerpoint/2010/main" val="234143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11872</TotalTime>
  <Words>2450</Words>
  <Application>Microsoft Office PowerPoint</Application>
  <PresentationFormat>On-screen Show (4:3)</PresentationFormat>
  <Paragraphs>319</Paragraphs>
  <Slides>31</Slides>
  <Notes>19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ＭＳ Ｐゴシック</vt:lpstr>
      <vt:lpstr>Arial</vt:lpstr>
      <vt:lpstr>Calibri</vt:lpstr>
      <vt:lpstr>Cambria Math</vt:lpstr>
      <vt:lpstr>Times New Roman</vt:lpstr>
      <vt:lpstr>Wingdings</vt:lpstr>
      <vt:lpstr>ISIP Content Slide</vt:lpstr>
      <vt:lpstr>ISIP Title Slide</vt:lpstr>
      <vt:lpstr>1_ISIP Content Slide</vt:lpstr>
      <vt:lpstr>Custom Design</vt:lpstr>
      <vt:lpstr>1_ISIP Title Slide</vt:lpstr>
      <vt:lpstr>2_ISIP Content Slide</vt:lpstr>
      <vt:lpstr>PowerPoint Presentation</vt:lpstr>
      <vt:lpstr>Introduction</vt:lpstr>
      <vt:lpstr>What is Theano? What is not Theano?</vt:lpstr>
      <vt:lpstr>Theano features</vt:lpstr>
      <vt:lpstr>How To Use Theano?</vt:lpstr>
      <vt:lpstr>Scalar math</vt:lpstr>
      <vt:lpstr>Vector Math</vt:lpstr>
      <vt:lpstr>Matrix Math</vt:lpstr>
      <vt:lpstr>Theano function</vt:lpstr>
      <vt:lpstr>Shared variables</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Bidirectionsal LSTMs (DBLSTM)</vt:lpstr>
      <vt:lpstr>DEEP RECURRENT NEURAL NETWORKS (DRNN)</vt:lpstr>
      <vt:lpstr>DRNN-1O vs. DRNN-AO</vt:lpstr>
      <vt:lpstr>DRNN Equations</vt:lpstr>
      <vt:lpstr>DRNN Training</vt:lpstr>
      <vt:lpstr>An overview of gradient descent optimization algorithms</vt:lpstr>
      <vt:lpstr>Why different optimization algorithm</vt:lpstr>
      <vt:lpstr>Why different optimization algorithm</vt:lpstr>
      <vt:lpstr>Adaptive Moment Estimation (Adam)</vt:lpstr>
      <vt:lpstr>LSTM NETWORKS FOR SENTIMENT ANALYSIS</vt:lpstr>
      <vt:lpstr>Brief Bibliography</vt:lpstr>
    </vt:vector>
  </TitlesOfParts>
  <Company>Temple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Meysam Golmohammadi</cp:lastModifiedBy>
  <cp:revision>581</cp:revision>
  <dcterms:created xsi:type="dcterms:W3CDTF">2012-05-05T20:20:58Z</dcterms:created>
  <dcterms:modified xsi:type="dcterms:W3CDTF">2016-12-12T02:05:43Z</dcterms:modified>
</cp:coreProperties>
</file>