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mp" ContentType="image/png"/>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 id="2147483657" r:id="rId2"/>
    <p:sldMasterId id="2147483659" r:id="rId3"/>
    <p:sldMasterId id="2147483662" r:id="rId4"/>
    <p:sldMasterId id="2147483674" r:id="rId5"/>
    <p:sldMasterId id="2147483676" r:id="rId6"/>
  </p:sldMasterIdLst>
  <p:notesMasterIdLst>
    <p:notesMasterId r:id="rId36"/>
  </p:notesMasterIdLst>
  <p:handoutMasterIdLst>
    <p:handoutMasterId r:id="rId37"/>
  </p:handoutMasterIdLst>
  <p:sldIdLst>
    <p:sldId id="298" r:id="rId7"/>
    <p:sldId id="343" r:id="rId8"/>
    <p:sldId id="344" r:id="rId9"/>
    <p:sldId id="345" r:id="rId10"/>
    <p:sldId id="346" r:id="rId11"/>
    <p:sldId id="347" r:id="rId12"/>
    <p:sldId id="348" r:id="rId13"/>
    <p:sldId id="349" r:id="rId14"/>
    <p:sldId id="350" r:id="rId15"/>
    <p:sldId id="351" r:id="rId16"/>
    <p:sldId id="370" r:id="rId17"/>
    <p:sldId id="353" r:id="rId18"/>
    <p:sldId id="354" r:id="rId19"/>
    <p:sldId id="355" r:id="rId20"/>
    <p:sldId id="356" r:id="rId21"/>
    <p:sldId id="357" r:id="rId22"/>
    <p:sldId id="358" r:id="rId23"/>
    <p:sldId id="359" r:id="rId24"/>
    <p:sldId id="360" r:id="rId25"/>
    <p:sldId id="361" r:id="rId26"/>
    <p:sldId id="362" r:id="rId27"/>
    <p:sldId id="371" r:id="rId28"/>
    <p:sldId id="363" r:id="rId29"/>
    <p:sldId id="364" r:id="rId30"/>
    <p:sldId id="365" r:id="rId31"/>
    <p:sldId id="366" r:id="rId32"/>
    <p:sldId id="367" r:id="rId33"/>
    <p:sldId id="368" r:id="rId34"/>
    <p:sldId id="36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8">
          <p15:clr>
            <a:srgbClr val="A4A3A4"/>
          </p15:clr>
        </p15:guide>
        <p15:guide id="2" pos="5616" userDrawn="1">
          <p15:clr>
            <a:srgbClr val="A4A3A4"/>
          </p15:clr>
        </p15:guide>
        <p15:guide id="3" pos="5731">
          <p15:clr>
            <a:srgbClr val="A4A3A4"/>
          </p15:clr>
        </p15:guide>
        <p15:guide id="4" orient="horz" pos="2415">
          <p15:clr>
            <a:srgbClr val="A4A3A4"/>
          </p15:clr>
        </p15:guide>
        <p15:guide id="5" orient="horz" pos="408" userDrawn="1">
          <p15:clr>
            <a:srgbClr val="A4A3A4"/>
          </p15:clr>
        </p15:guide>
        <p15:guide id="6" orient="horz" pos="2822">
          <p15:clr>
            <a:srgbClr val="A4A3A4"/>
          </p15:clr>
        </p15:guide>
        <p15:guide id="7"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83E6"/>
    <a:srgbClr val="8F600B"/>
    <a:srgbClr val="F0AE38"/>
    <a:srgbClr val="C0504D"/>
    <a:srgbClr val="333399"/>
    <a:srgbClr val="B4CFFC"/>
    <a:srgbClr val="B6D6FC"/>
    <a:srgbClr val="E3F0FE"/>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22" autoAdjust="0"/>
    <p:restoredTop sz="95377" autoAdjust="0"/>
  </p:normalViewPr>
  <p:slideViewPr>
    <p:cSldViewPr snapToGrid="0" snapToObjects="1" showGuides="1">
      <p:cViewPr varScale="1">
        <p:scale>
          <a:sx n="91" d="100"/>
          <a:sy n="91" d="100"/>
        </p:scale>
        <p:origin x="1456" y="184"/>
      </p:cViewPr>
      <p:guideLst>
        <p:guide orient="horz" pos="4298"/>
        <p:guide pos="5616"/>
        <p:guide pos="5731"/>
        <p:guide orient="horz" pos="2415"/>
        <p:guide orient="horz" pos="408"/>
        <p:guide orient="horz" pos="2822"/>
        <p:guide pos="1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notesMaster" Target="notesMasters/notesMaster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12/9/16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12/9/16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Good morning every one, it’s great to see you all here and thank you for coming.</a:t>
            </a:r>
            <a:r>
              <a:rPr lang="en-US" baseline="0" dirty="0" smtClean="0"/>
              <a:t> </a:t>
            </a:r>
            <a:r>
              <a:rPr lang="en-US" dirty="0" smtClean="0"/>
              <a:t>My name is </a:t>
            </a:r>
            <a:r>
              <a:rPr lang="en-US" dirty="0" err="1" smtClean="0"/>
              <a:t>Meysam</a:t>
            </a:r>
            <a:r>
              <a:rPr lang="en-US" dirty="0" smtClean="0"/>
              <a:t> and it's my honor to work with Dr. </a:t>
            </a:r>
            <a:r>
              <a:rPr lang="en-US" dirty="0" err="1" smtClean="0"/>
              <a:t>Picone</a:t>
            </a:r>
            <a:r>
              <a:rPr lang="en-US" dirty="0" smtClean="0"/>
              <a:t> as my advisor. Please</a:t>
            </a:r>
            <a:r>
              <a:rPr lang="en-US" baseline="0" dirty="0" smtClean="0"/>
              <a:t> let me welcome Dr. </a:t>
            </a:r>
            <a:r>
              <a:rPr lang="en-US" baseline="0" dirty="0" err="1" smtClean="0"/>
              <a:t>Chitturi</a:t>
            </a:r>
            <a:r>
              <a:rPr lang="en-US" baseline="0" dirty="0" smtClean="0"/>
              <a:t> from Statistics Department. I also would like to take this moment as a chance to express my gratitude to Dr. Won and Dr. Obeid who supported my entrance in PhD program as first place. </a:t>
            </a:r>
            <a:r>
              <a:rPr lang="en-US" dirty="0" smtClean="0"/>
              <a:t>Today I am going to be talking about long short term memory recurrent neural networks and their potential for EEG classification task.</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Tree>
    <p:extLst>
      <p:ext uri="{BB962C8B-B14F-4D97-AF65-F5344CB8AC3E}">
        <p14:creationId xmlns:p14="http://schemas.microsoft.com/office/powerpoint/2010/main" val="248261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11</a:t>
            </a:fld>
            <a:endParaRPr lang="en-US" dirty="0"/>
          </a:p>
        </p:txBody>
      </p:sp>
    </p:spTree>
    <p:extLst>
      <p:ext uri="{BB962C8B-B14F-4D97-AF65-F5344CB8AC3E}">
        <p14:creationId xmlns:p14="http://schemas.microsoft.com/office/powerpoint/2010/main" val="206057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potential disadvantage of traditional RNN which explained in</a:t>
            </a:r>
            <a:r>
              <a:rPr lang="en-US" sz="1200" kern="1200" baseline="0" dirty="0" smtClean="0">
                <a:solidFill>
                  <a:schemeClr val="tx1"/>
                </a:solidFill>
                <a:latin typeface="+mn-lt"/>
                <a:ea typeface="+mn-ea"/>
                <a:cs typeface="+mn-cs"/>
              </a:rPr>
              <a:t> the first part of the presentation</a:t>
            </a:r>
            <a:r>
              <a:rPr lang="en-US" sz="1200" kern="1200" dirty="0" smtClean="0">
                <a:solidFill>
                  <a:schemeClr val="tx1"/>
                </a:solidFill>
                <a:latin typeface="+mn-lt"/>
                <a:ea typeface="+mn-ea"/>
                <a:cs typeface="+mn-cs"/>
              </a:rPr>
              <a:t> is that,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this part a structure called deep recurrent neural network(DRNN) will be explained which is basically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DRNN by stacking RNNs,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this way processing</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12</a:t>
            </a:fld>
            <a:endParaRPr lang="en-US"/>
          </a:p>
        </p:txBody>
      </p:sp>
    </p:spTree>
    <p:extLst>
      <p:ext uri="{BB962C8B-B14F-4D97-AF65-F5344CB8AC3E}">
        <p14:creationId xmlns:p14="http://schemas.microsoft.com/office/powerpoint/2010/main" val="930876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Different variations of the structures of DRNNs are depicted in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picture connection matrices are shown by arrows.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Also input frames, hidden states, and output frames are represented by </a:t>
            </a:r>
            <a:r>
              <a:rPr lang="en-US" sz="1200" kern="1200" dirty="0" err="1" smtClean="0">
                <a:solidFill>
                  <a:schemeClr val="tx1"/>
                </a:solidFill>
                <a:latin typeface="+mn-lt"/>
                <a:ea typeface="+mn-ea"/>
                <a:cs typeface="+mn-cs"/>
              </a:rPr>
              <a:t>white,black</a:t>
            </a:r>
            <a:r>
              <a:rPr lang="en-US" sz="1200" kern="1200" dirty="0" smtClean="0">
                <a:solidFill>
                  <a:schemeClr val="tx1"/>
                </a:solidFill>
                <a:latin typeface="+mn-lt"/>
                <a:ea typeface="+mn-ea"/>
                <a:cs typeface="+mn-cs"/>
              </a:rPr>
              <a:t> and grey circles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both of these structures the looped arrows represent the recurrent weights.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13</a:t>
            </a:fld>
            <a:endParaRPr lang="en-US"/>
          </a:p>
        </p:txBody>
      </p:sp>
    </p:spTree>
    <p:extLst>
      <p:ext uri="{BB962C8B-B14F-4D97-AF65-F5344CB8AC3E}">
        <p14:creationId xmlns:p14="http://schemas.microsoft.com/office/powerpoint/2010/main" val="4027638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order to train a DRNN,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15</a:t>
            </a:fld>
            <a:endParaRPr lang="en-US"/>
          </a:p>
        </p:txBody>
      </p:sp>
    </p:spTree>
    <p:extLst>
      <p:ext uri="{BB962C8B-B14F-4D97-AF65-F5344CB8AC3E}">
        <p14:creationId xmlns:p14="http://schemas.microsoft.com/office/powerpoint/2010/main" val="22695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16</a:t>
            </a:fld>
            <a:endParaRPr lang="en-US"/>
          </a:p>
        </p:txBody>
      </p:sp>
    </p:spTree>
    <p:extLst>
      <p:ext uri="{BB962C8B-B14F-4D97-AF65-F5344CB8AC3E}">
        <p14:creationId xmlns:p14="http://schemas.microsoft.com/office/powerpoint/2010/main" val="398989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greatest disadvantageous of RNN and LSTM structures that were introduced in part 1 and 2, is that they are processing information just based on the previous context. </a:t>
            </a:r>
          </a:p>
          <a:p>
            <a:r>
              <a:rPr lang="en-US" dirty="0" smtClean="0"/>
              <a:t>In a lot of application including speech recognition, we prefer another structure called bidirectional LSTM (BLSTM) which can …</a:t>
            </a:r>
          </a:p>
          <a:p>
            <a:r>
              <a:rPr lang="en-US" dirty="0" smtClean="0"/>
              <a:t>BLSTMs contain two separate hidden layers, one of them processes the input sequence forwards, while the other processes it backwards. Both hidden layers are connected to the same output layer, providing it with access to the past and future context of every point in the sequence. </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17</a:t>
            </a:fld>
            <a:endParaRPr lang="en-US"/>
          </a:p>
        </p:txBody>
      </p:sp>
    </p:spTree>
    <p:extLst>
      <p:ext uri="{BB962C8B-B14F-4D97-AF65-F5344CB8AC3E}">
        <p14:creationId xmlns:p14="http://schemas.microsoft.com/office/powerpoint/2010/main" val="393751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22</a:t>
            </a:fld>
            <a:endParaRPr lang="en-US" dirty="0"/>
          </a:p>
        </p:txBody>
      </p:sp>
    </p:spTree>
    <p:extLst>
      <p:ext uri="{BB962C8B-B14F-4D97-AF65-F5344CB8AC3E}">
        <p14:creationId xmlns:p14="http://schemas.microsoft.com/office/powerpoint/2010/main" val="69804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start from scratch with Recurrent Neural Networks. Then I’ll explain Long Short-Term</a:t>
            </a:r>
            <a:r>
              <a:rPr lang="en-US" baseline="0" dirty="0" smtClean="0"/>
              <a:t> Memory Networks. After that I will continue with </a:t>
            </a:r>
            <a:r>
              <a:rPr lang="en-US" dirty="0" smtClean="0"/>
              <a:t>Deep Recurrent Neural Networks. Then I</a:t>
            </a:r>
            <a:r>
              <a:rPr lang="en-US" baseline="0" dirty="0" smtClean="0"/>
              <a:t> will introduce you to </a:t>
            </a:r>
            <a:r>
              <a:rPr lang="en-US" dirty="0" smtClean="0"/>
              <a:t>Deep Bidirectional Long Short-Term Memory Networks.</a:t>
            </a:r>
            <a:r>
              <a:rPr lang="en-US" baseline="0" dirty="0" smtClean="0"/>
              <a:t> And finally I’ll wrap up the discussion with an overview on EEG classification using deep learning.</a:t>
            </a:r>
            <a:endParaRPr lang="en-US" dirty="0" smtClean="0"/>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a:t>
            </a:fld>
            <a:endParaRPr lang="en-US"/>
          </a:p>
        </p:txBody>
      </p:sp>
    </p:spTree>
    <p:extLst>
      <p:ext uri="{BB962C8B-B14F-4D97-AF65-F5344CB8AC3E}">
        <p14:creationId xmlns:p14="http://schemas.microsoft.com/office/powerpoint/2010/main" val="127384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recent years, neural networks composed of multiple layers, which are often termed as Deep Learning, have emerged as a powerful machine learning approach.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feedforward neural network is an artificial neural network where connections between the units do not form a cycle. In other word in feedforward networks processing of information is piped through the network from input layers to output layers.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contrast, a recurrent neural network (RNN) is an artificial neural network where connections between units form cyclic paths.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a:t>
            </a:fld>
            <a:endParaRPr lang="en-US"/>
          </a:p>
        </p:txBody>
      </p:sp>
    </p:spTree>
    <p:extLst>
      <p:ext uri="{BB962C8B-B14F-4D97-AF65-F5344CB8AC3E}">
        <p14:creationId xmlns:p14="http://schemas.microsoft.com/office/powerpoint/2010/main" val="74217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RNNs are called recurrent …</a:t>
            </a:r>
          </a:p>
          <a:p>
            <a:r>
              <a:rPr lang="en-US" sz="1200" kern="1200" dirty="0" smtClean="0">
                <a:solidFill>
                  <a:schemeClr val="tx1"/>
                </a:solidFill>
                <a:latin typeface="+mn-lt"/>
                <a:ea typeface="+mn-ea"/>
                <a:cs typeface="+mn-cs"/>
              </a:rPr>
              <a:t>We can consider RNNs as …</a:t>
            </a:r>
          </a:p>
          <a:p>
            <a:r>
              <a:rPr lang="en-US" sz="1200" kern="1200" dirty="0" smtClean="0">
                <a:solidFill>
                  <a:schemeClr val="tx1"/>
                </a:solidFill>
                <a:latin typeface="+mn-lt"/>
                <a:ea typeface="+mn-ea"/>
                <a:cs typeface="+mn-cs"/>
              </a:rPr>
              <a:t>RNNs are very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3</a:t>
            </a:fld>
            <a:endParaRPr lang="en-US"/>
          </a:p>
        </p:txBody>
      </p:sp>
    </p:spTree>
    <p:extLst>
      <p:ext uri="{BB962C8B-B14F-4D97-AF65-F5344CB8AC3E}">
        <p14:creationId xmlns:p14="http://schemas.microsoft.com/office/powerpoint/2010/main" val="28093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these equations </a:t>
                </a:r>
                <a14:m>
                  <m:oMath xmlns:m="http://schemas.openxmlformats.org/officeDocument/2006/math">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𝑡</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the input at time step t. </a:t>
                </a:r>
                <a14:m>
                  <m:oMath xmlns:m="http://schemas.openxmlformats.org/officeDocument/2006/math">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is a activation function which transforms the inputs of the layer into its outputs and allows us to fit nonlinear hypotheses. Common choices 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ReLUs</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which is required to initialize the first hidden state is typically set to all zeroes. The output of the network is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𝑦</m:t>
                    </m:r>
                  </m:oMath>
                </a14:m>
                <a:r>
                  <a:rPr lang="en-US" sz="1200" kern="1200" dirty="0">
                    <a:solidFill>
                      <a:schemeClr val="tx1"/>
                    </a:solidFill>
                    <a:effectLst/>
                    <a:latin typeface="+mn-lt"/>
                    <a:ea typeface="+mn-ea"/>
                    <a:cs typeface="+mn-cs"/>
                  </a:rPr>
                  <a:t> which is calculated by a nonlinear function of matrix multiplication of V and </a:t>
                </a:r>
                <a14:m>
                  <m:oMath xmlns:m="http://schemas.openxmlformats.org/officeDocument/2006/math">
                    <m:sSub>
                      <m:sSubPr>
                        <m:ctrlPr>
                          <a:rPr lang="en-US" sz="1200" i="1" kern="1200">
                            <a:solidFill>
                              <a:schemeClr val="tx1"/>
                            </a:solidFill>
                            <a:effectLst/>
                            <a:latin typeface="Cambria Math"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In 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Unlike 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RNN depicted in this slide makes predictions by matrix multiplications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these equations </a:t>
                </a:r>
                <a:r>
                  <a:rPr lang="en-US" sz="1200" i="0" kern="1200" dirty="0">
                    <a:solidFill>
                      <a:schemeClr val="tx1"/>
                    </a:solidFill>
                    <a:effectLst/>
                    <a:latin typeface="+mn-lt"/>
                    <a:ea typeface="+mn-ea"/>
                    <a:cs typeface="+mn-cs"/>
                  </a:rPr>
                  <a:t>𝑥_𝑡  </a:t>
                </a:r>
                <a:r>
                  <a:rPr lang="en-US" sz="1200" kern="1200" dirty="0">
                    <a:solidFill>
                      <a:schemeClr val="tx1"/>
                    </a:solidFill>
                    <a:effectLst/>
                    <a:latin typeface="+mn-lt"/>
                    <a:ea typeface="+mn-ea"/>
                    <a:cs typeface="+mn-cs"/>
                  </a:rPr>
                  <a:t>is the input at time step 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_𝑡</a:t>
                </a:r>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𝑓</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is a activation function which transforms the inputs of the layer into its outputs and allows us to fit nonlinear hypotheses. Common choices for </a:t>
                </a:r>
                <a:r>
                  <a:rPr lang="en-US" sz="1200" i="0" kern="1200" dirty="0">
                    <a:solidFill>
                      <a:schemeClr val="tx1"/>
                    </a:solidFill>
                    <a:effectLst/>
                    <a:latin typeface="+mn-lt"/>
                    <a:ea typeface="+mn-ea"/>
                    <a:cs typeface="+mn-cs"/>
                  </a:rPr>
                  <a:t>𝑓</a:t>
                </a:r>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_(−1)</a:t>
                </a:r>
                <a:r>
                  <a:rPr lang="en-US" sz="1200" kern="1200" dirty="0">
                    <a:solidFill>
                      <a:schemeClr val="tx1"/>
                    </a:solidFill>
                    <a:effectLst/>
                    <a:latin typeface="+mn-lt"/>
                    <a:ea typeface="+mn-ea"/>
                    <a:cs typeface="+mn-cs"/>
                  </a:rPr>
                  <a:t> which is required to initialize the first hidden state is typically set to all zeroes. The output of the network is </a:t>
                </a:r>
                <a:r>
                  <a:rPr lang="en-US" sz="1200" i="0" kern="1200" dirty="0">
                    <a:solidFill>
                      <a:schemeClr val="tx1"/>
                    </a:solidFill>
                    <a:effectLst/>
                    <a:latin typeface="+mn-lt"/>
                    <a:ea typeface="+mn-ea"/>
                    <a:cs typeface="+mn-cs"/>
                  </a:rPr>
                  <a:t>𝑦</a:t>
                </a:r>
                <a:r>
                  <a:rPr lang="en-US" sz="1200" kern="1200" dirty="0">
                    <a:solidFill>
                      <a:schemeClr val="tx1"/>
                    </a:solidFill>
                    <a:effectLst/>
                    <a:latin typeface="+mn-lt"/>
                    <a:ea typeface="+mn-ea"/>
                    <a:cs typeface="+mn-cs"/>
                  </a:rPr>
                  <a:t> which is calculated by a nonlinear function of matrix multiplication of V and </a:t>
                </a:r>
                <a:r>
                  <a:rPr lang="en-US" sz="1200" i="0" kern="1200" dirty="0">
                    <a:solidFill>
                      <a:schemeClr val="tx1"/>
                    </a:solidFill>
                    <a:effectLst/>
                    <a:latin typeface="+mn-lt"/>
                    <a:ea typeface="+mn-ea"/>
                    <a:cs typeface="+mn-cs"/>
                  </a:rPr>
                  <a:t>𝑆_𝑡</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a:t>
                </a:r>
                <a:r>
                  <a:rPr lang="en-US" sz="1200" kern="1200" dirty="0">
                    <a:solidFill>
                      <a:schemeClr val="tx1"/>
                    </a:solidFill>
                    <a:effectLst/>
                    <a:latin typeface="+mn-lt"/>
                    <a:ea typeface="+mn-ea"/>
                    <a:cs typeface="+mn-cs"/>
                  </a:rPr>
                  <a:t>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pPr/>
              <a:t>4</a:t>
            </a:fld>
            <a:endParaRPr lang="en-US"/>
          </a:p>
        </p:txBody>
      </p:sp>
    </p:spTree>
    <p:extLst>
      <p:ext uri="{BB962C8B-B14F-4D97-AF65-F5344CB8AC3E}">
        <p14:creationId xmlns:p14="http://schemas.microsoft.com/office/powerpoint/2010/main" val="388903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feedforward neural networks can be trained by backpropagation algorithm. In RNNs, a slightly modified version of this algorithm called Backpropagation through Time (BPTT) is used to train the network.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5</a:t>
            </a:fld>
            <a:endParaRPr lang="en-US"/>
          </a:p>
        </p:txBody>
      </p:sp>
    </p:spTree>
    <p:extLst>
      <p:ext uri="{BB962C8B-B14F-4D97-AF65-F5344CB8AC3E}">
        <p14:creationId xmlns:p14="http://schemas.microsoft.com/office/powerpoint/2010/main" val="355864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backpropagation</a:t>
            </a:r>
            <a:r>
              <a:rPr lang="en-US" sz="1200" kern="1200" dirty="0" smtClean="0">
                <a:solidFill>
                  <a:schemeClr val="tx1"/>
                </a:solidFill>
                <a:effectLst/>
                <a:latin typeface="+mn-lt"/>
                <a:ea typeface="+mn-ea"/>
                <a:cs typeface="+mn-cs"/>
              </a:rPr>
              <a:t> algorithm can be extended to BPTT by unfolding RNN in time and stacking identical copies of the RNN.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the parameters that are supposed to be learnt (U, V and W) are shared by all time steps in the network, the gradient at each output depends not only on the calculations of the current time step, but also the previous time steps.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6</a:t>
            </a:fld>
            <a:endParaRPr lang="en-US"/>
          </a:p>
        </p:txBody>
      </p:sp>
    </p:spTree>
    <p:extLst>
      <p:ext uri="{BB962C8B-B14F-4D97-AF65-F5344CB8AC3E}">
        <p14:creationId xmlns:p14="http://schemas.microsoft.com/office/powerpoint/2010/main" val="166126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RNNs are powerful structures, they are hard to train.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main reason is “vanishing gradient problem” which explored in depth by </a:t>
            </a:r>
            <a:r>
              <a:rPr lang="en-US" sz="1200" kern="1200" dirty="0" err="1" smtClean="0">
                <a:solidFill>
                  <a:schemeClr val="tx1"/>
                </a:solidFill>
                <a:effectLst/>
                <a:latin typeface="+mn-lt"/>
                <a:ea typeface="+mn-ea"/>
                <a:cs typeface="+mn-cs"/>
              </a:rPr>
              <a:t>Bengio</a:t>
            </a:r>
            <a:r>
              <a:rPr lang="en-US" sz="1200" kern="1200" baseline="0" dirty="0" smtClean="0">
                <a:solidFill>
                  <a:schemeClr val="tx1"/>
                </a:solidFill>
                <a:effectLst/>
                <a:latin typeface="+mn-lt"/>
                <a:ea typeface="+mn-ea"/>
                <a:cs typeface="+mn-cs"/>
              </a:rPr>
              <a:t> and it refers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found that in theory RNNs can make use of information in arbitrarily long sequences, but in practice they are limited to looking back only a few steps.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means in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successful solution is to use Long Short-Term Memory (LSTM) which will be introduced in next chapter.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7</a:t>
            </a:fld>
            <a:endParaRPr lang="en-US"/>
          </a:p>
        </p:txBody>
      </p:sp>
    </p:spTree>
    <p:extLst>
      <p:ext uri="{BB962C8B-B14F-4D97-AF65-F5344CB8AC3E}">
        <p14:creationId xmlns:p14="http://schemas.microsoft.com/office/powerpoint/2010/main" val="305790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Long Short Term Memory networks are a special kind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8</a:t>
            </a:fld>
            <a:endParaRPr lang="en-US"/>
          </a:p>
        </p:txBody>
      </p:sp>
    </p:spTree>
    <p:extLst>
      <p:ext uri="{BB962C8B-B14F-4D97-AF65-F5344CB8AC3E}">
        <p14:creationId xmlns:p14="http://schemas.microsoft.com/office/powerpoint/2010/main" val="30243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434163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64EB936-38C4-114A-9699-E529124D075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589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BD337FB4-2DFB-D14D-A96F-FBAA0F6BFA0B}"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6101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847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00262F03-9801-694E-9E3D-850D23F0190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69873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4D6AAA5-58E0-764E-B473-F60A4B57469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810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6DC6A0C-0D40-114E-883B-8154B8FB755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09281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E844F14-7E7C-E448-BC29-0766BE54777F}"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338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6775519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822960" y="1845734"/>
            <a:ext cx="7543800" cy="40233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CAEBE13E-4B7E-4445-AA1D-E25F39BAB5ED}" type="datetimeFigureOut">
              <a:rPr lang="en-US" smtClean="0"/>
              <a:pPr/>
              <a:t>12/9/16</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DA10A36D-0FF4-4F0B-BDFE-FB879F3DD541}" type="slidenum">
              <a:rPr lang="en-US" smtClean="0"/>
              <a:pPr/>
              <a:t>‹#›</a:t>
            </a:fld>
            <a:endParaRPr lang="en-US"/>
          </a:p>
        </p:txBody>
      </p:sp>
    </p:spTree>
    <p:extLst>
      <p:ext uri="{BB962C8B-B14F-4D97-AF65-F5344CB8AC3E}">
        <p14:creationId xmlns:p14="http://schemas.microsoft.com/office/powerpoint/2010/main" val="23304188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99880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521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399D9360-4773-444E-B9E0-EF7DCFBF00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370200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91C3C1D7-C644-4242-AEA9-AEB58743D7D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968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374E6AE-95CA-4746-8240-C2B492A51F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73295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07B0C41-0016-7747-9673-0149E547F4EA}"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12529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4.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4" Type="http://schemas.openxmlformats.org/officeDocument/2006/relationships/image" Target="../media/image1.pn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cap="none" baseline="0" dirty="0" smtClean="0">
                <a:latin typeface="Times New Roman" panose="02020603050405020304" pitchFamily="18" charset="0"/>
                <a:cs typeface="Times New Roman" panose="02020603050405020304" pitchFamily="18" charset="0"/>
              </a:rPr>
              <a:t>S. Lopez: TUH EEG Corpus</a:t>
            </a:r>
            <a:r>
              <a:rPr lang="en-US" sz="1000" b="0" cap="all" dirty="0" smtClean="0">
                <a:latin typeface="Times New Roman" panose="02020603050405020304" pitchFamily="18" charset="0"/>
                <a:cs typeface="Times New Roman" panose="02020603050405020304" pitchFamily="18" charset="0"/>
              </a:rPr>
              <a:t>	</a:t>
            </a:r>
            <a:r>
              <a:rPr lang="en-US" sz="1000" b="1" cap="none" dirty="0" smtClean="0">
                <a:solidFill>
                  <a:schemeClr val="tx2">
                    <a:lumMod val="50000"/>
                  </a:schemeClr>
                </a:solidFill>
                <a:latin typeface="+mn-lt"/>
                <a:cs typeface="+mn-cs"/>
              </a:rPr>
              <a:t>December</a:t>
            </a:r>
            <a:r>
              <a:rPr lang="en-US" sz="1000" b="1" cap="none" baseline="0" dirty="0" smtClean="0">
                <a:solidFill>
                  <a:schemeClr val="tx2">
                    <a:lumMod val="50000"/>
                  </a:schemeClr>
                </a:solidFill>
                <a:latin typeface="+mn-lt"/>
                <a:cs typeface="+mn-cs"/>
              </a:rPr>
              <a:t> 13, 2014</a:t>
            </a:r>
            <a:endParaRPr lang="en-US" sz="1000" b="1" dirty="0" smtClean="0">
              <a:solidFill>
                <a:schemeClr val="tx2">
                  <a:lumMod val="50000"/>
                </a:schemeClr>
              </a:solidFill>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250359067"/>
      </p:ext>
    </p:extLst>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a:lnSpc>
                <a:spcPct val="95000"/>
              </a:lnSpc>
              <a:spcBef>
                <a:spcPts val="1200"/>
              </a:spcBef>
              <a:tabLst>
                <a:tab pos="8513763" algn="r"/>
              </a:tabLst>
              <a:defRPr/>
            </a:pPr>
            <a:r>
              <a:rPr lang="en-US" sz="1000" b="1" dirty="0" smtClean="0">
                <a:solidFill>
                  <a:prstClr val="black"/>
                </a:solidFill>
                <a:latin typeface="Times New Roman" panose="02020603050405020304" pitchFamily="18" charset="0"/>
                <a:cs typeface="Times New Roman" panose="02020603050405020304" pitchFamily="18" charset="0"/>
              </a:rPr>
              <a:t>S. Lopez: TUH EEG Corpus</a:t>
            </a:r>
            <a:r>
              <a:rPr lang="en-US" sz="1000" cap="all" dirty="0" smtClean="0">
                <a:solidFill>
                  <a:prstClr val="black"/>
                </a:solidFill>
                <a:latin typeface="Times New Roman" panose="02020603050405020304" pitchFamily="18" charset="0"/>
                <a:cs typeface="Times New Roman" panose="02020603050405020304" pitchFamily="18" charset="0"/>
              </a:rPr>
              <a:t>	</a:t>
            </a:r>
            <a:r>
              <a:rPr lang="en-US" sz="1000" b="1" dirty="0" smtClean="0">
                <a:solidFill>
                  <a:srgbClr val="1F497D">
                    <a:lumMod val="50000"/>
                  </a:srgbClr>
                </a:solidFill>
                <a:latin typeface="Calibri"/>
              </a:rPr>
              <a:t>December 13, 2014</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609013424"/>
      </p:ext>
    </p:extLst>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5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smtClean="0">
                <a:latin typeface="Times New Roman" panose="02020603050405020304" pitchFamily="18" charset="0"/>
                <a:cs typeface="Times New Roman" panose="02020603050405020304" pitchFamily="18" charset="0"/>
              </a:rPr>
              <a:t>M. Golmohammadi: EEG Classification Using Long Short-Term Memory Recurrent Neural Networks</a:t>
            </a:r>
            <a:r>
              <a:rPr lang="en-US" sz="1000" b="1" dirty="0" smtClean="0">
                <a:solidFill>
                  <a:srgbClr val="1F497D">
                    <a:lumMod val="50000"/>
                  </a:srgbClr>
                </a:solidFill>
                <a:latin typeface="Calibri"/>
              </a:rPr>
              <a:t>	February 23, 2016</a:t>
            </a:r>
            <a:endParaRPr lang="en-US" sz="1000" b="1" dirty="0" smtClean="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 id="2147483678" r:id="rId2"/>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6.png"/><Relationship Id="rId1" Type="http://schemas.openxmlformats.org/officeDocument/2006/relationships/slideLayout" Target="../slideLayouts/slideLayout19.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1.png"/><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png"/><Relationship Id="rId5" Type="http://schemas.microsoft.com/office/2007/relationships/hdphoto" Target="../media/hdphoto1.wdp"/><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9.xml"/><Relationship Id="rId2"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gif"/><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4" Type="http://schemas.openxmlformats.org/officeDocument/2006/relationships/image" Target="../media/image13.png"/><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9475" y="641672"/>
            <a:ext cx="5447198" cy="2062103"/>
          </a:xfrm>
          <a:prstGeom prst="rect">
            <a:avLst/>
          </a:prstGeom>
          <a:noFill/>
        </p:spPr>
        <p:txBody>
          <a:bodyPr wrap="square" rtlCol="0">
            <a:spAutoFit/>
          </a:bodyPr>
          <a:lstStyle/>
          <a:p>
            <a:pPr algn="r"/>
            <a:r>
              <a:rPr lang="en-US" sz="3200" b="1">
                <a:latin typeface="Arial" charset="0"/>
                <a:ea typeface="Arial" charset="0"/>
                <a:cs typeface="Arial" charset="0"/>
              </a:rPr>
              <a:t>EEG </a:t>
            </a:r>
            <a:r>
              <a:rPr lang="en-US" sz="3200" b="1" smtClean="0">
                <a:latin typeface="Arial" charset="0"/>
                <a:ea typeface="Arial" charset="0"/>
                <a:cs typeface="Arial" charset="0"/>
              </a:rPr>
              <a:t>Classification</a:t>
            </a:r>
            <a:br>
              <a:rPr lang="en-US" sz="3200" b="1" smtClean="0">
                <a:latin typeface="Arial" charset="0"/>
                <a:ea typeface="Arial" charset="0"/>
                <a:cs typeface="Arial" charset="0"/>
              </a:rPr>
            </a:br>
            <a:r>
              <a:rPr lang="en-US" sz="3200" b="1" smtClean="0">
                <a:latin typeface="Arial" charset="0"/>
                <a:ea typeface="Arial" charset="0"/>
                <a:cs typeface="Arial" charset="0"/>
              </a:rPr>
              <a:t>Using Long</a:t>
            </a:r>
            <a:br>
              <a:rPr lang="en-US" sz="3200" b="1" smtClean="0">
                <a:latin typeface="Arial" charset="0"/>
                <a:ea typeface="Arial" charset="0"/>
                <a:cs typeface="Arial" charset="0"/>
              </a:rPr>
            </a:br>
            <a:r>
              <a:rPr lang="en-US" sz="3200" b="1" smtClean="0">
                <a:latin typeface="Arial" charset="0"/>
                <a:ea typeface="Arial" charset="0"/>
                <a:cs typeface="Arial" charset="0"/>
              </a:rPr>
              <a:t>Short-Term </a:t>
            </a:r>
            <a:r>
              <a:rPr lang="en-US" sz="3200" b="1" dirty="0" smtClean="0">
                <a:latin typeface="Arial" charset="0"/>
                <a:ea typeface="Arial" charset="0"/>
                <a:cs typeface="Arial" charset="0"/>
              </a:rPr>
              <a:t>Memory</a:t>
            </a:r>
            <a:br>
              <a:rPr lang="en-US" sz="3200" b="1" dirty="0" smtClean="0">
                <a:latin typeface="Arial" charset="0"/>
                <a:ea typeface="Arial" charset="0"/>
                <a:cs typeface="Arial" charset="0"/>
              </a:rPr>
            </a:br>
            <a:r>
              <a:rPr lang="en-US" sz="3200" b="1" dirty="0" smtClean="0">
                <a:latin typeface="Arial" charset="0"/>
                <a:ea typeface="Arial" charset="0"/>
                <a:cs typeface="Arial" charset="0"/>
              </a:rPr>
              <a:t>Recurrent </a:t>
            </a:r>
            <a:r>
              <a:rPr lang="en-US" sz="3200" b="1" dirty="0">
                <a:latin typeface="Arial" charset="0"/>
                <a:ea typeface="Arial" charset="0"/>
                <a:cs typeface="Arial" charset="0"/>
              </a:rPr>
              <a:t>Neural Networks</a:t>
            </a:r>
          </a:p>
        </p:txBody>
      </p:sp>
      <p:sp>
        <p:nvSpPr>
          <p:cNvPr id="4" name="Rectangle 16"/>
          <p:cNvSpPr txBox="1">
            <a:spLocks noChangeArrowheads="1"/>
          </p:cNvSpPr>
          <p:nvPr/>
        </p:nvSpPr>
        <p:spPr>
          <a:xfrm>
            <a:off x="283318" y="4953001"/>
            <a:ext cx="6258401" cy="2289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b="1" dirty="0" err="1" smtClean="0">
                <a:latin typeface="Arial"/>
                <a:cs typeface="Arial"/>
              </a:rPr>
              <a:t>Meysam</a:t>
            </a:r>
            <a:r>
              <a:rPr lang="en-US" sz="1800" b="1" dirty="0" smtClean="0">
                <a:latin typeface="Arial"/>
                <a:cs typeface="Arial"/>
              </a:rPr>
              <a:t> </a:t>
            </a:r>
            <a:r>
              <a:rPr lang="en-US" sz="1800" b="1" dirty="0" err="1">
                <a:latin typeface="Arial"/>
                <a:cs typeface="Arial"/>
              </a:rPr>
              <a:t>Golmohammadi</a:t>
            </a:r>
            <a:endParaRPr lang="en-US" sz="1800" b="1" dirty="0">
              <a:latin typeface="Arial"/>
              <a:cs typeface="Arial"/>
            </a:endParaRPr>
          </a:p>
          <a:p>
            <a:pPr marL="0" indent="0">
              <a:spcBef>
                <a:spcPts val="0"/>
              </a:spcBef>
              <a:buNone/>
            </a:pPr>
            <a:r>
              <a:rPr lang="en-US" sz="1800" b="1" dirty="0" smtClean="0">
                <a:latin typeface="Arial"/>
                <a:cs typeface="Arial"/>
              </a:rPr>
              <a:t>meysam@temple.edu</a:t>
            </a:r>
            <a:endParaRPr lang="en-US" sz="1800" b="1" dirty="0">
              <a:latin typeface="Arial"/>
              <a:cs typeface="Arial"/>
            </a:endParaRPr>
          </a:p>
          <a:p>
            <a:pPr marL="0" indent="0">
              <a:spcBef>
                <a:spcPts val="0"/>
              </a:spcBef>
              <a:buNone/>
            </a:pPr>
            <a:r>
              <a:rPr lang="en-US" sz="1800" b="1" dirty="0">
                <a:latin typeface="Arial"/>
                <a:cs typeface="Arial"/>
              </a:rPr>
              <a:t>Neural Engineering Data Consortium</a:t>
            </a:r>
          </a:p>
          <a:p>
            <a:pPr marL="0" indent="0">
              <a:spcBef>
                <a:spcPts val="0"/>
              </a:spcBef>
              <a:buNone/>
            </a:pPr>
            <a:r>
              <a:rPr lang="en-US" sz="1800" b="1" dirty="0" smtClean="0">
                <a:latin typeface="Arial"/>
                <a:cs typeface="Arial"/>
              </a:rPr>
              <a:t>College </a:t>
            </a:r>
            <a:r>
              <a:rPr lang="en-US" sz="1800" b="1" dirty="0">
                <a:latin typeface="Arial"/>
                <a:cs typeface="Arial"/>
              </a:rPr>
              <a:t>of Engineering </a:t>
            </a:r>
          </a:p>
          <a:p>
            <a:pPr marL="0" indent="0">
              <a:spcBef>
                <a:spcPts val="0"/>
              </a:spcBef>
              <a:buNone/>
            </a:pPr>
            <a:r>
              <a:rPr lang="en-US" sz="1800" b="1" dirty="0">
                <a:latin typeface="Arial"/>
                <a:cs typeface="Arial"/>
              </a:rPr>
              <a:t>Temple University </a:t>
            </a:r>
          </a:p>
          <a:p>
            <a:pPr marL="0" indent="0">
              <a:spcBef>
                <a:spcPts val="0"/>
              </a:spcBef>
              <a:buNone/>
            </a:pPr>
            <a:r>
              <a:rPr lang="en-US" sz="1800" b="1" dirty="0">
                <a:latin typeface="Arial"/>
                <a:cs typeface="Arial"/>
              </a:rPr>
              <a:t>February </a:t>
            </a:r>
            <a:r>
              <a:rPr lang="en-US" sz="1800" b="1" dirty="0" smtClean="0">
                <a:latin typeface="Arial"/>
                <a:cs typeface="Arial"/>
              </a:rPr>
              <a:t>2016</a:t>
            </a:r>
            <a:endParaRPr lang="en-US" sz="1800" b="1" dirty="0" smtClean="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3"/>
          <a:stretch>
            <a:fillRect/>
          </a:stretch>
        </p:blipFill>
        <p:spPr>
          <a:xfrm>
            <a:off x="6062173" y="4807512"/>
            <a:ext cx="2984500" cy="1993397"/>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714343" y="1681930"/>
            <a:ext cx="2603818" cy="1701859"/>
          </a:xfrm>
          <a:prstGeom prst="rect">
            <a:avLst/>
          </a:prstGeom>
          <a:ln w="25400">
            <a:solidFill>
              <a:srgbClr val="CD1E26"/>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283318" y="187714"/>
            <a:ext cx="1250156" cy="1666875"/>
          </a:xfrm>
          <a:prstGeom prst="rect">
            <a:avLst/>
          </a:prstGeom>
          <a:ln w="25400">
            <a:solidFill>
              <a:srgbClr val="CD1E26"/>
            </a:solidFill>
          </a:ln>
          <a:effectLst>
            <a:outerShdw blurRad="292100" dist="139700" dir="2700000" algn="tl" rotWithShape="0">
              <a:srgbClr val="333333">
                <a:alpha val="65000"/>
              </a:srgbClr>
            </a:outerShdw>
          </a:effectLst>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1774288" y="2874938"/>
            <a:ext cx="1855960" cy="1735737"/>
          </a:xfrm>
          <a:prstGeom prst="rect">
            <a:avLst/>
          </a:prstGeom>
          <a:ln w="25400">
            <a:solidFill>
              <a:srgbClr val="CD1E26"/>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6600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Memory Cell in LSTM</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800" y="647700"/>
            <a:ext cx="2278915" cy="2062481"/>
          </a:xfrm>
          <a:prstGeom prst="rect">
            <a:avLst/>
          </a:prstGeom>
        </p:spPr>
      </p:pic>
      <p:sp>
        <p:nvSpPr>
          <p:cNvPr id="6" name="Rectangle 5"/>
          <p:cNvSpPr/>
          <p:nvPr/>
        </p:nvSpPr>
        <p:spPr>
          <a:xfrm>
            <a:off x="6322381" y="2710181"/>
            <a:ext cx="2249334" cy="369332"/>
          </a:xfrm>
          <a:prstGeom prst="rect">
            <a:avLst/>
          </a:prstGeom>
        </p:spPr>
        <p:txBody>
          <a:bodyPr wrap="none">
            <a:spAutoFit/>
          </a:bodyPr>
          <a:lstStyle/>
          <a:p>
            <a:r>
              <a:rPr lang="en-US" b="1" dirty="0">
                <a:latin typeface="Arial" charset="0"/>
                <a:ea typeface="Arial" charset="0"/>
                <a:cs typeface="Arial" charset="0"/>
              </a:rPr>
              <a:t>LSTM Memory Cell</a:t>
            </a:r>
          </a:p>
        </p:txBody>
      </p:sp>
      <p:sp>
        <p:nvSpPr>
          <p:cNvPr id="7" name="Content Placeholder 2"/>
          <p:cNvSpPr>
            <a:spLocks noGrp="1"/>
          </p:cNvSpPr>
          <p:nvPr>
            <p:ph idx="1"/>
          </p:nvPr>
        </p:nvSpPr>
        <p:spPr>
          <a:xfrm>
            <a:off x="228600" y="647700"/>
            <a:ext cx="5854959" cy="4801051"/>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LSTM networks introduce a new structure called a memory cell.</a:t>
            </a:r>
          </a:p>
          <a:p>
            <a:pPr marL="182563" indent="-182563">
              <a:spcBef>
                <a:spcPts val="0"/>
              </a:spcBef>
              <a:spcAft>
                <a:spcPts val="1200"/>
              </a:spcAft>
              <a:buFont typeface="Arial" charset="0"/>
            </a:pPr>
            <a:r>
              <a:rPr lang="en-US" sz="2400" b="1" dirty="0" smtClean="0">
                <a:latin typeface="Arial" panose="020B0604020202020204" pitchFamily="34" charset="0"/>
                <a:cs typeface="Arial" panose="020B0604020202020204" pitchFamily="34" charset="0"/>
              </a:rPr>
              <a:t>Each </a:t>
            </a:r>
            <a:r>
              <a:rPr lang="en-US" sz="2400" b="1" dirty="0">
                <a:latin typeface="Arial" panose="020B0604020202020204" pitchFamily="34" charset="0"/>
                <a:cs typeface="Arial" panose="020B0604020202020204" pitchFamily="34" charset="0"/>
              </a:rPr>
              <a:t>memory cell contains four main elements: </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Input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Forget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Output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Neuron with a self-recurrent</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These gates allow the cells to keep and access information over long periods of time. </a:t>
            </a:r>
          </a:p>
        </p:txBody>
      </p:sp>
    </p:spTree>
    <p:extLst>
      <p:ext uri="{BB962C8B-B14F-4D97-AF65-F5344CB8AC3E}">
        <p14:creationId xmlns:p14="http://schemas.microsoft.com/office/powerpoint/2010/main" val="2901319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LSTM Equations</a:t>
            </a:r>
          </a:p>
        </p:txBody>
      </p:sp>
      <p:sp>
        <p:nvSpPr>
          <p:cNvPr id="4" name="Slide Number Placeholder 3"/>
          <p:cNvSpPr>
            <a:spLocks noGrp="1"/>
          </p:cNvSpPr>
          <p:nvPr>
            <p:ph type="sldNum" sz="quarter" idx="12"/>
          </p:nvPr>
        </p:nvSpPr>
        <p:spPr/>
        <p:txBody>
          <a:bodyPr/>
          <a:lstStyle/>
          <a:p>
            <a:fld id="{DA10A36D-0FF4-4F0B-BDFE-FB879F3DD541}" type="slidenum">
              <a:rPr lang="en-US" smtClean="0"/>
              <a:pPr/>
              <a:t>10</a:t>
            </a:fld>
            <a:endParaRPr lang="en-US"/>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503035" y="647700"/>
                <a:ext cx="3594928" cy="3209151"/>
              </a:xfrm>
            </p:spPr>
            <p:txBody>
              <a:bodyPr/>
              <a:lstStyle/>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charset="0"/>
                              </a:rPr>
                            </m:ctrlPr>
                          </m:sSupPr>
                          <m:e>
                            <m:r>
                              <a:rPr lang="en-US" sz="2000" i="1">
                                <a:latin typeface="Cambria Math" panose="02040503050406030204" pitchFamily="18" charset="0"/>
                              </a:rPr>
                              <m:t>𝑈</m:t>
                            </m:r>
                          </m:e>
                          <m:sup>
                            <m:r>
                              <a:rPr lang="en-US" sz="2000" i="1">
                                <a:latin typeface="Cambria Math" panose="02040503050406030204" pitchFamily="18" charset="0"/>
                              </a:rPr>
                              <m:t>𝑖</m:t>
                            </m:r>
                          </m:sup>
                        </m:sSup>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charset="0"/>
                              </a:rPr>
                            </m:ctrlPr>
                          </m:sSupPr>
                          <m:e>
                            <m:r>
                              <a:rPr lang="en-US" sz="2000" i="1">
                                <a:latin typeface="Cambria Math" panose="02040503050406030204" pitchFamily="18" charset="0"/>
                              </a:rPr>
                              <m:t>𝑊</m:t>
                            </m:r>
                          </m:e>
                          <m:sup>
                            <m:r>
                              <a:rPr lang="en-US" sz="2000" i="1">
                                <a:latin typeface="Cambria Math" panose="02040503050406030204" pitchFamily="18" charset="0"/>
                              </a:rPr>
                              <m:t>𝑖</m:t>
                            </m:r>
                          </m:sup>
                        </m:sSup>
                      </m:e>
                    </m:d>
                    <m:r>
                      <a:rPr lang="en-US" sz="2000" i="1">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charset="0"/>
                              </a:rPr>
                            </m:ctrlPr>
                          </m:sSupPr>
                          <m:e>
                            <m:r>
                              <a:rPr lang="en-US" sz="2000" i="1">
                                <a:latin typeface="Cambria Math" panose="02040503050406030204" pitchFamily="18" charset="0"/>
                              </a:rPr>
                              <m:t>𝑈</m:t>
                            </m:r>
                          </m:e>
                          <m:sup>
                            <m:r>
                              <a:rPr lang="en-US" sz="2000" i="1">
                                <a:latin typeface="Cambria Math" panose="02040503050406030204" pitchFamily="18" charset="0"/>
                              </a:rPr>
                              <m:t>𝑓</m:t>
                            </m:r>
                          </m:sup>
                        </m:sSup>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charset="0"/>
                              </a:rPr>
                            </m:ctrlPr>
                          </m:sSupPr>
                          <m:e>
                            <m:r>
                              <a:rPr lang="en-US" sz="2000" i="1">
                                <a:latin typeface="Cambria Math" panose="02040503050406030204" pitchFamily="18" charset="0"/>
                              </a:rPr>
                              <m:t>𝑊</m:t>
                            </m:r>
                          </m:e>
                          <m:sup>
                            <m:r>
                              <a:rPr lang="en-US" sz="2000" i="1">
                                <a:latin typeface="Cambria Math" panose="02040503050406030204" pitchFamily="18" charset="0"/>
                              </a:rPr>
                              <m:t>𝑓</m:t>
                            </m:r>
                          </m:sup>
                        </m:sSup>
                      </m:e>
                    </m:d>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𝑜</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charset="0"/>
                              </a:rPr>
                            </m:ctrlPr>
                          </m:sSupPr>
                          <m:e>
                            <m:r>
                              <a:rPr lang="en-US" sz="2000" i="1">
                                <a:latin typeface="Cambria Math" panose="02040503050406030204" pitchFamily="18" charset="0"/>
                              </a:rPr>
                              <m:t>𝑈</m:t>
                            </m:r>
                          </m:e>
                          <m:sup>
                            <m:r>
                              <a:rPr lang="en-US" sz="2000" i="1">
                                <a:latin typeface="Cambria Math" panose="02040503050406030204" pitchFamily="18" charset="0"/>
                              </a:rPr>
                              <m:t>𝑜</m:t>
                            </m:r>
                          </m:sup>
                        </m:sSup>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charset="0"/>
                              </a:rPr>
                            </m:ctrlPr>
                          </m:sSupPr>
                          <m:e>
                            <m:r>
                              <a:rPr lang="en-US" sz="2000" i="1">
                                <a:latin typeface="Cambria Math" panose="02040503050406030204" pitchFamily="18" charset="0"/>
                              </a:rPr>
                              <m:t>𝑊</m:t>
                            </m:r>
                          </m:e>
                          <m:sup>
                            <m:r>
                              <a:rPr lang="en-US" sz="2000" i="1">
                                <a:latin typeface="Cambria Math" panose="02040503050406030204" pitchFamily="18" charset="0"/>
                              </a:rPr>
                              <m:t>𝑜</m:t>
                            </m:r>
                          </m:sup>
                        </m:sSup>
                      </m:e>
                    </m:d>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𝑔</m:t>
                    </m:r>
                    <m:r>
                      <a:rPr lang="en-US" sz="2000" i="1">
                        <a:latin typeface="Cambria Math" panose="02040503050406030204" pitchFamily="18" charset="0"/>
                      </a:rPr>
                      <m:t>= </m:t>
                    </m:r>
                    <m:func>
                      <m:funcPr>
                        <m:ctrlPr>
                          <a:rPr lang="en-US" sz="2000" i="1">
                            <a:latin typeface="Cambria Math" charset="0"/>
                          </a:rPr>
                        </m:ctrlPr>
                      </m:funcPr>
                      <m:fName>
                        <m:r>
                          <m:rPr>
                            <m:sty m:val="p"/>
                          </m:rPr>
                          <a:rPr lang="en-US" sz="2000">
                            <a:latin typeface="Cambria Math" panose="02040503050406030204" pitchFamily="18" charset="0"/>
                          </a:rPr>
                          <m:t>tanh</m:t>
                        </m:r>
                      </m:fName>
                      <m:e>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charset="0"/>
                                  </a:rPr>
                                </m:ctrlPr>
                              </m:sSupPr>
                              <m:e>
                                <m:r>
                                  <a:rPr lang="en-US" sz="2000" i="1">
                                    <a:latin typeface="Cambria Math" panose="02040503050406030204" pitchFamily="18" charset="0"/>
                                  </a:rPr>
                                  <m:t>𝑈</m:t>
                                </m:r>
                              </m:e>
                              <m:sup>
                                <m:r>
                                  <a:rPr lang="en-US" sz="2000" i="1">
                                    <a:latin typeface="Cambria Math" panose="02040503050406030204" pitchFamily="18" charset="0"/>
                                  </a:rPr>
                                  <m:t>𝑔</m:t>
                                </m:r>
                              </m:sup>
                            </m:sSup>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charset="0"/>
                                  </a:rPr>
                                </m:ctrlPr>
                              </m:sSupPr>
                              <m:e>
                                <m:r>
                                  <a:rPr lang="en-US" sz="2000" i="1">
                                    <a:latin typeface="Cambria Math" panose="02040503050406030204" pitchFamily="18" charset="0"/>
                                  </a:rPr>
                                  <m:t>𝑊</m:t>
                                </m:r>
                              </m:e>
                              <m:sup>
                                <m:r>
                                  <a:rPr lang="en-US" sz="2000" i="1">
                                    <a:latin typeface="Cambria Math" panose="02040503050406030204" pitchFamily="18" charset="0"/>
                                  </a:rPr>
                                  <m:t>𝑔</m:t>
                                </m:r>
                              </m:sup>
                            </m:sSup>
                          </m:e>
                        </m:d>
                      </m:e>
                    </m:func>
                    <m:r>
                      <a:rPr lang="en-US" sz="2000" i="1" smtClean="0">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sSub>
                      <m:sSubPr>
                        <m:ctrlPr>
                          <a:rPr lang="en-US" sz="2000" i="1">
                            <a:latin typeface="Cambria Math"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r>
                      <a:rPr lang="en-US" sz="2000" i="1">
                        <a:latin typeface="Cambria Math" panose="02040503050406030204" pitchFamily="18" charset="0"/>
                      </a:rPr>
                      <m:t>= </m:t>
                    </m:r>
                    <m:func>
                      <m:funcPr>
                        <m:ctrlPr>
                          <a:rPr lang="en-US" sz="2000" i="1">
                            <a:latin typeface="Cambria Math" charset="0"/>
                          </a:rPr>
                        </m:ctrlPr>
                      </m:funcPr>
                      <m:fName>
                        <m:r>
                          <m:rPr>
                            <m:sty m:val="p"/>
                          </m:rPr>
                          <a:rPr lang="en-US" sz="2000">
                            <a:latin typeface="Cambria Math" panose="02040503050406030204" pitchFamily="18" charset="0"/>
                          </a:rPr>
                          <m:t>tanh</m:t>
                        </m:r>
                      </m:fName>
                      <m:e>
                        <m:d>
                          <m:dPr>
                            <m:ctrlPr>
                              <a:rPr lang="en-US" sz="2000" i="1">
                                <a:latin typeface="Cambria Math" charset="0"/>
                              </a:rPr>
                            </m:ctrlPr>
                          </m:dPr>
                          <m:e>
                            <m:sSub>
                              <m:sSubPr>
                                <m:ctrlPr>
                                  <a:rPr lang="en-US" sz="2000" i="1">
                                    <a:latin typeface="Cambria Math"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e>
                        </m:d>
                      </m:e>
                    </m:func>
                    <m:r>
                      <a:rPr lang="en-US" sz="2000" i="1">
                        <a:latin typeface="Cambria Math" panose="02040503050406030204" pitchFamily="18" charset="0"/>
                      </a:rPr>
                      <m:t>∘</m:t>
                    </m:r>
                    <m:r>
                      <a:rPr lang="en-US" sz="2000" i="1" smtClean="0">
                        <a:latin typeface="Cambria Math" panose="02040503050406030204" pitchFamily="18" charset="0"/>
                      </a:rPr>
                      <m:t>𝑜</m:t>
                    </m:r>
                    <m:r>
                      <a:rPr lang="en-US" sz="2000" i="1" smtClean="0">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 </m:t>
                    </m:r>
                    <m:r>
                      <a:rPr lang="en-US" sz="2000" i="1">
                        <a:latin typeface="Cambria Math" panose="02040503050406030204" pitchFamily="18" charset="0"/>
                      </a:rPr>
                      <m:t>𝑠𝑜𝑓𝑡𝑚𝑎𝑥</m:t>
                    </m:r>
                    <m:d>
                      <m:dPr>
                        <m:ctrlPr>
                          <a:rPr lang="en-US" sz="2000" i="1">
                            <a:latin typeface="Cambria Math" charset="0"/>
                          </a:rPr>
                        </m:ctrlPr>
                      </m:dPr>
                      <m:e>
                        <m:r>
                          <a:rPr lang="en-US" sz="2000" i="1">
                            <a:latin typeface="Cambria Math" panose="02040503050406030204" pitchFamily="18" charset="0"/>
                          </a:rPr>
                          <m:t>𝑉</m:t>
                        </m:r>
                        <m:sSub>
                          <m:sSubPr>
                            <m:ctrlPr>
                              <a:rPr lang="en-US" sz="2000" i="1">
                                <a:latin typeface="Cambria Math"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e>
                    </m:d>
                    <m:r>
                      <a:rPr lang="en-US" sz="2000" i="1" smtClean="0">
                        <a:latin typeface="Cambria Math" panose="02040503050406030204" pitchFamily="18" charset="0"/>
                      </a:rPr>
                      <m:t> </m:t>
                    </m:r>
                  </m:oMath>
                </a14:m>
                <a:endParaRPr lang="en-US" sz="2000" i="1" dirty="0" smtClean="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503035" y="647700"/>
                <a:ext cx="3594928" cy="3209151"/>
              </a:xfrm>
              <a:blipFill rotWithShape="0">
                <a:blip r:embed="rId2"/>
                <a:stretch>
                  <a:fillRect l="-1528" t="-11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 y="602995"/>
                <a:ext cx="5042536" cy="4566164"/>
              </a:xfrm>
              <a:prstGeom prst="rect">
                <a:avLst/>
              </a:prstGeom>
            </p:spPr>
            <p:txBody>
              <a:bodyPr lIns="0" tIns="0" rIns="0" bIns="0"/>
              <a:lstStyle/>
              <a:p>
                <a:pPr marL="182563" indent="-182563">
                  <a:spcAft>
                    <a:spcPts val="1200"/>
                  </a:spcAft>
                  <a:buFont typeface="Arial" charset="0"/>
                  <a:buChar char="•"/>
                </a:pPr>
                <a14:m>
                  <m:oMath xmlns:m="http://schemas.openxmlformats.org/officeDocument/2006/math">
                    <m:r>
                      <a:rPr lang="en-US" b="1" i="1" smtClean="0">
                        <a:latin typeface="Cambria Math" charset="0"/>
                        <a:cs typeface="Arial" panose="020B0604020202020204" pitchFamily="34" charset="0"/>
                      </a:rPr>
                      <m:t>𝒊</m:t>
                    </m:r>
                    <m:r>
                      <a:rPr lang="en-US" b="1" smtClean="0">
                        <a:latin typeface="Cambria Math" charset="0"/>
                        <a:cs typeface="Arial" panose="020B0604020202020204" pitchFamily="34" charset="0"/>
                      </a:rPr>
                      <m:t>: </m:t>
                    </m:r>
                  </m:oMath>
                </a14:m>
                <a:r>
                  <a:rPr lang="en-US" b="1" dirty="0">
                    <a:latin typeface="Arial" panose="020B0604020202020204" pitchFamily="34" charset="0"/>
                    <a:cs typeface="Arial" panose="020B0604020202020204" pitchFamily="34" charset="0"/>
                  </a:rPr>
                  <a:t>input gate, how much of the new information will be let through the memory cell. </a:t>
                </a:r>
              </a:p>
              <a:p>
                <a:pPr marL="182563" indent="-182563">
                  <a:spcAft>
                    <a:spcPts val="1200"/>
                  </a:spcAft>
                  <a:buFont typeface="Arial" charset="0"/>
                  <a:buChar char="•"/>
                </a:pPr>
                <a14:m>
                  <m:oMath xmlns:m="http://schemas.openxmlformats.org/officeDocument/2006/math">
                    <m:r>
                      <a:rPr lang="en-US" b="1" i="1">
                        <a:latin typeface="Cambria Math" charset="0"/>
                        <a:cs typeface="Arial" panose="020B0604020202020204" pitchFamily="34" charset="0"/>
                      </a:rPr>
                      <m:t>𝒇</m:t>
                    </m:r>
                  </m:oMath>
                </a14:m>
                <a:r>
                  <a:rPr lang="en-US" b="1" dirty="0">
                    <a:latin typeface="Arial" panose="020B0604020202020204" pitchFamily="34" charset="0"/>
                    <a:cs typeface="Arial" panose="020B0604020202020204" pitchFamily="34" charset="0"/>
                  </a:rPr>
                  <a:t>: forget gate, responsible for information should be thrown away from memory cell. </a:t>
                </a:r>
              </a:p>
              <a:p>
                <a:pPr marL="182563" indent="-182563">
                  <a:spcAft>
                    <a:spcPts val="1200"/>
                  </a:spcAft>
                  <a:buFont typeface="Arial" charset="0"/>
                  <a:buChar char="•"/>
                </a:pPr>
                <a14:m>
                  <m:oMath xmlns:m="http://schemas.openxmlformats.org/officeDocument/2006/math">
                    <m:r>
                      <a:rPr lang="en-US" b="1" i="1">
                        <a:latin typeface="Cambria Math" charset="0"/>
                        <a:cs typeface="Arial" panose="020B0604020202020204" pitchFamily="34" charset="0"/>
                      </a:rPr>
                      <m:t>𝒐</m:t>
                    </m:r>
                    <m:r>
                      <a:rPr lang="en-US" b="1">
                        <a:latin typeface="Cambria Math" charset="0"/>
                        <a:cs typeface="Arial" panose="020B0604020202020204" pitchFamily="34" charset="0"/>
                      </a:rPr>
                      <m:t>: </m:t>
                    </m:r>
                  </m:oMath>
                </a14:m>
                <a:r>
                  <a:rPr lang="en-US" b="1" dirty="0">
                    <a:latin typeface="Arial" panose="020B0604020202020204" pitchFamily="34" charset="0"/>
                    <a:cs typeface="Arial" panose="020B0604020202020204" pitchFamily="34" charset="0"/>
                  </a:rPr>
                  <a:t>output gate, how much of the information will be passed to expose to the next time step.</a:t>
                </a:r>
              </a:p>
              <a:p>
                <a:pPr marL="182563" indent="-182563">
                  <a:spcAft>
                    <a:spcPts val="1200"/>
                  </a:spcAft>
                  <a:buFont typeface="Arial" charset="0"/>
                  <a:buChar char="•"/>
                </a:pPr>
                <a14:m>
                  <m:oMath xmlns:m="http://schemas.openxmlformats.org/officeDocument/2006/math">
                    <m:r>
                      <a:rPr lang="en-US" b="1" i="1">
                        <a:latin typeface="Cambria Math" charset="0"/>
                        <a:cs typeface="Arial" panose="020B0604020202020204" pitchFamily="34" charset="0"/>
                      </a:rPr>
                      <m:t>𝒈</m:t>
                    </m:r>
                    <m:r>
                      <a:rPr lang="en-US" b="1">
                        <a:latin typeface="Cambria Math" charset="0"/>
                        <a:cs typeface="Arial" panose="020B0604020202020204" pitchFamily="34" charset="0"/>
                      </a:rPr>
                      <m:t>: </m:t>
                    </m:r>
                  </m:oMath>
                </a14:m>
                <a:r>
                  <a:rPr lang="en-US" b="1" dirty="0">
                    <a:latin typeface="Arial" panose="020B0604020202020204" pitchFamily="34" charset="0"/>
                    <a:cs typeface="Arial" panose="020B0604020202020204" pitchFamily="34" charset="0"/>
                  </a:rPr>
                  <a:t>self-recurrent which is equal to standard RNN</a:t>
                </a:r>
              </a:p>
              <a:p>
                <a:pPr marL="182563" indent="-182563">
                  <a:spcAft>
                    <a:spcPts val="1200"/>
                  </a:spcAft>
                  <a:buFont typeface="Arial" charset="0"/>
                  <a:buChar char="•"/>
                </a:pPr>
                <a14:m>
                  <m:oMath xmlns:m="http://schemas.openxmlformats.org/officeDocument/2006/math">
                    <m:sSub>
                      <m:sSubPr>
                        <m:ctrlPr>
                          <a:rPr lang="en-US" b="1" i="1">
                            <a:latin typeface="Cambria Math" charset="0"/>
                            <a:cs typeface="Arial" panose="020B0604020202020204" pitchFamily="34" charset="0"/>
                          </a:rPr>
                        </m:ctrlPr>
                      </m:sSubPr>
                      <m:e>
                        <m:r>
                          <a:rPr lang="en-US" b="1" i="1">
                            <a:latin typeface="Cambria Math" charset="0"/>
                            <a:cs typeface="Arial" panose="020B0604020202020204" pitchFamily="34" charset="0"/>
                          </a:rPr>
                          <m:t>𝒄</m:t>
                        </m:r>
                      </m:e>
                      <m:sub>
                        <m:r>
                          <a:rPr lang="en-US" b="1" i="1">
                            <a:latin typeface="Cambria Math" charset="0"/>
                            <a:cs typeface="Arial" panose="020B0604020202020204" pitchFamily="34" charset="0"/>
                          </a:rPr>
                          <m:t>𝒕</m:t>
                        </m:r>
                      </m:sub>
                    </m:sSub>
                  </m:oMath>
                </a14:m>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internal memory of the memory cell </a:t>
                </a:r>
              </a:p>
              <a:p>
                <a:pPr marL="182563" indent="-182563">
                  <a:spcAft>
                    <a:spcPts val="1200"/>
                  </a:spcAft>
                  <a:buFont typeface="Arial" charset="0"/>
                  <a:buChar char="•"/>
                </a:pPr>
                <a14:m>
                  <m:oMath xmlns:m="http://schemas.openxmlformats.org/officeDocument/2006/math">
                    <m:sSub>
                      <m:sSubPr>
                        <m:ctrlPr>
                          <a:rPr lang="en-US" b="1" i="1">
                            <a:latin typeface="Cambria Math" charset="0"/>
                            <a:cs typeface="Arial" panose="020B0604020202020204" pitchFamily="34" charset="0"/>
                          </a:rPr>
                        </m:ctrlPr>
                      </m:sSubPr>
                      <m:e>
                        <m:r>
                          <a:rPr lang="en-US" b="1" i="1">
                            <a:latin typeface="Cambria Math" charset="0"/>
                            <a:cs typeface="Arial" panose="020B0604020202020204" pitchFamily="34" charset="0"/>
                          </a:rPr>
                          <m:t>𝒔</m:t>
                        </m:r>
                      </m:e>
                      <m:sub>
                        <m:r>
                          <a:rPr lang="en-US" b="1" i="1">
                            <a:latin typeface="Cambria Math" charset="0"/>
                            <a:cs typeface="Arial" panose="020B0604020202020204" pitchFamily="34" charset="0"/>
                          </a:rPr>
                          <m:t>𝒕</m:t>
                        </m:r>
                      </m:sub>
                    </m:sSub>
                  </m:oMath>
                </a14:m>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hidden state </a:t>
                </a:r>
              </a:p>
              <a:p>
                <a:pPr marL="182563" indent="-182563">
                  <a:spcAft>
                    <a:spcPts val="1200"/>
                  </a:spcAft>
                  <a:buFont typeface="Arial" charset="0"/>
                  <a:buChar char="•"/>
                </a:pPr>
                <a14:m>
                  <m:oMath xmlns:m="http://schemas.openxmlformats.org/officeDocument/2006/math">
                    <m:r>
                      <a:rPr lang="en-US" b="1" i="0" smtClean="0">
                        <a:latin typeface="Cambria Math" charset="0"/>
                        <a:cs typeface="Arial" panose="020B0604020202020204" pitchFamily="34" charset="0"/>
                      </a:rPr>
                      <m:t>𝐲</m:t>
                    </m:r>
                  </m:oMath>
                </a14:m>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final output</a:t>
                </a:r>
              </a:p>
            </p:txBody>
          </p:sp>
        </mc:Choice>
        <mc:Fallback xmlns="">
          <p:sp>
            <p:nvSpPr>
              <p:cNvPr id="6" name="Rectangle 5"/>
              <p:cNvSpPr>
                <a:spLocks noRot="1" noChangeAspect="1" noMove="1" noResize="1" noEditPoints="1" noAdjustHandles="1" noChangeArrowheads="1" noChangeShapeType="1" noTextEdit="1"/>
              </p:cNvSpPr>
              <p:nvPr/>
            </p:nvSpPr>
            <p:spPr>
              <a:xfrm>
                <a:off x="228600" y="602995"/>
                <a:ext cx="5042536" cy="4566164"/>
              </a:xfrm>
              <a:prstGeom prst="rect">
                <a:avLst/>
              </a:prstGeom>
              <a:blipFill rotWithShape="0">
                <a:blip r:embed="rId3"/>
                <a:stretch>
                  <a:fillRect l="-2660" t="-8678" r="-1935" b="-1202"/>
                </a:stretch>
              </a:blipFill>
            </p:spPr>
            <p:txBody>
              <a:bodyPr/>
              <a:lstStyle/>
              <a:p>
                <a:r>
                  <a:rPr lang="en-US">
                    <a:noFill/>
                  </a:rPr>
                  <a:t> </a:t>
                </a:r>
              </a:p>
            </p:txBody>
          </p:sp>
        </mc:Fallback>
      </mc:AlternateContent>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967" y="3582661"/>
            <a:ext cx="1982843" cy="1794528"/>
          </a:xfrm>
          <a:prstGeom prst="rect">
            <a:avLst/>
          </a:prstGeom>
        </p:spPr>
      </p:pic>
      <p:sp>
        <p:nvSpPr>
          <p:cNvPr id="8" name="Rectangle 7"/>
          <p:cNvSpPr/>
          <p:nvPr/>
        </p:nvSpPr>
        <p:spPr>
          <a:xfrm>
            <a:off x="6055721" y="5475937"/>
            <a:ext cx="2249334" cy="369332"/>
          </a:xfrm>
          <a:prstGeom prst="rect">
            <a:avLst/>
          </a:prstGeom>
        </p:spPr>
        <p:txBody>
          <a:bodyPr wrap="none">
            <a:spAutoFit/>
          </a:bodyPr>
          <a:lstStyle/>
          <a:p>
            <a:r>
              <a:rPr lang="en-US" b="1" dirty="0">
                <a:latin typeface="Arial" charset="0"/>
                <a:ea typeface="Arial" charset="0"/>
                <a:cs typeface="Arial" charset="0"/>
              </a:rPr>
              <a:t>LSTM Memory Cell</a:t>
            </a:r>
          </a:p>
        </p:txBody>
      </p:sp>
    </p:spTree>
    <p:extLst>
      <p:ext uri="{BB962C8B-B14F-4D97-AF65-F5344CB8AC3E}">
        <p14:creationId xmlns:p14="http://schemas.microsoft.com/office/powerpoint/2010/main" val="2006760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Preserving the information in LSTM</a:t>
            </a:r>
          </a:p>
        </p:txBody>
      </p:sp>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b="1" dirty="0" smtClean="0">
                <a:latin typeface="Arial" panose="020B0604020202020204" pitchFamily="34" charset="0"/>
                <a:cs typeface="Arial" panose="020B0604020202020204" pitchFamily="34" charset="0"/>
              </a:rPr>
              <a:t>A demonstration of how</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an unrolled LSTM</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preserves sequential</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information.</a:t>
            </a:r>
          </a:p>
          <a:p>
            <a:pPr marL="182563" indent="-182563">
              <a:spcAft>
                <a:spcPts val="1200"/>
              </a:spcAft>
              <a:buFont typeface="Arial" charset="0"/>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input, forget, </a:t>
            </a:r>
            <a:r>
              <a:rPr lang="en-US" sz="2400" b="1" dirty="0" smtClean="0">
                <a:latin typeface="Arial" panose="020B0604020202020204" pitchFamily="34" charset="0"/>
                <a:cs typeface="Arial" panose="020B0604020202020204" pitchFamily="34" charset="0"/>
              </a:rPr>
              <a:t>and</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output </a:t>
            </a:r>
            <a:r>
              <a:rPr lang="en-US" sz="2400" b="1" dirty="0">
                <a:latin typeface="Arial" panose="020B0604020202020204" pitchFamily="34" charset="0"/>
                <a:cs typeface="Arial" panose="020B0604020202020204" pitchFamily="34" charset="0"/>
              </a:rPr>
              <a:t>gate </a:t>
            </a:r>
            <a:r>
              <a:rPr lang="en-US" sz="2400" b="1" dirty="0" smtClean="0">
                <a:latin typeface="Arial" panose="020B0604020202020204" pitchFamily="34" charset="0"/>
                <a:cs typeface="Arial" panose="020B0604020202020204" pitchFamily="34" charset="0"/>
              </a:rPr>
              <a:t>activations</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are displayed to </a:t>
            </a:r>
            <a:r>
              <a:rPr lang="en-US" sz="2400" b="1" dirty="0">
                <a:latin typeface="Arial" panose="020B0604020202020204" pitchFamily="34" charset="0"/>
                <a:cs typeface="Arial" panose="020B0604020202020204" pitchFamily="34" charset="0"/>
              </a:rPr>
              <a:t>the </a:t>
            </a:r>
            <a:r>
              <a:rPr lang="en-US" sz="2400" b="1" dirty="0" smtClean="0">
                <a:latin typeface="Arial" panose="020B0604020202020204" pitchFamily="34" charset="0"/>
                <a:cs typeface="Arial" panose="020B0604020202020204" pitchFamily="34" charset="0"/>
              </a:rPr>
              <a:t>left</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and above </a:t>
            </a:r>
            <a:r>
              <a:rPr lang="en-US" sz="2400" b="1" dirty="0">
                <a:latin typeface="Arial" panose="020B0604020202020204" pitchFamily="34" charset="0"/>
                <a:cs typeface="Arial" panose="020B0604020202020204" pitchFamily="34" charset="0"/>
              </a:rPr>
              <a:t>the memory </a:t>
            </a:r>
            <a:r>
              <a:rPr lang="en-US" sz="2400" b="1" dirty="0" smtClean="0">
                <a:latin typeface="Arial" panose="020B0604020202020204" pitchFamily="34" charset="0"/>
                <a:cs typeface="Arial" panose="020B0604020202020204" pitchFamily="34" charset="0"/>
              </a:rPr>
              <a:t>block (respectively). The </a:t>
            </a:r>
            <a:r>
              <a:rPr lang="en-US" sz="2400" b="1" dirty="0">
                <a:latin typeface="Arial" panose="020B0604020202020204" pitchFamily="34" charset="0"/>
                <a:cs typeface="Arial" panose="020B0604020202020204" pitchFamily="34" charset="0"/>
              </a:rPr>
              <a:t>gates are either entirely open (‘O’) or entirely closed (‘—’).</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Traditional </a:t>
            </a:r>
            <a:r>
              <a:rPr lang="en-US" sz="2400" b="1" dirty="0" smtClean="0">
                <a:latin typeface="Arial" panose="020B0604020202020204" pitchFamily="34" charset="0"/>
                <a:cs typeface="Arial" panose="020B0604020202020204" pitchFamily="34" charset="0"/>
              </a:rPr>
              <a:t>RNNs are a </a:t>
            </a:r>
            <a:r>
              <a:rPr lang="en-US" sz="2400" b="1" dirty="0">
                <a:latin typeface="Arial" panose="020B0604020202020204" pitchFamily="34" charset="0"/>
                <a:cs typeface="Arial" panose="020B0604020202020204" pitchFamily="34" charset="0"/>
              </a:rPr>
              <a:t>special case of </a:t>
            </a:r>
            <a:r>
              <a:rPr lang="en-US" sz="2400" b="1" dirty="0" smtClean="0">
                <a:latin typeface="Arial" panose="020B0604020202020204" pitchFamily="34" charset="0"/>
                <a:cs typeface="Arial" panose="020B0604020202020204" pitchFamily="34" charset="0"/>
              </a:rPr>
              <a:t>LSTMs: Set </a:t>
            </a:r>
            <a:r>
              <a:rPr lang="en-US" sz="2400" b="1" dirty="0">
                <a:latin typeface="Arial" panose="020B0604020202020204" pitchFamily="34" charset="0"/>
                <a:cs typeface="Arial" panose="020B0604020202020204" pitchFamily="34" charset="0"/>
              </a:rPr>
              <a:t>the input </a:t>
            </a:r>
            <a:r>
              <a:rPr lang="en-US" sz="2400" b="1" dirty="0" smtClean="0">
                <a:latin typeface="Arial" panose="020B0604020202020204" pitchFamily="34" charset="0"/>
                <a:cs typeface="Arial" panose="020B0604020202020204" pitchFamily="34" charset="0"/>
              </a:rPr>
              <a:t>gate to all </a:t>
            </a:r>
            <a:r>
              <a:rPr lang="en-US" sz="2400" b="1" dirty="0">
                <a:latin typeface="Arial" panose="020B0604020202020204" pitchFamily="34" charset="0"/>
                <a:cs typeface="Arial" panose="020B0604020202020204" pitchFamily="34" charset="0"/>
              </a:rPr>
              <a:t>ones (passing </a:t>
            </a:r>
            <a:r>
              <a:rPr lang="en-US" sz="2400" b="1" dirty="0" smtClean="0">
                <a:latin typeface="Arial" panose="020B0604020202020204" pitchFamily="34" charset="0"/>
                <a:cs typeface="Arial" panose="020B0604020202020204" pitchFamily="34" charset="0"/>
              </a:rPr>
              <a:t>all new </a:t>
            </a:r>
            <a:r>
              <a:rPr lang="en-US" sz="2400" b="1" dirty="0">
                <a:latin typeface="Arial" panose="020B0604020202020204" pitchFamily="34" charset="0"/>
                <a:cs typeface="Arial" panose="020B0604020202020204" pitchFamily="34" charset="0"/>
              </a:rPr>
              <a:t>information), the forget gate </a:t>
            </a:r>
            <a:r>
              <a:rPr lang="en-US" sz="2400" b="1" dirty="0" smtClean="0">
                <a:latin typeface="Arial" panose="020B0604020202020204" pitchFamily="34" charset="0"/>
                <a:cs typeface="Arial" panose="020B0604020202020204" pitchFamily="34" charset="0"/>
              </a:rPr>
              <a:t>to all </a:t>
            </a:r>
            <a:r>
              <a:rPr lang="en-US" sz="2400" b="1" dirty="0">
                <a:latin typeface="Arial" panose="020B0604020202020204" pitchFamily="34" charset="0"/>
                <a:cs typeface="Arial" panose="020B0604020202020204" pitchFamily="34" charset="0"/>
              </a:rPr>
              <a:t>zeros (forgetting all of the previous memory) and the output gate to all ones (exposing </a:t>
            </a:r>
            <a:r>
              <a:rPr lang="en-US" sz="2400" b="1" dirty="0" smtClean="0">
                <a:latin typeface="Arial" panose="020B0604020202020204" pitchFamily="34" charset="0"/>
                <a:cs typeface="Arial" panose="020B0604020202020204" pitchFamily="34" charset="0"/>
              </a:rPr>
              <a:t>the entire memory</a:t>
            </a:r>
            <a:r>
              <a:rPr lang="en-US" sz="2400" b="1"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3"/>
          <a:srcRect/>
          <a:stretch>
            <a:fillRect/>
          </a:stretch>
        </p:blipFill>
        <p:spPr bwMode="auto">
          <a:xfrm>
            <a:off x="4217437" y="647700"/>
            <a:ext cx="4697963" cy="2606373"/>
          </a:xfrm>
          <a:prstGeom prst="rect">
            <a:avLst/>
          </a:prstGeom>
          <a:noFill/>
          <a:ln w="9525">
            <a:noFill/>
            <a:miter lim="800000"/>
            <a:headEnd/>
            <a:tailEnd/>
          </a:ln>
        </p:spPr>
      </p:pic>
    </p:spTree>
    <p:extLst>
      <p:ext uri="{BB962C8B-B14F-4D97-AF65-F5344CB8AC3E}">
        <p14:creationId xmlns:p14="http://schemas.microsoft.com/office/powerpoint/2010/main" val="1478168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RECURRENT NEURAL NETWORKS (DRNN)</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3126785"/>
            <a:ext cx="2092479" cy="1986391"/>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1021156"/>
            <a:ext cx="2499198" cy="1847234"/>
          </a:xfrm>
          <a:prstGeom prst="rect">
            <a:avLst/>
          </a:prstGeom>
        </p:spPr>
      </p:pic>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sz="1500" dirty="0"/>
          </a:p>
        </p:txBody>
      </p:sp>
      <p:sp>
        <p:nvSpPr>
          <p:cNvPr id="3" name="Rectangle 2"/>
          <p:cNvSpPr/>
          <p:nvPr/>
        </p:nvSpPr>
        <p:spPr>
          <a:xfrm>
            <a:off x="224542" y="647700"/>
            <a:ext cx="6661060" cy="5659794"/>
          </a:xfrm>
          <a:prstGeom prst="rect">
            <a:avLst/>
          </a:prstGeom>
        </p:spPr>
        <p:txBody>
          <a:bodyPr lIns="0" tIns="0" rIns="0" bIns="0"/>
          <a:lstStyle/>
          <a:p>
            <a:pPr marL="182563" indent="-182563">
              <a:spcBef>
                <a:spcPct val="20000"/>
              </a:spcBef>
              <a:spcAft>
                <a:spcPts val="1200"/>
              </a:spcAft>
              <a:buFont typeface="Arial" charset="0"/>
              <a:buChar char="•"/>
            </a:pPr>
            <a:r>
              <a:rPr lang="en-US" sz="2400" b="1" dirty="0">
                <a:latin typeface="Arial" panose="020B0604020202020204" pitchFamily="34" charset="0"/>
                <a:cs typeface="Arial" panose="020B0604020202020204" pitchFamily="34" charset="0"/>
              </a:rPr>
              <a:t>Standard RNN: the information only passes through one layer of processing before going to the output. </a:t>
            </a:r>
          </a:p>
          <a:p>
            <a:pPr marL="182563" indent="-182563">
              <a:spcBef>
                <a:spcPct val="20000"/>
              </a:spcBef>
              <a:spcAft>
                <a:spcPts val="1200"/>
              </a:spcAft>
              <a:buFont typeface="Arial" charset="0"/>
              <a:buChar char="•"/>
            </a:pPr>
            <a:r>
              <a:rPr lang="en-US" sz="2400" b="1" dirty="0" smtClean="0">
                <a:latin typeface="Arial" panose="020B0604020202020204" pitchFamily="34" charset="0"/>
                <a:cs typeface="Arial" panose="020B0604020202020204" pitchFamily="34" charset="0"/>
              </a:rPr>
              <a:t>In </a:t>
            </a:r>
            <a:r>
              <a:rPr lang="en-US" sz="2400" b="1" dirty="0">
                <a:latin typeface="Arial" panose="020B0604020202020204" pitchFamily="34" charset="0"/>
                <a:cs typeface="Arial" panose="020B0604020202020204" pitchFamily="34" charset="0"/>
              </a:rPr>
              <a:t>sequence tasks we usually </a:t>
            </a:r>
            <a:r>
              <a:rPr lang="en-US" sz="2400" b="1" dirty="0" smtClean="0">
                <a:latin typeface="Arial" panose="020B0604020202020204" pitchFamily="34" charset="0"/>
                <a:cs typeface="Arial" panose="020B0604020202020204" pitchFamily="34" charset="0"/>
              </a:rPr>
              <a:t>process information </a:t>
            </a:r>
            <a:r>
              <a:rPr lang="en-US" sz="2400" b="1" dirty="0">
                <a:latin typeface="Arial" panose="020B0604020202020204" pitchFamily="34" charset="0"/>
                <a:cs typeface="Arial" panose="020B0604020202020204" pitchFamily="34" charset="0"/>
              </a:rPr>
              <a:t>at several time scales. </a:t>
            </a:r>
          </a:p>
          <a:p>
            <a:pPr marL="182563" indent="-182563">
              <a:spcBef>
                <a:spcPct val="20000"/>
              </a:spcBef>
              <a:spcAft>
                <a:spcPts val="1200"/>
              </a:spcAft>
              <a:buFont typeface="Arial" charset="0"/>
              <a:buChar char="•"/>
            </a:pPr>
            <a:r>
              <a:rPr lang="en-US" sz="2400" b="1" dirty="0" smtClean="0">
                <a:latin typeface="Arial" panose="020B0604020202020204" pitchFamily="34" charset="0"/>
                <a:cs typeface="Arial" panose="020B0604020202020204" pitchFamily="34" charset="0"/>
              </a:rPr>
              <a:t>DRNN</a:t>
            </a:r>
            <a:r>
              <a:rPr lang="en-US" sz="2400" b="1" dirty="0">
                <a:latin typeface="Arial" panose="020B0604020202020204" pitchFamily="34" charset="0"/>
                <a:cs typeface="Arial" panose="020B0604020202020204" pitchFamily="34" charset="0"/>
              </a:rPr>
              <a:t>: a combination of the concepts of deep neural networks (DNN) with RNNs. </a:t>
            </a:r>
          </a:p>
          <a:p>
            <a:pPr marL="182563" indent="-182563">
              <a:spcBef>
                <a:spcPct val="20000"/>
              </a:spcBef>
              <a:spcAft>
                <a:spcPts val="1200"/>
              </a:spcAft>
              <a:buFont typeface="Arial" charset="0"/>
              <a:buChar char="•"/>
            </a:pPr>
            <a:r>
              <a:rPr lang="en-US" sz="2400" b="1" dirty="0" smtClean="0">
                <a:latin typeface="Arial" panose="020B0604020202020204" pitchFamily="34" charset="0"/>
                <a:cs typeface="Arial" panose="020B0604020202020204" pitchFamily="34" charset="0"/>
              </a:rPr>
              <a:t>By </a:t>
            </a:r>
            <a:r>
              <a:rPr lang="en-US" sz="2400" b="1" dirty="0">
                <a:latin typeface="Arial" panose="020B0604020202020204" pitchFamily="34" charset="0"/>
                <a:cs typeface="Arial" panose="020B0604020202020204" pitchFamily="34" charset="0"/>
              </a:rPr>
              <a:t>stacking RNNs, every layer is an RNN in the hierarchy that receives the hidden state of the previous layer as input.</a:t>
            </a:r>
          </a:p>
          <a:p>
            <a:pPr marL="182563" indent="-182563">
              <a:spcBef>
                <a:spcPct val="20000"/>
              </a:spcBef>
              <a:spcAft>
                <a:spcPts val="1200"/>
              </a:spcAft>
              <a:buFont typeface="Arial" charset="0"/>
              <a:buChar char="•"/>
            </a:pPr>
            <a:r>
              <a:rPr lang="en-US" sz="2400" b="1" dirty="0" smtClean="0">
                <a:latin typeface="Arial" panose="020B0604020202020204" pitchFamily="34" charset="0"/>
                <a:cs typeface="Arial" panose="020B0604020202020204" pitchFamily="34" charset="0"/>
              </a:rPr>
              <a:t>Processing </a:t>
            </a:r>
            <a:r>
              <a:rPr lang="en-US" sz="2400" b="1" dirty="0">
                <a:latin typeface="Arial" panose="020B0604020202020204" pitchFamily="34" charset="0"/>
                <a:cs typeface="Arial" panose="020B0604020202020204" pitchFamily="34" charset="0"/>
              </a:rPr>
              <a:t>of different time scales at different levels, and therefore a temporal hierarchy will be created.</a:t>
            </a:r>
          </a:p>
        </p:txBody>
      </p:sp>
    </p:spTree>
    <p:extLst>
      <p:ext uri="{BB962C8B-B14F-4D97-AF65-F5344CB8AC3E}">
        <p14:creationId xmlns:p14="http://schemas.microsoft.com/office/powerpoint/2010/main" val="3712241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DRNN-1O vs. DRNN-AO</a:t>
            </a:r>
          </a:p>
        </p:txBody>
      </p:sp>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sz="1500" dirty="0"/>
          </a:p>
        </p:txBody>
      </p:sp>
      <p:sp>
        <p:nvSpPr>
          <p:cNvPr id="3" name="Rectangle 2"/>
          <p:cNvSpPr/>
          <p:nvPr/>
        </p:nvSpPr>
        <p:spPr>
          <a:xfrm>
            <a:off x="228600" y="647701"/>
            <a:ext cx="6231276" cy="4297524"/>
          </a:xfrm>
          <a:prstGeom prst="rect">
            <a:avLst/>
          </a:prstGeom>
        </p:spPr>
        <p:txBody>
          <a:bodyPr lIns="0" tIns="0" rIns="0" bIns="0"/>
          <a:lstStyle/>
          <a:p>
            <a:pPr marL="182563" indent="-182563">
              <a:spcAft>
                <a:spcPts val="600"/>
              </a:spcAft>
              <a:buFont typeface="Arial" charset="0"/>
              <a:buChar char="•"/>
            </a:pPr>
            <a:r>
              <a:rPr lang="en-US" sz="2400" b="1" dirty="0">
                <a:latin typeface="Arial" panose="020B0604020202020204" pitchFamily="34" charset="0"/>
                <a:cs typeface="Arial" panose="020B0604020202020204" pitchFamily="34" charset="0"/>
              </a:rPr>
              <a:t>Two variants of DRNN structures:</a:t>
            </a:r>
          </a:p>
          <a:p>
            <a:pPr marL="349250" lvl="1" indent="-166688">
              <a:spcAft>
                <a:spcPts val="600"/>
              </a:spcAft>
              <a:buFont typeface="Wingdings" charset="2"/>
              <a:buChar char="§"/>
            </a:pPr>
            <a:r>
              <a:rPr lang="en-US" b="1" dirty="0">
                <a:latin typeface="Arial" charset="0"/>
                <a:ea typeface="Arial" charset="0"/>
                <a:cs typeface="Arial" charset="0"/>
              </a:rPr>
              <a:t>DRNN-1O: the output will be computed just based on the hidden state of the last </a:t>
            </a:r>
            <a:r>
              <a:rPr lang="en-US" b="1" dirty="0" smtClean="0">
                <a:latin typeface="Arial" charset="0"/>
                <a:ea typeface="Arial" charset="0"/>
                <a:cs typeface="Arial" charset="0"/>
              </a:rPr>
              <a:t>layer.</a:t>
            </a:r>
            <a:endParaRPr lang="en-US" b="1" dirty="0">
              <a:latin typeface="Arial" charset="0"/>
              <a:ea typeface="Arial" charset="0"/>
              <a:cs typeface="Arial" charset="0"/>
            </a:endParaRPr>
          </a:p>
          <a:p>
            <a:pPr marL="349250" lvl="1" indent="-166688">
              <a:spcAft>
                <a:spcPts val="600"/>
              </a:spcAft>
              <a:buFont typeface="Wingdings" charset="2"/>
              <a:buChar char="§"/>
            </a:pPr>
            <a:r>
              <a:rPr lang="en-US" b="1" dirty="0">
                <a:latin typeface="Arial" charset="0"/>
                <a:ea typeface="Arial" charset="0"/>
                <a:cs typeface="Arial" charset="0"/>
              </a:rPr>
              <a:t>DRNN-AO: the output will be the combination of the hidden states of the all layers</a:t>
            </a:r>
            <a:r>
              <a:rPr lang="en-US" b="1" dirty="0" smtClean="0">
                <a:latin typeface="Arial" charset="0"/>
                <a:ea typeface="Arial" charset="0"/>
                <a:cs typeface="Arial" charset="0"/>
              </a:rPr>
              <a:t>.</a:t>
            </a:r>
            <a:endParaRPr lang="en-US" dirty="0"/>
          </a:p>
          <a:p>
            <a:pPr marL="182563" indent="-182563">
              <a:spcBef>
                <a:spcPts val="1200"/>
              </a:spcBef>
              <a:spcAft>
                <a:spcPts val="600"/>
              </a:spcAft>
              <a:buFont typeface="Arial" charset="0"/>
              <a:buChar char="•"/>
            </a:pPr>
            <a:r>
              <a:rPr lang="en-US" sz="2400" b="1" dirty="0">
                <a:latin typeface="Arial" panose="020B0604020202020204" pitchFamily="34" charset="0"/>
                <a:cs typeface="Arial" panose="020B0604020202020204" pitchFamily="34" charset="0"/>
              </a:rPr>
              <a:t>DRNN-AO has two great </a:t>
            </a:r>
            <a:r>
              <a:rPr lang="en-US" sz="2400" b="1" dirty="0" smtClean="0">
                <a:latin typeface="Arial" panose="020B0604020202020204" pitchFamily="34" charset="0"/>
                <a:cs typeface="Arial" panose="020B0604020202020204" pitchFamily="34" charset="0"/>
              </a:rPr>
              <a:t>advantages:</a:t>
            </a:r>
            <a:endParaRPr lang="en-US" sz="2400" b="1" dirty="0">
              <a:latin typeface="Arial" panose="020B0604020202020204" pitchFamily="34" charset="0"/>
              <a:cs typeface="Arial" panose="020B0604020202020204" pitchFamily="34" charset="0"/>
            </a:endParaRPr>
          </a:p>
          <a:p>
            <a:pPr marL="349250" lvl="1" indent="-166688">
              <a:spcAft>
                <a:spcPts val="600"/>
              </a:spcAft>
              <a:buFont typeface="Wingdings" charset="2"/>
              <a:buChar char="§"/>
            </a:pPr>
            <a:r>
              <a:rPr lang="en-US" b="1" dirty="0" smtClean="0">
                <a:latin typeface="Arial" charset="0"/>
                <a:ea typeface="Arial" charset="0"/>
                <a:cs typeface="Arial" charset="0"/>
              </a:rPr>
              <a:t>Using </a:t>
            </a:r>
            <a:r>
              <a:rPr lang="en-US" b="1" dirty="0">
                <a:latin typeface="Arial" charset="0"/>
                <a:ea typeface="Arial" charset="0"/>
                <a:cs typeface="Arial" charset="0"/>
              </a:rPr>
              <a:t>BPTT for DRNN-AO, the error will propagate from the top layer down the hierarchy without </a:t>
            </a:r>
            <a:r>
              <a:rPr lang="en-US" b="1" dirty="0" smtClean="0">
                <a:latin typeface="Arial" charset="0"/>
                <a:ea typeface="Arial" charset="0"/>
                <a:cs typeface="Arial" charset="0"/>
              </a:rPr>
              <a:t>attenuation of the magnitude. As </a:t>
            </a:r>
            <a:r>
              <a:rPr lang="en-US" b="1" dirty="0">
                <a:latin typeface="Arial" charset="0"/>
                <a:ea typeface="Arial" charset="0"/>
                <a:cs typeface="Arial" charset="0"/>
              </a:rPr>
              <a:t>a </a:t>
            </a:r>
            <a:r>
              <a:rPr lang="en-US" b="1" dirty="0" smtClean="0">
                <a:latin typeface="Arial" charset="0"/>
                <a:ea typeface="Arial" charset="0"/>
                <a:cs typeface="Arial" charset="0"/>
              </a:rPr>
              <a:t>result, training will be more effective. </a:t>
            </a:r>
            <a:endParaRPr lang="en-US" b="1" dirty="0">
              <a:latin typeface="Arial" charset="0"/>
              <a:ea typeface="Arial" charset="0"/>
              <a:cs typeface="Arial" charset="0"/>
            </a:endParaRPr>
          </a:p>
          <a:p>
            <a:pPr marL="349250" lvl="1" indent="-166688">
              <a:spcAft>
                <a:spcPts val="600"/>
              </a:spcAft>
              <a:buFont typeface="Wingdings" charset="2"/>
              <a:buChar char="§"/>
            </a:pPr>
            <a:r>
              <a:rPr lang="en-US" b="1" dirty="0">
                <a:latin typeface="Arial" charset="0"/>
                <a:ea typeface="Arial" charset="0"/>
                <a:cs typeface="Arial" charset="0"/>
              </a:rPr>
              <a:t>It gives us the ability to evaluate the impact of each layer in solving the task by leaving out an individual layer’s contribution. </a:t>
            </a:r>
          </a:p>
          <a:p>
            <a:pPr marL="182563" indent="-182563">
              <a:spcBef>
                <a:spcPct val="20000"/>
              </a:spcBef>
              <a:spcAft>
                <a:spcPts val="1200"/>
              </a:spcAft>
              <a:buFont typeface="Arial" charset="0"/>
              <a:buChar char="•"/>
            </a:pPr>
            <a:endParaRPr lang="en-US" sz="2400" b="1" dirty="0">
              <a:latin typeface="Arial" panose="020B0604020202020204" pitchFamily="34" charset="0"/>
              <a:cs typeface="Arial" panose="020B0604020202020204" pitchFamily="34" charset="0"/>
            </a:endParaRPr>
          </a:p>
        </p:txBody>
      </p:sp>
      <p:pic>
        <p:nvPicPr>
          <p:cNvPr id="8"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64355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6545424" cy="5025312"/>
              </a:xfrm>
            </p:spPr>
            <p:txBody>
              <a:bodyPr lIns="0" tIns="0" rIns="0" bIns="0"/>
              <a:lstStyle/>
              <a:p>
                <a:pPr marL="182563" indent="-182563">
                  <a:spcBef>
                    <a:spcPts val="0"/>
                  </a:spcBef>
                  <a:spcAft>
                    <a:spcPts val="600"/>
                  </a:spcAft>
                  <a:buFont typeface="Arial" charset="0"/>
                </a:pPr>
                <a:r>
                  <a:rPr lang="en-US" sz="2400" b="1" dirty="0" smtClean="0">
                    <a:latin typeface="Arial" panose="020B0604020202020204" pitchFamily="34" charset="0"/>
                    <a:cs typeface="Arial" panose="020B0604020202020204" pitchFamily="34" charset="0"/>
                  </a:rPr>
                  <a:t>DRNN with </a:t>
                </a:r>
                <a:r>
                  <a:rPr lang="en-US" sz="2400" b="1" i="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layers, </a:t>
                </a:r>
                <a:r>
                  <a:rPr lang="en-US" sz="2400" b="1" i="1" dirty="0">
                    <a:latin typeface="Arial" panose="020B0604020202020204" pitchFamily="34" charset="0"/>
                    <a:cs typeface="Arial" panose="020B0604020202020204" pitchFamily="34" charset="0"/>
                  </a:rPr>
                  <a:t>N</a:t>
                </a:r>
                <a:r>
                  <a:rPr lang="en-US" sz="2400" b="1" dirty="0">
                    <a:latin typeface="Arial" panose="020B0604020202020204" pitchFamily="34" charset="0"/>
                    <a:cs typeface="Arial" panose="020B0604020202020204" pitchFamily="34" charset="0"/>
                  </a:rPr>
                  <a:t> neurons per layer, a time series </a:t>
                </a:r>
                <a:r>
                  <a:rPr lang="en-US" sz="2400" b="1" i="1" dirty="0">
                    <a:latin typeface="Arial" panose="020B0604020202020204" pitchFamily="34" charset="0"/>
                    <a:cs typeface="Arial" panose="020B0604020202020204" pitchFamily="34" charset="0"/>
                  </a:rPr>
                  <a:t>x(t)</a:t>
                </a:r>
                <a:r>
                  <a:rPr lang="en-US" sz="2400" b="1" dirty="0">
                    <a:latin typeface="Arial" panose="020B0604020202020204" pitchFamily="34" charset="0"/>
                    <a:cs typeface="Arial" panose="020B0604020202020204" pitchFamily="34" charset="0"/>
                  </a:rPr>
                  <a:t> as input and dimensionality of </a:t>
                </a:r>
                <a:r>
                  <a:rPr lang="en-US" sz="2400" b="1" i="1" dirty="0" smtClean="0">
                    <a:latin typeface="Arial" panose="020B0604020202020204" pitchFamily="34" charset="0"/>
                    <a:cs typeface="Arial" panose="020B0604020202020204" pitchFamily="34" charset="0"/>
                  </a:rPr>
                  <a:t>N</a:t>
                </a:r>
                <a:r>
                  <a:rPr lang="en-US" sz="2400" b="1" i="1" baseline="-25000" dirty="0" smtClean="0">
                    <a:latin typeface="Arial" panose="020B0604020202020204" pitchFamily="34" charset="0"/>
                    <a:cs typeface="Arial" panose="020B0604020202020204" pitchFamily="34" charset="0"/>
                  </a:rPr>
                  <a:t>­in </a:t>
                </a:r>
                <a:r>
                  <a:rPr lang="en-US" sz="2400" b="1" dirty="0" smtClean="0">
                    <a:latin typeface="Arial" panose="020B0604020202020204" pitchFamily="34" charset="0"/>
                    <a:cs typeface="Arial" panose="020B0604020202020204" pitchFamily="34" charset="0"/>
                  </a:rPr>
                  <a:t>and </a:t>
                </a:r>
                <a:r>
                  <a:rPr lang="en-US" sz="2400" b="1" i="1" dirty="0">
                    <a:latin typeface="Arial" panose="020B0604020202020204" pitchFamily="34" charset="0"/>
                    <a:cs typeface="Arial" panose="020B0604020202020204" pitchFamily="34" charset="0"/>
                  </a:rPr>
                  <a:t>y(t)</a:t>
                </a:r>
                <a:r>
                  <a:rPr lang="en-US" sz="2400" b="1" dirty="0">
                    <a:latin typeface="Arial" panose="020B0604020202020204" pitchFamily="34" charset="0"/>
                    <a:cs typeface="Arial" panose="020B0604020202020204" pitchFamily="34" charset="0"/>
                  </a:rPr>
                  <a:t> as the </a:t>
                </a:r>
                <a:r>
                  <a:rPr lang="en-US" sz="2400" b="1" dirty="0" smtClean="0">
                    <a:latin typeface="Arial" panose="020B0604020202020204" pitchFamily="34" charset="0"/>
                    <a:cs typeface="Arial" panose="020B0604020202020204" pitchFamily="34" charset="0"/>
                  </a:rPr>
                  <a:t>output: </a:t>
                </a:r>
                <a:r>
                  <a:rPr lang="en-US" sz="2400" b="1" dirty="0">
                    <a:latin typeface="Arial" panose="020B0604020202020204" pitchFamily="34" charset="0"/>
                    <a:cs typeface="Arial" panose="020B0604020202020204" pitchFamily="34" charset="0"/>
                  </a:rPr>
                  <a:t>of DRNN:</a:t>
                </a:r>
              </a:p>
              <a:p>
                <a:pPr marL="349250" lvl="1" indent="-166688">
                  <a:spcAft>
                    <a:spcPts val="600"/>
                  </a:spcAft>
                  <a:buFont typeface="Wingdings" charset="2"/>
                  <a:buChar char="§"/>
                </a:pPr>
                <a14:m>
                  <m:oMath xmlns:m="http://schemas.openxmlformats.org/officeDocument/2006/math">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charset="0"/>
                            <a:ea typeface="Arial" charset="0"/>
                            <a:cs typeface="Arial" charset="0"/>
                          </a:rPr>
                        </m:ctrlPr>
                      </m:dPr>
                      <m:e>
                        <m:sSup>
                          <m:sSupPr>
                            <m:ctrlPr>
                              <a:rPr lang="en-US" sz="2400" b="1" i="1">
                                <a:latin typeface="Cambria Math"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
                          <m:sSubPr>
                            <m:ctrlPr>
                              <a:rPr lang="en-US" sz="2400" b="1" i="1">
                                <a:latin typeface="Cambria Math" charset="0"/>
                                <a:ea typeface="Arial" charset="0"/>
                                <a:cs typeface="Arial" charset="0"/>
                              </a:rPr>
                            </m:ctrlPr>
                          </m:sSubPr>
                          <m:e>
                            <m:r>
                              <a:rPr lang="en-US" sz="2400" b="1">
                                <a:latin typeface="Cambria Math" charset="0"/>
                                <a:ea typeface="Arial" charset="0"/>
                                <a:cs typeface="Arial" charset="0"/>
                              </a:rPr>
                              <m:t>𝑥</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sSup>
                          <m:sSupPr>
                            <m:ctrlPr>
                              <a:rPr lang="en-US" sz="2400" b="1" i="1">
                                <a:latin typeface="Cambria Math"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i="1">
                        <a:latin typeface="Cambria Math" charset="0"/>
                        <a:ea typeface="Arial" charset="0"/>
                        <a:cs typeface="Arial" charset="0"/>
                      </a:rPr>
                      <m:t>  </m:t>
                    </m:r>
                    <m:r>
                      <a:rPr lang="en-US" sz="2400" b="1">
                        <a:latin typeface="Cambria Math" charset="0"/>
                        <a:ea typeface="Arial" charset="0"/>
                        <a:cs typeface="Arial" charset="0"/>
                      </a:rPr>
                      <m:t>  </m:t>
                    </m:r>
                    <m:r>
                      <a:rPr lang="en-US" sz="2400" b="1" i="0" smtClean="0">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=1</m:t>
                    </m:r>
                  </m:oMath>
                </a14:m>
                <a:endParaRPr lang="en-US" sz="2400" b="1" dirty="0">
                  <a:latin typeface="Arial" charset="0"/>
                  <a:ea typeface="Arial" charset="0"/>
                  <a:cs typeface="Arial" charset="0"/>
                </a:endParaRPr>
              </a:p>
              <a:p>
                <a:pPr marL="349250" lvl="1" indent="-166688">
                  <a:spcAft>
                    <a:spcPts val="600"/>
                  </a:spcAft>
                  <a:buFont typeface="Wingdings" charset="2"/>
                  <a:buChar char="§"/>
                </a:pPr>
                <a14:m>
                  <m:oMath xmlns:m="http://schemas.openxmlformats.org/officeDocument/2006/math">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charset="0"/>
                            <a:ea typeface="Arial" charset="0"/>
                            <a:cs typeface="Arial" charset="0"/>
                          </a:rPr>
                        </m:ctrlPr>
                      </m:dPr>
                      <m:e>
                        <m:sSup>
                          <m:sSupPr>
                            <m:ctrlPr>
                              <a:rPr lang="en-US" sz="2400" b="1" i="1">
                                <a:latin typeface="Cambria Math"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r>
                              <a:rPr lang="en-US" sz="2400" b="1">
                                <a:latin typeface="Cambria Math" charset="0"/>
                                <a:ea typeface="Arial" charset="0"/>
                                <a:cs typeface="Arial" charset="0"/>
                              </a:rPr>
                              <m:t>−1</m:t>
                            </m:r>
                          </m:sup>
                        </m:sSubSup>
                        <m:r>
                          <a:rPr lang="en-US" sz="2400" b="1">
                            <a:latin typeface="Cambria Math" charset="0"/>
                            <a:ea typeface="Arial" charset="0"/>
                            <a:cs typeface="Arial" charset="0"/>
                          </a:rPr>
                          <m:t>+</m:t>
                        </m:r>
                        <m:sSup>
                          <m:sSupPr>
                            <m:ctrlPr>
                              <a:rPr lang="en-US" sz="2400" b="1" i="1">
                                <a:latin typeface="Cambria Math"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&gt;1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output for DRNN-1O:</a:t>
                </a:r>
              </a:p>
              <a:p>
                <a:pPr marL="349250" lvl="1" indent="-166688">
                  <a:spcAft>
                    <a:spcPts val="600"/>
                  </a:spcAft>
                  <a:buFont typeface="Wingdings" charset="2"/>
                  <a:buChar char="§"/>
                </a:pPr>
                <a14:m>
                  <m:oMath xmlns:m="http://schemas.openxmlformats.org/officeDocument/2006/math">
                    <m:sSub>
                      <m:sSubPr>
                        <m:ctrlPr>
                          <a:rPr lang="en-US" sz="2400" b="1" i="1">
                            <a:latin typeface="Cambria Math"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r>
                      <a:rPr lang="en-US" sz="2400" b="1">
                        <a:latin typeface="Cambria Math" charset="0"/>
                        <a:ea typeface="Arial" charset="0"/>
                        <a:cs typeface="Arial" charset="0"/>
                      </a:rPr>
                      <m:t>𝑠𝑜𝑓𝑡𝑚𝑎𝑥</m:t>
                    </m:r>
                    <m:d>
                      <m:dPr>
                        <m:ctrlPr>
                          <a:rPr lang="en-US" sz="2400" b="1" i="1">
                            <a:latin typeface="Cambria Math" charset="0"/>
                            <a:ea typeface="Arial" charset="0"/>
                            <a:cs typeface="Arial" charset="0"/>
                          </a:rPr>
                        </m:ctrlPr>
                      </m:dPr>
                      <m:e>
                        <m:r>
                          <a:rPr lang="en-US" sz="2400" b="1">
                            <a:latin typeface="Cambria Math" charset="0"/>
                            <a:ea typeface="Arial" charset="0"/>
                            <a:cs typeface="Arial" charset="0"/>
                          </a:rPr>
                          <m:t>𝑉</m:t>
                        </m:r>
                        <m:sSubSup>
                          <m:sSubSupPr>
                            <m:ctrlPr>
                              <a:rPr lang="en-US" sz="2400" b="1" i="1">
                                <a:latin typeface="Cambria Math"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𝐿</m:t>
                            </m:r>
                          </m:sup>
                        </m:sSubSup>
                      </m:e>
                    </m:d>
                    <m:r>
                      <a:rPr lang="en-US" sz="2400" b="1" i="1" smtClean="0">
                        <a:latin typeface="Cambria Math" charset="0"/>
                        <a:ea typeface="Arial" charset="0"/>
                        <a:cs typeface="Arial" charset="0"/>
                      </a:rPr>
                      <m:t>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output for DRNN-AO:</a:t>
                </a:r>
              </a:p>
              <a:p>
                <a:pPr marL="349250" lvl="1" indent="-166688">
                  <a:spcAft>
                    <a:spcPts val="600"/>
                  </a:spcAft>
                  <a:buFont typeface="Wingdings" charset="2"/>
                  <a:buChar char="§"/>
                </a:pPr>
                <a14:m>
                  <m:oMath xmlns:m="http://schemas.openxmlformats.org/officeDocument/2006/math">
                    <m:sSub>
                      <m:sSubPr>
                        <m:ctrlPr>
                          <a:rPr lang="en-US" sz="2400" b="1" i="1">
                            <a:latin typeface="Cambria Math"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 </m:t>
                    </m:r>
                    <m:r>
                      <a:rPr lang="en-US" sz="2400" b="1">
                        <a:latin typeface="Cambria Math" charset="0"/>
                        <a:ea typeface="Arial" charset="0"/>
                        <a:cs typeface="Arial" charset="0"/>
                      </a:rPr>
                      <m:t>𝑠𝑜𝑓𝑡𝑚𝑎𝑥</m:t>
                    </m:r>
                    <m:d>
                      <m:dPr>
                        <m:ctrlPr>
                          <a:rPr lang="en-US" sz="2400" b="1" i="1">
                            <a:latin typeface="Cambria Math" charset="0"/>
                            <a:ea typeface="Arial" charset="0"/>
                            <a:cs typeface="Arial" charset="0"/>
                          </a:rPr>
                        </m:ctrlPr>
                      </m:dPr>
                      <m:e>
                        <m:nary>
                          <m:naryPr>
                            <m:chr m:val="∑"/>
                            <m:limLoc m:val="undOvr"/>
                            <m:ctrlPr>
                              <a:rPr lang="en-US" sz="2400" b="1" i="1">
                                <a:latin typeface="Cambria Math" charset="0"/>
                                <a:ea typeface="Arial" charset="0"/>
                                <a:cs typeface="Arial" charset="0"/>
                              </a:rPr>
                            </m:ctrlPr>
                          </m:naryPr>
                          <m:sub>
                            <m:r>
                              <a:rPr lang="en-US" sz="2400" b="1">
                                <a:latin typeface="Cambria Math" charset="0"/>
                                <a:ea typeface="Arial" charset="0"/>
                                <a:cs typeface="Arial" charset="0"/>
                              </a:rPr>
                              <m:t>𝑙</m:t>
                            </m:r>
                            <m:r>
                              <a:rPr lang="en-US" sz="2400" b="1">
                                <a:latin typeface="Cambria Math" charset="0"/>
                                <a:ea typeface="Arial" charset="0"/>
                                <a:cs typeface="Arial" charset="0"/>
                              </a:rPr>
                              <m:t>=1</m:t>
                            </m:r>
                          </m:sub>
                          <m:sup>
                            <m:r>
                              <a:rPr lang="en-US" sz="2400" b="1">
                                <a:latin typeface="Cambria Math" charset="0"/>
                                <a:ea typeface="Arial" charset="0"/>
                                <a:cs typeface="Arial" charset="0"/>
                              </a:rPr>
                              <m:t>𝐿</m:t>
                            </m:r>
                          </m:sup>
                          <m:e>
                            <m:sSubSup>
                              <m:sSubSupPr>
                                <m:ctrlPr>
                                  <a:rPr lang="en-US" sz="2400" b="1" i="1">
                                    <a:latin typeface="Cambria Math" charset="0"/>
                                    <a:ea typeface="Arial" charset="0"/>
                                    <a:cs typeface="Arial" charset="0"/>
                                  </a:rPr>
                                </m:ctrlPr>
                              </m:sSubSupPr>
                              <m:e>
                                <m:sSup>
                                  <m:sSupPr>
                                    <m:ctrlPr>
                                      <a:rPr lang="en-US" sz="2400" b="1" i="1">
                                        <a:latin typeface="Cambria Math" charset="0"/>
                                        <a:ea typeface="Arial" charset="0"/>
                                        <a:cs typeface="Arial" charset="0"/>
                                      </a:rPr>
                                    </m:ctrlPr>
                                  </m:sSupPr>
                                  <m:e>
                                    <m:r>
                                      <a:rPr lang="en-US" sz="2400" b="1">
                                        <a:latin typeface="Cambria Math" charset="0"/>
                                        <a:ea typeface="Arial" charset="0"/>
                                        <a:cs typeface="Arial" charset="0"/>
                                      </a:rPr>
                                      <m:t>𝑉</m:t>
                                    </m:r>
                                  </m:e>
                                  <m:sup>
                                    <m:r>
                                      <a:rPr lang="en-US" sz="2400" b="1">
                                        <a:latin typeface="Cambria Math" charset="0"/>
                                        <a:ea typeface="Arial" charset="0"/>
                                        <a:cs typeface="Arial" charset="0"/>
                                      </a:rPr>
                                      <m:t>𝐿</m:t>
                                    </m:r>
                                  </m:sup>
                                </m:sSup>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e>
                        </m:nary>
                      </m:e>
                    </m:d>
                  </m:oMath>
                </a14:m>
                <a:endParaRPr lang="en-US" sz="24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6545424" cy="5025312"/>
              </a:xfrm>
              <a:blipFill rotWithShape="0">
                <a:blip r:embed="rId2"/>
                <a:stretch>
                  <a:fillRect l="-2703" t="-1697" r="-2330"/>
                </a:stretch>
              </a:blipFill>
            </p:spPr>
            <p:txBody>
              <a:bodyPr/>
              <a:lstStyle/>
              <a:p>
                <a:r>
                  <a:rPr lang="en-US">
                    <a:noFill/>
                  </a:rPr>
                  <a:t> </a:t>
                </a:r>
              </a:p>
            </p:txBody>
          </p:sp>
        </mc:Fallback>
      </mc:AlternateContent>
      <p:pic>
        <p:nvPicPr>
          <p:cNvPr id="7" name="Content Placeholder 3"/>
          <p:cNvPicPr>
            <a:picLocks/>
          </p:cNvPicPr>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774111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T</a:t>
            </a:r>
            <a:r>
              <a:rPr lang="en-US" dirty="0" smtClean="0"/>
              <a:t>raining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977035"/>
              </a:xfrm>
            </p:spPr>
            <p:txBody>
              <a:bodyPr lIns="0" tIns="0" rIns="0" bIns="0"/>
              <a:lstStyle/>
              <a:p>
                <a:pPr marL="182563" indent="-182563">
                  <a:spcBef>
                    <a:spcPts val="0"/>
                  </a:spcBef>
                  <a:spcAft>
                    <a:spcPts val="600"/>
                  </a:spcAft>
                  <a:buFont typeface="Arial" charset="0"/>
                </a:pPr>
                <a:r>
                  <a:rPr lang="en-US" sz="2400" b="1" dirty="0" smtClean="0">
                    <a:latin typeface="Arial" panose="020B0604020202020204" pitchFamily="34" charset="0"/>
                    <a:cs typeface="Arial" panose="020B0604020202020204" pitchFamily="34" charset="0"/>
                  </a:rPr>
                  <a:t>Use stochastic </a:t>
                </a:r>
                <a:r>
                  <a:rPr lang="en-US" sz="2400" b="1" dirty="0">
                    <a:latin typeface="Arial" panose="020B0604020202020204" pitchFamily="34" charset="0"/>
                    <a:cs typeface="Arial" panose="020B0604020202020204" pitchFamily="34" charset="0"/>
                  </a:rPr>
                  <a:t>gradient decent for </a:t>
                </a:r>
                <a:r>
                  <a:rPr lang="en-US" sz="2400" b="1" dirty="0" smtClean="0">
                    <a:latin typeface="Arial" panose="020B0604020202020204" pitchFamily="34" charset="0"/>
                    <a:cs typeface="Arial" panose="020B0604020202020204" pitchFamily="34" charset="0"/>
                  </a:rPr>
                  <a:t>optimization:</a:t>
                </a:r>
                <a:endParaRPr lang="en-US" sz="2400" b="1" dirty="0">
                  <a:latin typeface="Arial" panose="020B0604020202020204" pitchFamily="34" charset="0"/>
                  <a:cs typeface="Arial" panose="020B0604020202020204" pitchFamily="34" charset="0"/>
                </a:endParaRPr>
              </a:p>
              <a:p>
                <a:pPr marL="404813" lvl="1" indent="-222250">
                  <a:spcBef>
                    <a:spcPts val="0"/>
                  </a:spcBef>
                  <a:spcAft>
                    <a:spcPts val="600"/>
                  </a:spcAft>
                  <a:buFont typeface="Wingdings" charset="2"/>
                  <a:buChar char="§"/>
                </a:pPr>
                <a14:m>
                  <m:oMath xmlns:m="http://schemas.openxmlformats.org/officeDocument/2006/math">
                    <m:r>
                      <a:rPr lang="en-US" sz="2400" b="1">
                        <a:latin typeface="Cambria Math" charset="0"/>
                        <a:cs typeface="Arial" panose="020B0604020202020204" pitchFamily="34" charset="0"/>
                      </a:rPr>
                      <m:t>𝜃</m:t>
                    </m:r>
                    <m:d>
                      <m:dPr>
                        <m:ctrlPr>
                          <a:rPr lang="en-US" sz="2400" b="1" i="1">
                            <a:latin typeface="Cambria Math" charset="0"/>
                            <a:cs typeface="Arial" panose="020B0604020202020204" pitchFamily="34" charset="0"/>
                          </a:rPr>
                        </m:ctrlPr>
                      </m:dPr>
                      <m:e>
                        <m:r>
                          <a:rPr lang="en-US" sz="2400" b="1">
                            <a:latin typeface="Cambria Math" charset="0"/>
                            <a:cs typeface="Arial" panose="020B0604020202020204" pitchFamily="34" charset="0"/>
                          </a:rPr>
                          <m:t>𝑗</m:t>
                        </m:r>
                        <m:r>
                          <a:rPr lang="en-US" sz="2400" b="1">
                            <a:latin typeface="Cambria Math" charset="0"/>
                            <a:cs typeface="Arial" panose="020B0604020202020204" pitchFamily="34" charset="0"/>
                          </a:rPr>
                          <m:t>+1</m:t>
                        </m:r>
                      </m:e>
                    </m:d>
                    <m:r>
                      <a:rPr lang="en-US" sz="2400" b="1">
                        <a:latin typeface="Cambria Math" charset="0"/>
                        <a:cs typeface="Arial" panose="020B0604020202020204" pitchFamily="34" charset="0"/>
                      </a:rPr>
                      <m:t>=</m:t>
                    </m:r>
                    <m:r>
                      <a:rPr lang="en-US" sz="2400" b="1">
                        <a:latin typeface="Cambria Math" charset="0"/>
                        <a:cs typeface="Arial" panose="020B0604020202020204" pitchFamily="34" charset="0"/>
                      </a:rPr>
                      <m:t>𝜃</m:t>
                    </m:r>
                    <m:d>
                      <m:dPr>
                        <m:ctrlPr>
                          <a:rPr lang="en-US" sz="2400" b="1" i="1">
                            <a:latin typeface="Cambria Math" charset="0"/>
                            <a:cs typeface="Arial" panose="020B0604020202020204" pitchFamily="34" charset="0"/>
                          </a:rPr>
                        </m:ctrlPr>
                      </m:dPr>
                      <m:e>
                        <m:r>
                          <a:rPr lang="en-US" sz="2400" b="1">
                            <a:latin typeface="Cambria Math" charset="0"/>
                            <a:cs typeface="Arial" panose="020B0604020202020204" pitchFamily="34" charset="0"/>
                          </a:rPr>
                          <m:t>𝑗</m:t>
                        </m:r>
                      </m:e>
                    </m:d>
                    <m:r>
                      <a:rPr lang="en-US" sz="2400" b="1">
                        <a:latin typeface="Cambria Math" charset="0"/>
                        <a:cs typeface="Arial" panose="020B0604020202020204" pitchFamily="34" charset="0"/>
                      </a:rPr>
                      <m:t>−</m:t>
                    </m:r>
                    <m:sSub>
                      <m:sSubPr>
                        <m:ctrlPr>
                          <a:rPr lang="en-US" sz="2400" b="1" i="1">
                            <a:latin typeface="Cambria Math" charset="0"/>
                            <a:cs typeface="Arial" panose="020B0604020202020204" pitchFamily="34" charset="0"/>
                          </a:rPr>
                        </m:ctrlPr>
                      </m:sSubPr>
                      <m:e>
                        <m:r>
                          <a:rPr lang="en-US" sz="2400" b="1">
                            <a:latin typeface="Cambria Math" charset="0"/>
                            <a:cs typeface="Arial" panose="020B0604020202020204" pitchFamily="34" charset="0"/>
                          </a:rPr>
                          <m:t>𝜂</m:t>
                        </m:r>
                      </m:e>
                      <m:sub>
                        <m:r>
                          <a:rPr lang="en-US" sz="2400" b="1">
                            <a:latin typeface="Cambria Math" charset="0"/>
                            <a:cs typeface="Arial" panose="020B0604020202020204" pitchFamily="34" charset="0"/>
                          </a:rPr>
                          <m:t>0</m:t>
                        </m:r>
                      </m:sub>
                    </m:sSub>
                    <m:d>
                      <m:dPr>
                        <m:ctrlPr>
                          <a:rPr lang="en-US" sz="2400" b="1" i="1">
                            <a:latin typeface="Cambria Math" charset="0"/>
                            <a:cs typeface="Arial" panose="020B0604020202020204" pitchFamily="34" charset="0"/>
                          </a:rPr>
                        </m:ctrlPr>
                      </m:dPr>
                      <m:e>
                        <m:r>
                          <a:rPr lang="en-US" sz="2400" b="1">
                            <a:latin typeface="Cambria Math" charset="0"/>
                            <a:cs typeface="Arial" panose="020B0604020202020204" pitchFamily="34" charset="0"/>
                          </a:rPr>
                          <m:t>1−</m:t>
                        </m:r>
                        <m:f>
                          <m:fPr>
                            <m:ctrlPr>
                              <a:rPr lang="en-US" sz="2400" b="1" i="1">
                                <a:latin typeface="Cambria Math" charset="0"/>
                                <a:cs typeface="Arial" panose="020B0604020202020204" pitchFamily="34" charset="0"/>
                              </a:rPr>
                            </m:ctrlPr>
                          </m:fPr>
                          <m:num>
                            <m:r>
                              <a:rPr lang="en-US" sz="2400" b="1">
                                <a:latin typeface="Cambria Math" charset="0"/>
                                <a:cs typeface="Arial" panose="020B0604020202020204" pitchFamily="34" charset="0"/>
                              </a:rPr>
                              <m:t>𝑗</m:t>
                            </m:r>
                          </m:num>
                          <m:den>
                            <m:r>
                              <a:rPr lang="en-US" sz="2400" b="1">
                                <a:latin typeface="Cambria Math" charset="0"/>
                                <a:cs typeface="Arial" panose="020B0604020202020204" pitchFamily="34" charset="0"/>
                              </a:rPr>
                              <m:t>𝑇</m:t>
                            </m:r>
                          </m:den>
                        </m:f>
                      </m:e>
                    </m:d>
                    <m:f>
                      <m:fPr>
                        <m:ctrlPr>
                          <a:rPr lang="en-US" sz="2400" b="1" i="1">
                            <a:latin typeface="Cambria Math" charset="0"/>
                            <a:cs typeface="Arial" panose="020B0604020202020204" pitchFamily="34" charset="0"/>
                          </a:rPr>
                        </m:ctrlPr>
                      </m:fPr>
                      <m:num>
                        <m:sSub>
                          <m:sSubPr>
                            <m:ctrlPr>
                              <a:rPr lang="en-US" sz="2400" b="1" i="1">
                                <a:latin typeface="Cambria Math"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charset="0"/>
                                <a:cs typeface="Arial" panose="020B0604020202020204" pitchFamily="34" charset="0"/>
                              </a:rPr>
                            </m:ctrlPr>
                          </m:dPr>
                          <m:e>
                            <m:r>
                              <a:rPr lang="en-US" sz="2400" b="1">
                                <a:latin typeface="Cambria Math" charset="0"/>
                                <a:cs typeface="Arial" panose="020B0604020202020204" pitchFamily="34" charset="0"/>
                              </a:rPr>
                              <m:t>𝑗</m:t>
                            </m:r>
                          </m:e>
                        </m:d>
                      </m:num>
                      <m:den>
                        <m:d>
                          <m:dPr>
                            <m:begChr m:val="‖"/>
                            <m:endChr m:val="‖"/>
                            <m:ctrlPr>
                              <a:rPr lang="en-US" sz="2400" b="1" i="1">
                                <a:latin typeface="Cambria Math" charset="0"/>
                                <a:cs typeface="Arial" panose="020B0604020202020204" pitchFamily="34" charset="0"/>
                              </a:rPr>
                            </m:ctrlPr>
                          </m:dPr>
                          <m:e>
                            <m:sSub>
                              <m:sSubPr>
                                <m:ctrlPr>
                                  <a:rPr lang="en-US" sz="2400" b="1" i="1">
                                    <a:latin typeface="Cambria Math"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charset="0"/>
                                    <a:cs typeface="Arial" panose="020B0604020202020204" pitchFamily="34" charset="0"/>
                                  </a:rPr>
                                </m:ctrlPr>
                              </m:dPr>
                              <m:e>
                                <m:r>
                                  <a:rPr lang="en-US" sz="2400" b="1">
                                    <a:latin typeface="Cambria Math" charset="0"/>
                                    <a:cs typeface="Arial" panose="020B0604020202020204" pitchFamily="34" charset="0"/>
                                  </a:rPr>
                                  <m:t>𝑗</m:t>
                                </m:r>
                              </m:e>
                            </m:d>
                          </m:e>
                        </m:d>
                      </m:den>
                    </m:f>
                    <m:r>
                      <a:rPr lang="en-US" sz="2400" b="1" i="1">
                        <a:latin typeface="Cambria Math" charset="0"/>
                        <a:cs typeface="Arial" panose="020B0604020202020204" pitchFamily="34" charset="0"/>
                      </a:rPr>
                      <m:t> </m:t>
                    </m:r>
                    <m:r>
                      <a:rPr lang="en-US" sz="2400" b="1">
                        <a:latin typeface="Cambria Math" charset="0"/>
                        <a:cs typeface="Arial" panose="020B0604020202020204" pitchFamily="34" charset="0"/>
                      </a:rPr>
                      <m:t> </m:t>
                    </m:r>
                  </m:oMath>
                </a14:m>
                <a:endParaRPr lang="en-US" sz="2400" b="1" dirty="0">
                  <a:latin typeface="Arial" panose="020B0604020202020204" pitchFamily="34" charset="0"/>
                  <a:cs typeface="Arial" panose="020B0604020202020204" pitchFamily="34" charset="0"/>
                </a:endParaRPr>
              </a:p>
              <a:p>
                <a:pPr marL="642938" lvl="2" indent="-238125">
                  <a:spcBef>
                    <a:spcPts val="0"/>
                  </a:spcBef>
                  <a:spcAft>
                    <a:spcPts val="600"/>
                  </a:spcAft>
                  <a:buFont typeface="Wingdings" charset="2"/>
                  <a:buChar char="Ø"/>
                </a:pPr>
                <a14:m>
                  <m:oMath xmlns:m="http://schemas.openxmlformats.org/officeDocument/2006/math">
                    <m:r>
                      <a:rPr lang="en-US" sz="1800" b="1">
                        <a:latin typeface="Cambria Math" charset="0"/>
                        <a:ea typeface="Arial" charset="0"/>
                        <a:cs typeface="Arial" charset="0"/>
                      </a:rPr>
                      <m:t>𝜃</m:t>
                    </m:r>
                    <m:d>
                      <m:dPr>
                        <m:ctrlPr>
                          <a:rPr lang="en-US" sz="1800" b="1" i="1">
                            <a:latin typeface="Cambria Math" charset="0"/>
                            <a:ea typeface="Arial" charset="0"/>
                            <a:cs typeface="Arial" charset="0"/>
                          </a:rPr>
                        </m:ctrlPr>
                      </m:dPr>
                      <m:e>
                        <m:r>
                          <a:rPr lang="en-US" sz="1800" b="1">
                            <a:latin typeface="Cambria Math" charset="0"/>
                            <a:ea typeface="Arial" charset="0"/>
                            <a:cs typeface="Arial" charset="0"/>
                          </a:rPr>
                          <m:t>𝑗</m:t>
                        </m:r>
                      </m:e>
                    </m:d>
                    <m:r>
                      <a:rPr lang="en-US" sz="1800" b="1">
                        <a:latin typeface="Cambria Math" charset="0"/>
                        <a:ea typeface="Arial" charset="0"/>
                        <a:cs typeface="Arial" charset="0"/>
                      </a:rPr>
                      <m:t>: </m:t>
                    </m:r>
                  </m:oMath>
                </a14:m>
                <a:r>
                  <a:rPr lang="en-US" sz="1800" b="1" dirty="0">
                    <a:latin typeface="Arial" charset="0"/>
                    <a:ea typeface="Arial" charset="0"/>
                    <a:cs typeface="Arial" charset="0"/>
                  </a:rPr>
                  <a:t>the set of all trainable parameters after j updates </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charset="0"/>
                            <a:ea typeface="Arial" charset="0"/>
                            <a:cs typeface="Arial" charset="0"/>
                          </a:rPr>
                        </m:ctrlPr>
                      </m:sSubPr>
                      <m:e>
                        <m:r>
                          <a:rPr lang="en-US" sz="1800" b="1">
                            <a:latin typeface="Cambria Math" charset="0"/>
                            <a:ea typeface="Arial" charset="0"/>
                            <a:cs typeface="Arial" charset="0"/>
                          </a:rPr>
                          <m:t>𝛻</m:t>
                        </m:r>
                      </m:e>
                      <m:sub>
                        <m:r>
                          <m:rPr>
                            <m:sty m:val="p"/>
                          </m:rPr>
                          <a:rPr lang="en-US" sz="1800" b="1">
                            <a:latin typeface="Cambria Math" charset="0"/>
                            <a:ea typeface="Arial" charset="0"/>
                            <a:cs typeface="Arial" charset="0"/>
                          </a:rPr>
                          <m:t>θ</m:t>
                        </m:r>
                      </m:sub>
                    </m:sSub>
                    <m:d>
                      <m:dPr>
                        <m:ctrlPr>
                          <a:rPr lang="en-US" sz="1800" b="1" i="1">
                            <a:latin typeface="Cambria Math" charset="0"/>
                            <a:ea typeface="Arial" charset="0"/>
                            <a:cs typeface="Arial" charset="0"/>
                          </a:rPr>
                        </m:ctrlPr>
                      </m:dPr>
                      <m:e>
                        <m:r>
                          <a:rPr lang="en-US" sz="1800" b="1">
                            <a:latin typeface="Cambria Math" charset="0"/>
                            <a:ea typeface="Arial" charset="0"/>
                            <a:cs typeface="Arial" charset="0"/>
                          </a:rPr>
                          <m:t>𝑗</m:t>
                        </m:r>
                      </m:e>
                    </m:d>
                  </m:oMath>
                </a14:m>
                <a:r>
                  <a:rPr lang="en-US" sz="1800" b="1" dirty="0">
                    <a:latin typeface="Arial" charset="0"/>
                    <a:ea typeface="Arial" charset="0"/>
                    <a:cs typeface="Arial" charset="0"/>
                  </a:rPr>
                  <a:t>: the gradient of a cost function with respect to this parameter set, as computed on a randomly sampled part of the training set. </a:t>
                </a:r>
              </a:p>
              <a:p>
                <a:pPr marL="642938" lvl="2" indent="-238125">
                  <a:spcBef>
                    <a:spcPts val="0"/>
                  </a:spcBef>
                  <a:spcAft>
                    <a:spcPts val="600"/>
                  </a:spcAft>
                  <a:buFont typeface="Wingdings" charset="2"/>
                  <a:buChar char="Ø"/>
                </a:pPr>
                <a:r>
                  <a:rPr lang="en-US" sz="1800" b="1" i="1" dirty="0">
                    <a:latin typeface="Arial" charset="0"/>
                    <a:ea typeface="Arial" charset="0"/>
                    <a:cs typeface="Arial" charset="0"/>
                  </a:rPr>
                  <a:t>T</a:t>
                </a:r>
                <a:r>
                  <a:rPr lang="en-US" sz="1800" b="1" dirty="0">
                    <a:latin typeface="Arial" charset="0"/>
                    <a:ea typeface="Arial" charset="0"/>
                    <a:cs typeface="Arial" charset="0"/>
                  </a:rPr>
                  <a:t>: the number of batches</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charset="0"/>
                            <a:ea typeface="Arial" charset="0"/>
                            <a:cs typeface="Arial" charset="0"/>
                          </a:rPr>
                        </m:ctrlPr>
                      </m:sSubPr>
                      <m:e>
                        <m:r>
                          <a:rPr lang="en-US" sz="1800" b="1">
                            <a:latin typeface="Cambria Math" charset="0"/>
                            <a:ea typeface="Arial" charset="0"/>
                            <a:cs typeface="Arial" charset="0"/>
                          </a:rPr>
                          <m:t>𝜂</m:t>
                        </m:r>
                      </m:e>
                      <m:sub>
                        <m:r>
                          <a:rPr lang="en-US" sz="1800" b="1">
                            <a:latin typeface="Cambria Math" charset="0"/>
                            <a:ea typeface="Arial" charset="0"/>
                            <a:cs typeface="Arial" charset="0"/>
                          </a:rPr>
                          <m:t>0</m:t>
                        </m:r>
                      </m:sub>
                    </m:sSub>
                  </m:oMath>
                </a14:m>
                <a:r>
                  <a:rPr lang="en-US" sz="1800" b="1" dirty="0">
                    <a:latin typeface="Arial" charset="0"/>
                    <a:ea typeface="Arial" charset="0"/>
                    <a:cs typeface="Arial" charset="0"/>
                  </a:rPr>
                  <a:t>: the learning rate is set at an initial value which decreases linearly with each subsequent parameter update.</a:t>
                </a: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Incremental layer-wise </a:t>
                </a:r>
                <a:r>
                  <a:rPr lang="en-US" sz="2400" b="1" dirty="0" smtClean="0">
                    <a:latin typeface="Arial" panose="020B0604020202020204" pitchFamily="34" charset="0"/>
                    <a:cs typeface="Arial" panose="020B0604020202020204" pitchFamily="34" charset="0"/>
                  </a:rPr>
                  <a:t>method: train the </a:t>
                </a:r>
                <a:r>
                  <a:rPr lang="en-US" sz="2400" b="1" dirty="0">
                    <a:latin typeface="Arial" panose="020B0604020202020204" pitchFamily="34" charset="0"/>
                    <a:cs typeface="Arial" panose="020B0604020202020204" pitchFamily="34" charset="0"/>
                  </a:rPr>
                  <a:t>full network with BPTT and linearly </a:t>
                </a:r>
                <a:r>
                  <a:rPr lang="en-US" sz="2400" b="1" dirty="0" smtClean="0">
                    <a:latin typeface="Arial" panose="020B0604020202020204" pitchFamily="34" charset="0"/>
                    <a:cs typeface="Arial" panose="020B0604020202020204" pitchFamily="34" charset="0"/>
                  </a:rPr>
                  <a:t>reduce the </a:t>
                </a:r>
                <a:r>
                  <a:rPr lang="en-US" sz="2400" b="1" dirty="0">
                    <a:latin typeface="Arial" panose="020B0604020202020204" pitchFamily="34" charset="0"/>
                    <a:cs typeface="Arial" panose="020B0604020202020204" pitchFamily="34" charset="0"/>
                  </a:rPr>
                  <a:t>learning rate to zero before a new layer is added. After adding a new layer the previous output weights will be discarded, and new output weights are initialized connecting from the new top layer.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For DRNN-AO, </a:t>
                </a:r>
                <a:r>
                  <a:rPr lang="en-US" sz="2400" b="1" dirty="0" smtClean="0">
                    <a:latin typeface="Arial" panose="020B0604020202020204" pitchFamily="34" charset="0"/>
                    <a:cs typeface="Arial" panose="020B0604020202020204" pitchFamily="34" charset="0"/>
                  </a:rPr>
                  <a:t>we test </a:t>
                </a:r>
                <a:r>
                  <a:rPr lang="en-US" sz="2400" b="1" dirty="0">
                    <a:latin typeface="Arial" panose="020B0604020202020204" pitchFamily="34" charset="0"/>
                    <a:cs typeface="Arial" panose="020B0604020202020204" pitchFamily="34" charset="0"/>
                  </a:rPr>
                  <a:t>the influence of each layer by setting it to </a:t>
                </a:r>
                <a:r>
                  <a:rPr lang="en-US" sz="2400" b="1" dirty="0" smtClean="0">
                    <a:latin typeface="Arial" panose="020B0604020202020204" pitchFamily="34" charset="0"/>
                    <a:cs typeface="Arial" panose="020B0604020202020204" pitchFamily="34" charset="0"/>
                  </a:rPr>
                  <a:t>zero, assuring that </a:t>
                </a:r>
                <a:r>
                  <a:rPr lang="en-US" sz="2400" b="1" dirty="0">
                    <a:latin typeface="Arial" panose="020B0604020202020204" pitchFamily="34" charset="0"/>
                    <a:cs typeface="Arial" panose="020B0604020202020204" pitchFamily="34" charset="0"/>
                  </a:rPr>
                  <a:t>model is efficiently trained. </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977035"/>
              </a:xfrm>
              <a:blipFill rotWithShape="0">
                <a:blip r:embed="rId3"/>
                <a:stretch>
                  <a:fillRect l="-2035" t="-1427" r="-2596" b="-1121"/>
                </a:stretch>
              </a:blipFill>
            </p:spPr>
            <p:txBody>
              <a:bodyPr/>
              <a:lstStyle/>
              <a:p>
                <a:r>
                  <a:rPr lang="en-US">
                    <a:noFill/>
                  </a:rPr>
                  <a:t> </a:t>
                </a:r>
              </a:p>
            </p:txBody>
          </p:sp>
        </mc:Fallback>
      </mc:AlternateContent>
    </p:spTree>
    <p:extLst>
      <p:ext uri="{BB962C8B-B14F-4D97-AF65-F5344CB8AC3E}">
        <p14:creationId xmlns:p14="http://schemas.microsoft.com/office/powerpoint/2010/main" val="1955828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Performance of DRNNs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5193263"/>
              </a:xfrm>
            </p:spPr>
            <p:txBody>
              <a:bodyPr lIns="0" tIns="0" rIns="0" bIns="0"/>
              <a:lstStyle/>
              <a:p>
                <a:pPr marL="182563" indent="-182563">
                  <a:spcBef>
                    <a:spcPts val="0"/>
                  </a:spcBef>
                  <a:spcAft>
                    <a:spcPts val="1200"/>
                  </a:spcAft>
                  <a:buFont typeface="Arial" charset="0"/>
                </a:pPr>
                <a:r>
                  <a:rPr lang="en-US" sz="1800" b="1" dirty="0">
                    <a:latin typeface="Arial" panose="020B0604020202020204" pitchFamily="34" charset="0"/>
                    <a:cs typeface="Arial" panose="020B0604020202020204" pitchFamily="34" charset="0"/>
                  </a:rPr>
                  <a:t>Experiment: Given a sequence of text, predict the probability distribution of the next character. </a:t>
                </a:r>
                <a:r>
                  <a:rPr lang="en-US" sz="1800" b="1" dirty="0" smtClean="0">
                    <a:latin typeface="Arial" panose="020B0604020202020204" pitchFamily="34" charset="0"/>
                    <a:cs typeface="Arial" panose="020B0604020202020204" pitchFamily="34" charset="0"/>
                  </a:rPr>
                  <a:t>The performance </a:t>
                </a:r>
                <a:r>
                  <a:rPr lang="en-US" sz="1800" b="1" dirty="0">
                    <a:latin typeface="Arial" panose="020B0604020202020204" pitchFamily="34" charset="0"/>
                    <a:cs typeface="Arial" panose="020B0604020202020204" pitchFamily="34" charset="0"/>
                  </a:rPr>
                  <a:t>metric is the average number of bits-per-character (BPC), given </a:t>
                </a:r>
                <a:r>
                  <a:rPr lang="en-US" sz="1800" b="1" dirty="0" smtClean="0">
                    <a:latin typeface="Arial" panose="020B0604020202020204" pitchFamily="34" charset="0"/>
                    <a:cs typeface="Arial" panose="020B0604020202020204" pitchFamily="34" charset="0"/>
                  </a:rPr>
                  <a:t>by:</a:t>
                </a:r>
              </a:p>
              <a:p>
                <a:pPr marL="349250" indent="0">
                  <a:spcBef>
                    <a:spcPts val="0"/>
                  </a:spcBef>
                  <a:spcAft>
                    <a:spcPts val="1200"/>
                  </a:spcAft>
                  <a:buNone/>
                </a:pPr>
                <a:r>
                  <a:rPr lang="en-US" sz="1800" b="1" dirty="0" smtClean="0">
                    <a:latin typeface="Arial" panose="020B0604020202020204" pitchFamily="34" charset="0"/>
                    <a:cs typeface="Arial" panose="020B0604020202020204" pitchFamily="34" charset="0"/>
                  </a:rPr>
                  <a:t>BPC </a:t>
                </a:r>
                <a:r>
                  <a:rPr lang="en-US" sz="1800" b="1" dirty="0">
                    <a:latin typeface="Arial" panose="020B0604020202020204" pitchFamily="34" charset="0"/>
                    <a:cs typeface="Arial" panose="020B0604020202020204" pitchFamily="34" charset="0"/>
                  </a:rPr>
                  <a:t>=</a:t>
                </a:r>
                <a14:m>
                  <m:oMath xmlns:m="http://schemas.openxmlformats.org/officeDocument/2006/math">
                    <m:r>
                      <a:rPr lang="en-US" sz="1800" b="1">
                        <a:latin typeface="Cambria Math" charset="0"/>
                        <a:cs typeface="Arial" panose="020B0604020202020204" pitchFamily="34" charset="0"/>
                      </a:rPr>
                      <m:t>−</m:t>
                    </m:r>
                    <m:func>
                      <m:funcPr>
                        <m:ctrlPr>
                          <a:rPr lang="en-US" sz="1800" b="1" i="1">
                            <a:latin typeface="Cambria Math" charset="0"/>
                            <a:cs typeface="Arial" panose="020B0604020202020204" pitchFamily="34" charset="0"/>
                          </a:rPr>
                        </m:ctrlPr>
                      </m:funcPr>
                      <m:fName>
                        <m:sSub>
                          <m:sSubPr>
                            <m:ctrlPr>
                              <a:rPr lang="en-US" sz="1800" b="1" i="1">
                                <a:latin typeface="Cambria Math" charset="0"/>
                                <a:cs typeface="Arial" panose="020B0604020202020204" pitchFamily="34" charset="0"/>
                              </a:rPr>
                            </m:ctrlPr>
                          </m:sSubPr>
                          <m:e>
                            <m:r>
                              <m:rPr>
                                <m:sty m:val="p"/>
                              </m:rPr>
                              <a:rPr lang="en-US" sz="1800" b="1">
                                <a:latin typeface="Cambria Math" charset="0"/>
                                <a:cs typeface="Arial" panose="020B0604020202020204" pitchFamily="34" charset="0"/>
                              </a:rPr>
                              <m:t>log</m:t>
                            </m:r>
                          </m:e>
                          <m:sub>
                            <m:r>
                              <a:rPr lang="en-US" sz="1800" b="1">
                                <a:latin typeface="Cambria Math" charset="0"/>
                                <a:cs typeface="Arial" panose="020B0604020202020204" pitchFamily="34" charset="0"/>
                              </a:rPr>
                              <m:t>2</m:t>
                            </m:r>
                          </m:sub>
                        </m:sSub>
                      </m:fName>
                      <m:e>
                        <m:sSub>
                          <m:sSubPr>
                            <m:ctrlPr>
                              <a:rPr lang="en-US" sz="1800" b="1" i="1">
                                <a:latin typeface="Cambria Math"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e>
                    </m:func>
                  </m:oMath>
                </a14:m>
                <a:r>
                  <a:rPr lang="en-US" sz="1800" b="1" dirty="0" smtClean="0">
                    <a:latin typeface="Arial" panose="020B0604020202020204" pitchFamily="34" charset="0"/>
                    <a:cs typeface="Arial" panose="020B0604020202020204" pitchFamily="34" charset="0"/>
                  </a:rPr>
                  <a:t>,</a:t>
                </a:r>
              </a:p>
              <a:p>
                <a:pPr marL="182563" indent="0">
                  <a:spcBef>
                    <a:spcPts val="0"/>
                  </a:spcBef>
                  <a:spcAft>
                    <a:spcPts val="1200"/>
                  </a:spcAft>
                  <a:buNone/>
                </a:pPr>
                <a:r>
                  <a:rPr lang="en-US" sz="1800" b="1" dirty="0" smtClean="0">
                    <a:latin typeface="Arial" panose="020B0604020202020204" pitchFamily="34" charset="0"/>
                    <a:cs typeface="Arial" panose="020B0604020202020204" pitchFamily="34" charset="0"/>
                  </a:rPr>
                  <a:t>where </a:t>
                </a:r>
                <a14:m>
                  <m:oMath xmlns:m="http://schemas.openxmlformats.org/officeDocument/2006/math">
                    <m:sSub>
                      <m:sSubPr>
                        <m:ctrlPr>
                          <a:rPr lang="en-US" sz="1800" b="1" i="1">
                            <a:latin typeface="Cambria Math"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oMath>
                </a14:m>
                <a:r>
                  <a:rPr lang="en-US" sz="1800" b="1" dirty="0">
                    <a:latin typeface="Arial" panose="020B0604020202020204" pitchFamily="34" charset="0"/>
                    <a:cs typeface="Arial" panose="020B0604020202020204" pitchFamily="34" charset="0"/>
                  </a:rPr>
                  <a:t> is the probability as predicted by the network of the correct next character. </a:t>
                </a:r>
              </a:p>
              <a:p>
                <a:pPr marL="182563" indent="-182563">
                  <a:spcBef>
                    <a:spcPts val="0"/>
                  </a:spcBef>
                  <a:spcAft>
                    <a:spcPts val="9000"/>
                  </a:spcAft>
                  <a:buFont typeface="Arial" charset="0"/>
                </a:pPr>
                <a:r>
                  <a:rPr lang="en-US" sz="1800" b="1" dirty="0">
                    <a:latin typeface="Arial" panose="020B0604020202020204" pitchFamily="34" charset="0"/>
                    <a:cs typeface="Arial" panose="020B0604020202020204" pitchFamily="34" charset="0"/>
                  </a:rPr>
                  <a:t>Two </a:t>
                </a:r>
                <a:r>
                  <a:rPr lang="en-US" sz="1800" b="1" dirty="0" smtClean="0">
                    <a:latin typeface="Arial" panose="020B0604020202020204" pitchFamily="34" charset="0"/>
                    <a:cs typeface="Arial" panose="020B0604020202020204" pitchFamily="34" charset="0"/>
                  </a:rPr>
                  <a:t>DRNNs (DRNN-1O </a:t>
                </a:r>
                <a:r>
                  <a:rPr lang="en-US" sz="1800" b="1" dirty="0">
                    <a:latin typeface="Arial" panose="020B0604020202020204" pitchFamily="34" charset="0"/>
                    <a:cs typeface="Arial" panose="020B0604020202020204" pitchFamily="34" charset="0"/>
                  </a:rPr>
                  <a:t>and </a:t>
                </a:r>
                <a:r>
                  <a:rPr lang="en-US" sz="1800" b="1" dirty="0" smtClean="0">
                    <a:latin typeface="Arial" panose="020B0604020202020204" pitchFamily="34" charset="0"/>
                    <a:cs typeface="Arial" panose="020B0604020202020204" pitchFamily="34" charset="0"/>
                  </a:rPr>
                  <a:t>DRNN-AO) are evaluated using the Wikipedia </a:t>
                </a:r>
                <a:r>
                  <a:rPr lang="en-US" sz="1800" b="1" dirty="0">
                    <a:latin typeface="Arial" panose="020B0604020202020204" pitchFamily="34" charset="0"/>
                    <a:cs typeface="Arial" panose="020B0604020202020204" pitchFamily="34" charset="0"/>
                  </a:rPr>
                  <a:t>character prediction </a:t>
                </a:r>
                <a:r>
                  <a:rPr lang="en-US" sz="1800" b="1" dirty="0" smtClean="0">
                    <a:latin typeface="Arial" panose="020B0604020202020204" pitchFamily="34" charset="0"/>
                    <a:cs typeface="Arial" panose="020B0604020202020204" pitchFamily="34" charset="0"/>
                  </a:rPr>
                  <a:t>task:</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a:p>
                <a:pPr marL="182563" indent="-182563">
                  <a:spcBef>
                    <a:spcPts val="0"/>
                  </a:spcBef>
                  <a:spcAft>
                    <a:spcPts val="600"/>
                  </a:spcAft>
                  <a:buFont typeface="Arial" charset="0"/>
                </a:pPr>
                <a:r>
                  <a:rPr lang="en-US" sz="1800" b="1" dirty="0" smtClean="0">
                    <a:latin typeface="Arial" panose="020B0604020202020204" pitchFamily="34" charset="0"/>
                    <a:cs typeface="Arial" panose="020B0604020202020204" pitchFamily="34" charset="0"/>
                  </a:rPr>
                  <a:t>DRNNs using SGD deliver state of the art performance with additional improvements in the language model.</a:t>
                </a:r>
              </a:p>
              <a:p>
                <a:pPr marL="182563" indent="-182563">
                  <a:spcBef>
                    <a:spcPts val="0"/>
                  </a:spcBef>
                  <a:spcAft>
                    <a:spcPts val="600"/>
                  </a:spcAft>
                  <a:buFont typeface="Arial" charset="0"/>
                </a:pPr>
                <a:r>
                  <a:rPr lang="en-US" sz="1800" b="1" dirty="0" smtClean="0">
                    <a:latin typeface="Arial" panose="020B0604020202020204" pitchFamily="34" charset="0"/>
                    <a:cs typeface="Arial" panose="020B0604020202020204" pitchFamily="34" charset="0"/>
                  </a:rPr>
                  <a:t>DRNNs use an extensive memory (several </a:t>
                </a:r>
                <a:r>
                  <a:rPr lang="en-US" sz="1800" b="1" dirty="0">
                    <a:latin typeface="Arial" panose="020B0604020202020204" pitchFamily="34" charset="0"/>
                    <a:cs typeface="Arial" panose="020B0604020202020204" pitchFamily="34" charset="0"/>
                  </a:rPr>
                  <a:t>hundred </a:t>
                </a:r>
                <a:r>
                  <a:rPr lang="en-US" sz="1800" b="1" dirty="0" smtClean="0">
                    <a:latin typeface="Arial" panose="020B0604020202020204" pitchFamily="34" charset="0"/>
                    <a:cs typeface="Arial" panose="020B0604020202020204" pitchFamily="34" charset="0"/>
                  </a:rPr>
                  <a:t>characters).</a:t>
                </a:r>
                <a:endParaRPr lang="en-US" sz="1800" b="1" dirty="0">
                  <a:latin typeface="Arial" panose="020B0604020202020204" pitchFamily="34" charset="0"/>
                  <a:cs typeface="Arial" panose="020B0604020202020204" pitchFamily="34" charset="0"/>
                </a:endParaRPr>
              </a:p>
              <a:p>
                <a:pPr marL="182563" indent="-182563">
                  <a:spcBef>
                    <a:spcPts val="0"/>
                  </a:spcBef>
                  <a:spcAft>
                    <a:spcPts val="600"/>
                  </a:spcAft>
                  <a:buFont typeface="Arial" charset="0"/>
                </a:pPr>
                <a:endParaRPr lang="en-US" sz="24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5193263"/>
              </a:xfrm>
              <a:blipFill rotWithShape="0">
                <a:blip r:embed="rId3"/>
                <a:stretch>
                  <a:fillRect l="-1544" t="-1526" r="-982" b="-1056"/>
                </a:stretch>
              </a:blipFill>
            </p:spPr>
            <p:txBody>
              <a:bodyPr/>
              <a:lstStyle/>
              <a:p>
                <a:r>
                  <a:rPr lang="en-US">
                    <a:noFill/>
                  </a:rPr>
                  <a:t> </a:t>
                </a:r>
              </a:p>
            </p:txBody>
          </p:sp>
        </mc:Fallback>
      </mc:AlternateContent>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b="49643"/>
          <a:stretch/>
        </p:blipFill>
        <p:spPr bwMode="auto">
          <a:xfrm>
            <a:off x="1466203" y="3434896"/>
            <a:ext cx="5068593" cy="12696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6889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Deep </a:t>
            </a:r>
            <a:r>
              <a:rPr lang="en-US" dirty="0" err="1" smtClean="0"/>
              <a:t>Bidirectionsal</a:t>
            </a:r>
            <a:r>
              <a:rPr lang="en-US" dirty="0" smtClean="0"/>
              <a:t> LSTMs (</a:t>
            </a:r>
            <a:r>
              <a:rPr lang="en-US" dirty="0"/>
              <a:t>DBLSTM)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678455"/>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By stacking multiple LSTM layers on top of each other, DBLSTMs could also benefit from depth in space.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Bidirectional LSTM: process information in both directions with two separate hidden layers, which are then fed forwards to the same output layer, providing it with access to the past and future context of every point in the sequence.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BLSTM outperform unidirectional LSTMs and standard RNNs and it is also much faster and more accurate.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DBLSTMs equations: </a:t>
                </a:r>
                <a:r>
                  <a:rPr lang="en-US" sz="2400" b="1" dirty="0" smtClean="0">
                    <a:latin typeface="Arial" panose="020B0604020202020204" pitchFamily="34" charset="0"/>
                    <a:cs typeface="Arial" panose="020B0604020202020204" pitchFamily="34" charset="0"/>
                  </a:rPr>
                  <a:t>repeat the equations </a:t>
                </a:r>
                <a:r>
                  <a:rPr lang="en-US" sz="2400" b="1" dirty="0">
                    <a:latin typeface="Arial" panose="020B0604020202020204" pitchFamily="34" charset="0"/>
                    <a:cs typeface="Arial" panose="020B0604020202020204" pitchFamily="34" charset="0"/>
                  </a:rPr>
                  <a:t>of LSTM for every layer, and </a:t>
                </a:r>
                <a:r>
                  <a:rPr lang="en-US" sz="2400" b="1" dirty="0" smtClean="0">
                    <a:latin typeface="Arial" panose="020B0604020202020204" pitchFamily="34" charset="0"/>
                    <a:cs typeface="Arial" panose="020B0604020202020204" pitchFamily="34" charset="0"/>
                  </a:rPr>
                  <a:t>replace each </a:t>
                </a:r>
                <a:r>
                  <a:rPr lang="en-US" sz="2400" b="1" dirty="0">
                    <a:latin typeface="Arial" panose="020B0604020202020204" pitchFamily="34" charset="0"/>
                    <a:cs typeface="Arial" panose="020B0604020202020204" pitchFamily="34" charset="0"/>
                  </a:rPr>
                  <a:t>hidden state, </a:t>
                </a:r>
                <a14:m>
                  <m:oMath xmlns:m="http://schemas.openxmlformats.org/officeDocument/2006/math">
                    <m:sSubSup>
                      <m:sSubSupPr>
                        <m:ctrlPr>
                          <a:rPr lang="en-US" sz="2400" b="1" i="1">
                            <a:latin typeface="Cambria Math" charset="0"/>
                            <a:cs typeface="Arial" panose="020B0604020202020204" pitchFamily="34" charset="0"/>
                          </a:rPr>
                        </m:ctrlPr>
                      </m:sSubSupPr>
                      <m:e>
                        <m:r>
                          <a:rPr lang="en-US" sz="2400" b="1">
                            <a:latin typeface="Cambria Math" charset="0"/>
                            <a:cs typeface="Arial" panose="020B0604020202020204" pitchFamily="34" charset="0"/>
                          </a:rPr>
                          <m:t>𝑐</m:t>
                        </m:r>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oMath>
                </a14:m>
                <a:r>
                  <a:rPr lang="en-US" sz="2400" b="1" dirty="0">
                    <a:latin typeface="Arial" panose="020B0604020202020204" pitchFamily="34" charset="0"/>
                    <a:cs typeface="Arial" panose="020B0604020202020204" pitchFamily="34" charset="0"/>
                  </a:rPr>
                  <a:t>, in every layer with the forward and backward states, </a:t>
                </a:r>
                <a14:m>
                  <m:oMath xmlns:m="http://schemas.openxmlformats.org/officeDocument/2006/math">
                    <m:sSubSup>
                      <m:sSubSupPr>
                        <m:ctrlPr>
                          <a:rPr lang="en-US" sz="2400" b="1" i="1">
                            <a:latin typeface="Cambria Math" charset="0"/>
                            <a:cs typeface="Arial" panose="020B0604020202020204" pitchFamily="34" charset="0"/>
                          </a:rPr>
                        </m:ctrlPr>
                      </m:sSubSupPr>
                      <m:e>
                        <m:acc>
                          <m:accPr>
                            <m:chr m:val="⃗"/>
                            <m:ctrlPr>
                              <a:rPr lang="en-US" sz="2400" b="1" i="1">
                                <a:latin typeface="Cambria Math"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m:t>
                    </m:r>
                  </m:oMath>
                </a14:m>
                <a:r>
                  <a:rPr lang="en-US" sz="2400" b="1" dirty="0">
                    <a:latin typeface="Arial" panose="020B0604020202020204" pitchFamily="34" charset="0"/>
                    <a:cs typeface="Arial" panose="020B0604020202020204" pitchFamily="34" charset="0"/>
                  </a:rPr>
                  <a:t>and </a:t>
                </a:r>
                <a14:m>
                  <m:oMath xmlns:m="http://schemas.openxmlformats.org/officeDocument/2006/math">
                    <m:sSubSup>
                      <m:sSubSupPr>
                        <m:ctrlPr>
                          <a:rPr lang="en-US" sz="2400" b="1" i="1">
                            <a:latin typeface="Cambria Math" charset="0"/>
                            <a:cs typeface="Arial" panose="020B0604020202020204" pitchFamily="34" charset="0"/>
                          </a:rPr>
                        </m:ctrlPr>
                      </m:sSubSupPr>
                      <m:e>
                        <m:acc>
                          <m:accPr>
                            <m:chr m:val="⃖"/>
                            <m:ctrlPr>
                              <a:rPr lang="en-US" sz="2400" b="1" i="1">
                                <a:latin typeface="Cambria Math"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 </m:t>
                    </m:r>
                  </m:oMath>
                </a14:m>
                <a:r>
                  <a:rPr lang="en-US" sz="2400" b="1" dirty="0">
                    <a:latin typeface="Arial" panose="020B0604020202020204" pitchFamily="34" charset="0"/>
                    <a:cs typeface="Arial" panose="020B0604020202020204" pitchFamily="34" charset="0"/>
                  </a:rPr>
                  <a:t>in a way that every hidden layer receives input from both the forward and backward layers at the level below.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678455"/>
              </a:xfrm>
              <a:blipFill rotWithShape="0">
                <a:blip r:embed="rId3"/>
                <a:stretch>
                  <a:fillRect l="-2035" t="-1502" r="-2386" b="-3219"/>
                </a:stretch>
              </a:blipFill>
            </p:spPr>
            <p:txBody>
              <a:bodyPr/>
              <a:lstStyle/>
              <a:p>
                <a:r>
                  <a:rPr lang="en-US">
                    <a:noFill/>
                  </a:rPr>
                  <a:t> </a:t>
                </a:r>
              </a:p>
            </p:txBody>
          </p:sp>
        </mc:Fallback>
      </mc:AlternateContent>
    </p:spTree>
    <p:extLst>
      <p:ext uri="{BB962C8B-B14F-4D97-AF65-F5344CB8AC3E}">
        <p14:creationId xmlns:p14="http://schemas.microsoft.com/office/powerpoint/2010/main" val="707385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a:t>
            </a:r>
            <a:r>
              <a:rPr lang="en-US" dirty="0" smtClean="0"/>
              <a:t>Training </a:t>
            </a:r>
            <a:r>
              <a:rPr lang="en-US" dirty="0"/>
              <a:t>and </a:t>
            </a:r>
            <a:r>
              <a:rPr lang="en-US" dirty="0" smtClean="0"/>
              <a:t>Regularization</a:t>
            </a:r>
            <a:endParaRPr lang="en-US" dirty="0"/>
          </a:p>
        </p:txBody>
      </p:sp>
      <p:sp>
        <p:nvSpPr>
          <p:cNvPr id="3" name="Content Placeholder 2"/>
          <p:cNvSpPr>
            <a:spLocks noGrp="1"/>
          </p:cNvSpPr>
          <p:nvPr>
            <p:ph idx="1"/>
          </p:nvPr>
        </p:nvSpPr>
        <p:spPr>
          <a:xfrm>
            <a:off x="213808" y="647701"/>
            <a:ext cx="7008086" cy="4652088"/>
          </a:xfrm>
        </p:spPr>
        <p:txBody>
          <a:bodyPr lIns="0" tIns="0" rIns="0" bIns="0"/>
          <a:lstStyle/>
          <a:p>
            <a:pPr marL="182563" indent="-182563">
              <a:spcBef>
                <a:spcPts val="0"/>
              </a:spcBef>
              <a:spcAft>
                <a:spcPts val="600"/>
              </a:spcAft>
              <a:buFont typeface="Arial" charset="0"/>
            </a:pPr>
            <a:r>
              <a:rPr lang="en-US" sz="2400" b="1" dirty="0">
                <a:latin typeface="Arial" charset="0"/>
                <a:ea typeface="Arial" charset="0"/>
                <a:cs typeface="Arial" charset="0"/>
              </a:rPr>
              <a:t>End-to-end training methods :</a:t>
            </a:r>
          </a:p>
          <a:p>
            <a:pPr marL="458788" lvl="1" indent="-220663">
              <a:buFont typeface="Wingdings" charset="2"/>
              <a:buChar char="§"/>
            </a:pPr>
            <a:r>
              <a:rPr lang="en-US" sz="2400" b="1" dirty="0">
                <a:latin typeface="Arial" charset="0"/>
                <a:ea typeface="Arial" charset="0"/>
                <a:cs typeface="Arial" charset="0"/>
              </a:rPr>
              <a:t>Connectionist </a:t>
            </a:r>
            <a:r>
              <a:rPr lang="en-US" sz="2400" b="1" dirty="0" smtClean="0">
                <a:latin typeface="Arial" charset="0"/>
                <a:ea typeface="Arial" charset="0"/>
                <a:cs typeface="Arial" charset="0"/>
              </a:rPr>
              <a:t>Temporal</a:t>
            </a:r>
            <a:br>
              <a:rPr lang="en-US" sz="2400" b="1" dirty="0" smtClean="0">
                <a:latin typeface="Arial" charset="0"/>
                <a:ea typeface="Arial" charset="0"/>
                <a:cs typeface="Arial" charset="0"/>
              </a:rPr>
            </a:br>
            <a:r>
              <a:rPr lang="en-US" sz="2400" b="1" dirty="0" smtClean="0">
                <a:latin typeface="Arial" charset="0"/>
                <a:ea typeface="Arial" charset="0"/>
                <a:cs typeface="Arial" charset="0"/>
              </a:rPr>
              <a:t>Classification </a:t>
            </a:r>
            <a:r>
              <a:rPr lang="en-US" sz="2400" b="1" dirty="0">
                <a:latin typeface="Arial" charset="0"/>
                <a:ea typeface="Arial" charset="0"/>
                <a:cs typeface="Arial" charset="0"/>
              </a:rPr>
              <a:t>(CTC</a:t>
            </a:r>
            <a:r>
              <a:rPr lang="en-US" sz="2400" b="1" dirty="0" smtClean="0">
                <a:latin typeface="Arial" charset="0"/>
                <a:ea typeface="Arial" charset="0"/>
                <a:cs typeface="Arial" charset="0"/>
              </a:rPr>
              <a:t>);</a:t>
            </a:r>
            <a:endParaRPr lang="en-US" sz="2400" b="1" dirty="0">
              <a:latin typeface="Arial" charset="0"/>
              <a:ea typeface="Arial" charset="0"/>
              <a:cs typeface="Arial" charset="0"/>
            </a:endParaRPr>
          </a:p>
          <a:p>
            <a:pPr marL="458788" lvl="1" indent="-220663">
              <a:buFont typeface="Wingdings" charset="2"/>
              <a:buChar char="§"/>
            </a:pPr>
            <a:r>
              <a:rPr lang="en-US" sz="2400" b="1" dirty="0">
                <a:latin typeface="Arial" charset="0"/>
                <a:ea typeface="Arial" charset="0"/>
                <a:cs typeface="Arial" charset="0"/>
              </a:rPr>
              <a:t>RNN Transducer</a:t>
            </a:r>
            <a:r>
              <a:rPr lang="en-US" sz="2400" b="1" dirty="0" smtClean="0">
                <a:latin typeface="Arial" charset="0"/>
                <a:ea typeface="Arial" charset="0"/>
                <a:cs typeface="Arial" charset="0"/>
              </a:rPr>
              <a:t>.</a:t>
            </a:r>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charset="0"/>
                <a:ea typeface="Arial" charset="0"/>
                <a:cs typeface="Arial" charset="0"/>
              </a:rPr>
              <a:t>Regularization:</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early </a:t>
            </a:r>
            <a:r>
              <a:rPr lang="en-US" sz="2400" b="1" dirty="0" smtClean="0">
                <a:latin typeface="Arial" charset="0"/>
                <a:ea typeface="Arial" charset="0"/>
                <a:cs typeface="Arial" charset="0"/>
              </a:rPr>
              <a:t>stopping: </a:t>
            </a:r>
            <a:r>
              <a:rPr lang="en-US" sz="2400" b="1" dirty="0">
                <a:latin typeface="Arial" charset="0"/>
                <a:ea typeface="Arial" charset="0"/>
                <a:cs typeface="Arial" charset="0"/>
              </a:rPr>
              <a:t>monitoring </a:t>
            </a:r>
            <a:r>
              <a:rPr lang="en-US" sz="2400" b="1" dirty="0" smtClean="0">
                <a:latin typeface="Arial" charset="0"/>
                <a:ea typeface="Arial" charset="0"/>
                <a:cs typeface="Arial" charset="0"/>
              </a:rPr>
              <a:t>the</a:t>
            </a:r>
            <a:br>
              <a:rPr lang="en-US" sz="2400" b="1" dirty="0" smtClean="0">
                <a:latin typeface="Arial" charset="0"/>
                <a:ea typeface="Arial" charset="0"/>
                <a:cs typeface="Arial" charset="0"/>
              </a:rPr>
            </a:br>
            <a:r>
              <a:rPr lang="en-US" sz="2400" b="1" dirty="0" smtClean="0">
                <a:latin typeface="Arial" charset="0"/>
                <a:ea typeface="Arial" charset="0"/>
                <a:cs typeface="Arial" charset="0"/>
              </a:rPr>
              <a:t>model’s </a:t>
            </a:r>
            <a:r>
              <a:rPr lang="en-US" sz="2400" b="1" dirty="0">
                <a:latin typeface="Arial" charset="0"/>
                <a:ea typeface="Arial" charset="0"/>
                <a:cs typeface="Arial" charset="0"/>
              </a:rPr>
              <a:t>performance on a validation set. </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weight </a:t>
            </a:r>
            <a:r>
              <a:rPr lang="en-US" sz="2400" b="1" dirty="0" smtClean="0">
                <a:latin typeface="Arial" charset="0"/>
                <a:ea typeface="Arial" charset="0"/>
                <a:cs typeface="Arial" charset="0"/>
              </a:rPr>
              <a:t>noise: </a:t>
            </a:r>
            <a:r>
              <a:rPr lang="en-US" sz="2400" b="1" dirty="0">
                <a:latin typeface="Arial" charset="0"/>
                <a:ea typeface="Arial" charset="0"/>
                <a:cs typeface="Arial" charset="0"/>
              </a:rPr>
              <a:t>adding Gaussian noise to the network weights during training. Weight noise was added once per training sequence, rather than at every time step.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4689" y="647700"/>
            <a:ext cx="2540711" cy="2618014"/>
          </a:xfrm>
          <a:prstGeom prst="rect">
            <a:avLst/>
          </a:prstGeom>
          <a:noFill/>
          <a:ln>
            <a:noFill/>
          </a:ln>
        </p:spPr>
      </p:pic>
    </p:spTree>
    <p:extLst>
      <p:ext uri="{BB962C8B-B14F-4D97-AF65-F5344CB8AC3E}">
        <p14:creationId xmlns:p14="http://schemas.microsoft.com/office/powerpoint/2010/main" val="1833753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5720" rIns="91440" bIns="45720">
            <a:noAutofit/>
          </a:bodyPr>
          <a:lstStyle/>
          <a:p>
            <a:r>
              <a:rPr lang="en-US" dirty="0" smtClean="0"/>
              <a:t>Introduction</a:t>
            </a:r>
            <a:endParaRPr lang="en-US" dirty="0"/>
          </a:p>
        </p:txBody>
      </p:sp>
      <p:sp>
        <p:nvSpPr>
          <p:cNvPr id="3" name="Content Placeholder 2"/>
          <p:cNvSpPr>
            <a:spLocks noGrp="1"/>
          </p:cNvSpPr>
          <p:nvPr>
            <p:ph idx="1"/>
          </p:nvPr>
        </p:nvSpPr>
        <p:spPr>
          <a:xfrm>
            <a:off x="207963" y="800100"/>
            <a:ext cx="8691562" cy="4023360"/>
          </a:xfrm>
        </p:spPr>
        <p:txBody>
          <a:bodyPr lIns="0" tIns="0" rIns="0" bIns="0"/>
          <a:lstStyle/>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Recurrent Neural Networks</a:t>
            </a:r>
          </a:p>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Long Short-Term Memory Networks</a:t>
            </a:r>
          </a:p>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Deep Recurrent Neural Networks</a:t>
            </a:r>
          </a:p>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Deep Bidirectional Long Short-Term Memory Networks</a:t>
            </a:r>
          </a:p>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EEG Classification Using Deep Learning</a:t>
            </a:r>
            <a:endParaRPr lang="en-US" sz="2400" b="1" dirty="0">
              <a:latin typeface="Arial" charset="0"/>
              <a:ea typeface="Arial" charset="0"/>
              <a:cs typeface="Arial" charset="0"/>
            </a:endParaRPr>
          </a:p>
        </p:txBody>
      </p:sp>
    </p:spTree>
    <p:extLst>
      <p:ext uri="{BB962C8B-B14F-4D97-AF65-F5344CB8AC3E}">
        <p14:creationId xmlns:p14="http://schemas.microsoft.com/office/powerpoint/2010/main" val="513713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715779"/>
              </a:xfrm>
            </p:spPr>
            <p:txBody>
              <a:bodyPr lIns="0" tIns="0" rIns="0" bIns="0"/>
              <a:lstStyle/>
              <a:p>
                <a:pPr marL="182563" indent="-182563">
                  <a:spcBef>
                    <a:spcPts val="0"/>
                  </a:spcBef>
                  <a:spcAft>
                    <a:spcPts val="1200"/>
                  </a:spcAft>
                  <a:buFont typeface="Arial" charset="0"/>
                </a:pPr>
                <a:r>
                  <a:rPr lang="en-US" sz="1800" b="1" dirty="0" smtClean="0">
                    <a:latin typeface="Arial" charset="0"/>
                    <a:ea typeface="Arial" charset="0"/>
                    <a:cs typeface="Arial" charset="0"/>
                  </a:rPr>
                  <a:t>CTC is </a:t>
                </a:r>
                <a:r>
                  <a:rPr lang="en-US" sz="1800" b="1" dirty="0">
                    <a:latin typeface="Arial" charset="0"/>
                    <a:ea typeface="Arial" charset="0"/>
                    <a:cs typeface="Arial" charset="0"/>
                  </a:rPr>
                  <a:t>an RNN output layer specifically designed for sequence labeling tasks without requiring the data to be </a:t>
                </a:r>
                <a:r>
                  <a:rPr lang="en-US" sz="1800" b="1" dirty="0" err="1">
                    <a:latin typeface="Arial" charset="0"/>
                    <a:ea typeface="Arial" charset="0"/>
                    <a:cs typeface="Arial" charset="0"/>
                  </a:rPr>
                  <a:t>presegmented</a:t>
                </a:r>
                <a:r>
                  <a:rPr lang="en-US" sz="1800" b="1" dirty="0">
                    <a:latin typeface="Arial" charset="0"/>
                    <a:ea typeface="Arial" charset="0"/>
                    <a:cs typeface="Arial" charset="0"/>
                  </a:rPr>
                  <a:t>, and it directly outputs a probability distribution over label sequences. </a:t>
                </a:r>
              </a:p>
              <a:p>
                <a:pPr marL="182563" indent="-182563">
                  <a:spcBef>
                    <a:spcPts val="0"/>
                  </a:spcBef>
                  <a:spcAft>
                    <a:spcPts val="1200"/>
                  </a:spcAft>
                  <a:buFont typeface="Arial" charset="0"/>
                </a:pPr>
                <a:r>
                  <a:rPr lang="en-US" sz="1800" b="1" dirty="0">
                    <a:latin typeface="Arial" charset="0"/>
                    <a:ea typeface="Arial" charset="0"/>
                    <a:cs typeface="Arial" charset="0"/>
                  </a:rPr>
                  <a:t>A CTC output layer contains as many units as there are labels in the task, plus an additional ‘blank’ or ‘no label’ unit. </a:t>
                </a:r>
              </a:p>
              <a:p>
                <a:pPr marL="182563" indent="-182563">
                  <a:spcBef>
                    <a:spcPts val="0"/>
                  </a:spcBef>
                  <a:spcAft>
                    <a:spcPts val="600"/>
                  </a:spcAft>
                  <a:buFont typeface="Arial" charset="0"/>
                </a:pPr>
                <a:r>
                  <a:rPr lang="en-US" sz="1800" b="1" dirty="0">
                    <a:latin typeface="Arial" charset="0"/>
                    <a:ea typeface="Arial" charset="0"/>
                    <a:cs typeface="Arial" charset="0"/>
                  </a:rPr>
                  <a:t>Given a length </a:t>
                </a:r>
                <a14:m>
                  <m:oMath xmlns:m="http://schemas.openxmlformats.org/officeDocument/2006/math">
                    <m:r>
                      <a:rPr lang="en-US" sz="1800" b="1">
                        <a:latin typeface="Cambria Math" charset="0"/>
                        <a:ea typeface="Arial" charset="0"/>
                        <a:cs typeface="Arial" charset="0"/>
                      </a:rPr>
                      <m:t>𝑇</m:t>
                    </m:r>
                  </m:oMath>
                </a14:m>
                <a:r>
                  <a:rPr lang="en-US" sz="1800" b="1" dirty="0">
                    <a:latin typeface="Arial" charset="0"/>
                    <a:ea typeface="Arial" charset="0"/>
                    <a:cs typeface="Arial" charset="0"/>
                  </a:rPr>
                  <a:t> input sequence </a:t>
                </a:r>
                <a14:m>
                  <m:oMath xmlns:m="http://schemas.openxmlformats.org/officeDocument/2006/math">
                    <m:r>
                      <a:rPr lang="en-US" sz="1800" b="1">
                        <a:latin typeface="Cambria Math" charset="0"/>
                        <a:ea typeface="Arial" charset="0"/>
                        <a:cs typeface="Arial" charset="0"/>
                      </a:rPr>
                      <m:t>𝑥</m:t>
                    </m:r>
                  </m:oMath>
                </a14:m>
                <a:r>
                  <a:rPr lang="en-US" sz="1800" b="1" dirty="0">
                    <a:latin typeface="Arial" charset="0"/>
                    <a:ea typeface="Arial" charset="0"/>
                    <a:cs typeface="Arial" charset="0"/>
                  </a:rPr>
                  <a:t>, the output vectors </a:t>
                </a:r>
                <a14:m>
                  <m:oMath xmlns:m="http://schemas.openxmlformats.org/officeDocument/2006/math">
                    <m:sSub>
                      <m:sSubPr>
                        <m:ctrlPr>
                          <a:rPr lang="en-US" sz="1800" b="1" i="1">
                            <a:latin typeface="Cambria Math"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are </a:t>
                </a:r>
                <a:r>
                  <a:rPr lang="en-US" sz="1800" b="1" dirty="0" smtClean="0">
                    <a:latin typeface="Arial" charset="0"/>
                    <a:ea typeface="Arial" charset="0"/>
                    <a:cs typeface="Arial" charset="0"/>
                  </a:rPr>
                  <a:t>normalized </a:t>
                </a:r>
                <a:r>
                  <a:rPr lang="en-US" sz="1800" b="1" dirty="0">
                    <a:latin typeface="Arial" charset="0"/>
                    <a:ea typeface="Arial" charset="0"/>
                    <a:cs typeface="Arial" charset="0"/>
                  </a:rPr>
                  <a:t>with the </a:t>
                </a:r>
                <a:r>
                  <a:rPr lang="en-US" sz="1800" b="1" dirty="0" err="1">
                    <a:latin typeface="Arial" charset="0"/>
                    <a:ea typeface="Arial" charset="0"/>
                    <a:cs typeface="Arial" charset="0"/>
                  </a:rPr>
                  <a:t>softmax</a:t>
                </a:r>
                <a:r>
                  <a:rPr lang="en-US" sz="1800" b="1" dirty="0">
                    <a:latin typeface="Arial" charset="0"/>
                    <a:ea typeface="Arial" charset="0"/>
                    <a:cs typeface="Arial" charset="0"/>
                  </a:rPr>
                  <a:t> function, then interpreted as the probability of emitting the label (or blank) with index </a:t>
                </a:r>
                <a14:m>
                  <m:oMath xmlns:m="http://schemas.openxmlformats.org/officeDocument/2006/math">
                    <m:r>
                      <a:rPr lang="en-US" sz="1800" b="1">
                        <a:latin typeface="Cambria Math" charset="0"/>
                        <a:ea typeface="Arial" charset="0"/>
                        <a:cs typeface="Arial" charset="0"/>
                      </a:rPr>
                      <m:t>𝑘</m:t>
                    </m:r>
                  </m:oMath>
                </a14:m>
                <a:r>
                  <a:rPr lang="en-US" sz="1800" b="1" dirty="0">
                    <a:latin typeface="Arial" charset="0"/>
                    <a:ea typeface="Arial" charset="0"/>
                    <a:cs typeface="Arial" charset="0"/>
                  </a:rPr>
                  <a:t> at time </a:t>
                </a:r>
                <a14:m>
                  <m:oMath xmlns:m="http://schemas.openxmlformats.org/officeDocument/2006/math">
                    <m:r>
                      <a:rPr lang="en-US" sz="1800" b="1">
                        <a:latin typeface="Cambria Math" charset="0"/>
                        <a:ea typeface="Arial" charset="0"/>
                        <a:cs typeface="Arial" charset="0"/>
                      </a:rPr>
                      <m:t>𝑡</m:t>
                    </m:r>
                  </m:oMath>
                </a14:m>
                <a:r>
                  <a:rPr lang="en-US" sz="1800" b="1" dirty="0">
                    <a:latin typeface="Arial" charset="0"/>
                    <a:ea typeface="Arial" charset="0"/>
                    <a:cs typeface="Arial" charset="0"/>
                  </a:rPr>
                  <a:t>:</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charset="0"/>
                            </a:rPr>
                          </m:ctrlPr>
                        </m:dPr>
                        <m:e>
                          <m:r>
                            <a:rPr lang="en-US" sz="1800" b="1" i="1">
                              <a:latin typeface="Cambria Math" charset="0"/>
                            </a:rPr>
                            <m:t>𝐤</m:t>
                          </m:r>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a:latin typeface="Cambria Math" charset="0"/>
                        </a:rPr>
                        <m:t>=</m:t>
                      </m:r>
                      <m:f>
                        <m:fPr>
                          <m:ctrlPr>
                            <a:rPr lang="en-US" sz="1800" b="1" i="1">
                              <a:latin typeface="Cambria Math" charset="0"/>
                            </a:rPr>
                          </m:ctrlPr>
                        </m:fPr>
                        <m:num>
                          <m:sSup>
                            <m:sSupPr>
                              <m:ctrlPr>
                                <a:rPr lang="en-US" sz="1800" b="1" i="1">
                                  <a:latin typeface="Cambria Math" charset="0"/>
                                </a:rPr>
                              </m:ctrlPr>
                            </m:sSupPr>
                            <m:e>
                              <m:r>
                                <a:rPr lang="en-US" sz="1800" b="1" i="1">
                                  <a:latin typeface="Cambria Math" charset="0"/>
                                </a:rPr>
                                <m:t>𝐞</m:t>
                              </m:r>
                            </m:e>
                            <m:sup>
                              <m:sSubSup>
                                <m:sSubSupPr>
                                  <m:ctrlPr>
                                    <a:rPr lang="en-US" sz="1800" b="1" i="1">
                                      <a:latin typeface="Cambria Math" charset="0"/>
                                    </a:rPr>
                                  </m:ctrlPr>
                                </m:sSubSupPr>
                                <m:e>
                                  <m:r>
                                    <a:rPr lang="en-US" sz="1800" b="1" i="1">
                                      <a:latin typeface="Cambria Math" charset="0"/>
                                    </a:rPr>
                                    <m:t>𝐲</m:t>
                                  </m:r>
                                </m:e>
                                <m:sub>
                                  <m:r>
                                    <a:rPr lang="en-US" sz="1800" b="1" i="1">
                                      <a:latin typeface="Cambria Math" charset="0"/>
                                    </a:rPr>
                                    <m:t>𝐭</m:t>
                                  </m:r>
                                </m:sub>
                                <m:sup>
                                  <m:r>
                                    <a:rPr lang="en-US" sz="1800" b="1" i="1">
                                      <a:latin typeface="Cambria Math" charset="0"/>
                                    </a:rPr>
                                    <m:t>𝐤</m:t>
                                  </m:r>
                                </m:sup>
                              </m:sSubSup>
                            </m:sup>
                          </m:sSup>
                        </m:num>
                        <m:den>
                          <m:nary>
                            <m:naryPr>
                              <m:chr m:val="∑"/>
                              <m:limLoc m:val="subSup"/>
                              <m:supHide m:val="on"/>
                              <m:ctrlPr>
                                <a:rPr lang="en-US" sz="1800" b="1" i="1">
                                  <a:latin typeface="Cambria Math" charset="0"/>
                                </a:rPr>
                              </m:ctrlPr>
                            </m:naryPr>
                            <m:sub>
                              <m:sSup>
                                <m:sSupPr>
                                  <m:ctrlPr>
                                    <a:rPr lang="en-US" sz="1800" b="1" i="1">
                                      <a:latin typeface="Cambria Math" charset="0"/>
                                    </a:rPr>
                                  </m:ctrlPr>
                                </m:sSupPr>
                                <m:e>
                                  <m:r>
                                    <a:rPr lang="en-US" sz="1800" b="1" i="1">
                                      <a:latin typeface="Cambria Math" charset="0"/>
                                    </a:rPr>
                                    <m:t>𝐤</m:t>
                                  </m:r>
                                </m:e>
                                <m:sup>
                                  <m:r>
                                    <a:rPr lang="en-US" sz="1800" b="1">
                                      <a:latin typeface="Cambria Math" charset="0"/>
                                    </a:rPr>
                                    <m:t>′</m:t>
                                  </m:r>
                                </m:sup>
                              </m:sSup>
                            </m:sub>
                            <m:sup/>
                            <m:e>
                              <m:sSup>
                                <m:sSupPr>
                                  <m:ctrlPr>
                                    <a:rPr lang="en-US" sz="1800" b="1" i="1">
                                      <a:latin typeface="Cambria Math" charset="0"/>
                                    </a:rPr>
                                  </m:ctrlPr>
                                </m:sSupPr>
                                <m:e>
                                  <m:r>
                                    <a:rPr lang="en-US" sz="1800" b="1" i="1">
                                      <a:latin typeface="Cambria Math" charset="0"/>
                                    </a:rPr>
                                    <m:t>𝐞</m:t>
                                  </m:r>
                                </m:e>
                                <m:sup>
                                  <m:sSubSup>
                                    <m:sSubSupPr>
                                      <m:ctrlPr>
                                        <a:rPr lang="en-US" sz="1800" b="1" i="1">
                                          <a:latin typeface="Cambria Math" charset="0"/>
                                        </a:rPr>
                                      </m:ctrlPr>
                                    </m:sSubSupPr>
                                    <m:e>
                                      <m:r>
                                        <a:rPr lang="en-US" sz="1800" b="1" i="1">
                                          <a:latin typeface="Cambria Math" charset="0"/>
                                        </a:rPr>
                                        <m:t>𝐲</m:t>
                                      </m:r>
                                    </m:e>
                                    <m:sub>
                                      <m:r>
                                        <a:rPr lang="en-US" sz="1800" b="1" i="1">
                                          <a:latin typeface="Cambria Math" charset="0"/>
                                        </a:rPr>
                                        <m:t>𝐭</m:t>
                                      </m:r>
                                    </m:sub>
                                    <m:sup>
                                      <m:sSup>
                                        <m:sSupPr>
                                          <m:ctrlPr>
                                            <a:rPr lang="en-US" sz="1800" b="1" i="1">
                                              <a:latin typeface="Cambria Math" charset="0"/>
                                            </a:rPr>
                                          </m:ctrlPr>
                                        </m:sSupPr>
                                        <m:e>
                                          <m:r>
                                            <a:rPr lang="en-US" sz="1800" b="1" i="1">
                                              <a:latin typeface="Cambria Math" charset="0"/>
                                            </a:rPr>
                                            <m:t>𝐤</m:t>
                                          </m:r>
                                        </m:e>
                                        <m:sup>
                                          <m:r>
                                            <a:rPr lang="en-US" sz="1800" b="1">
                                              <a:latin typeface="Cambria Math" charset="0"/>
                                            </a:rPr>
                                            <m:t>′</m:t>
                                          </m:r>
                                        </m:sup>
                                      </m:sSup>
                                    </m:sup>
                                  </m:sSubSup>
                                </m:sup>
                              </m:sSup>
                            </m:e>
                          </m:nary>
                        </m:den>
                      </m:f>
                      <m:r>
                        <a:rPr lang="en-US" sz="1800" b="1" i="1">
                          <a:latin typeface="Cambria Math" charset="0"/>
                        </a:rPr>
                        <m:t> </m:t>
                      </m:r>
                      <m:r>
                        <a:rPr lang="en-US" sz="1800" b="1">
                          <a:latin typeface="Cambria Math" charset="0"/>
                        </a:rPr>
                        <m:t> </m:t>
                      </m:r>
                    </m:oMath>
                  </m:oMathPara>
                </a14:m>
                <a:endParaRPr lang="en-US" sz="1800" b="1" dirty="0" smtClean="0">
                  <a:latin typeface="Arial" charset="0"/>
                </a:endParaRPr>
              </a:p>
              <a:p>
                <a:pPr marL="238125" lvl="2" indent="0">
                  <a:spcBef>
                    <a:spcPts val="0"/>
                  </a:spcBef>
                  <a:buNone/>
                </a:pPr>
                <a:r>
                  <a:rPr lang="en-US" sz="1800" b="1" dirty="0">
                    <a:latin typeface="Arial" charset="0"/>
                    <a:ea typeface="Arial" charset="0"/>
                    <a:cs typeface="Arial" charset="0"/>
                  </a:rPr>
                  <a:t>w</a:t>
                </a:r>
                <a:r>
                  <a:rPr lang="en-US" sz="1800" b="1" dirty="0" smtClean="0">
                    <a:latin typeface="Arial" charset="0"/>
                    <a:ea typeface="Arial" charset="0"/>
                    <a:cs typeface="Arial" charset="0"/>
                  </a:rPr>
                  <a:t>here </a:t>
                </a:r>
                <a14:m>
                  <m:oMath xmlns:m="http://schemas.openxmlformats.org/officeDocument/2006/math">
                    <m:sSubSup>
                      <m:sSubSupPr>
                        <m:ctrlPr>
                          <a:rPr lang="en-US" sz="1800" b="1" i="1">
                            <a:latin typeface="Cambria Math" charset="0"/>
                            <a:ea typeface="Arial" charset="0"/>
                            <a:cs typeface="Arial" charset="0"/>
                          </a:rPr>
                        </m:ctrlPr>
                      </m:sSubSup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up>
                        <m:r>
                          <a:rPr lang="en-US" sz="1800" b="1">
                            <a:latin typeface="Cambria Math" charset="0"/>
                            <a:ea typeface="Arial" charset="0"/>
                            <a:cs typeface="Arial" charset="0"/>
                          </a:rPr>
                          <m:t>𝑘</m:t>
                        </m:r>
                      </m:sup>
                    </m:sSubSup>
                  </m:oMath>
                </a14:m>
                <a:r>
                  <a:rPr lang="en-US" sz="1800" b="1" dirty="0">
                    <a:latin typeface="Arial" charset="0"/>
                    <a:ea typeface="Arial" charset="0"/>
                    <a:cs typeface="Arial" charset="0"/>
                  </a:rPr>
                  <a:t> is element k of </a:t>
                </a:r>
                <a14:m>
                  <m:oMath xmlns:m="http://schemas.openxmlformats.org/officeDocument/2006/math">
                    <m:sSub>
                      <m:sSubPr>
                        <m:ctrlPr>
                          <a:rPr lang="en-US" sz="1800" b="1" i="1">
                            <a:latin typeface="Cambria Math"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t>
                </a:r>
              </a:p>
              <a:p>
                <a:pPr marL="182563" indent="-182563">
                  <a:spcBef>
                    <a:spcPts val="1200"/>
                  </a:spcBef>
                  <a:spcAft>
                    <a:spcPts val="600"/>
                  </a:spcAft>
                  <a:buFont typeface="Arial" charset="0"/>
                </a:pPr>
                <a:r>
                  <a:rPr lang="en-US" sz="1800" b="1" dirty="0">
                    <a:latin typeface="Arial" charset="0"/>
                    <a:ea typeface="Arial" charset="0"/>
                    <a:cs typeface="Arial" charset="0"/>
                  </a:rPr>
                  <a:t>A CTC alignment </a:t>
                </a:r>
                <a14:m>
                  <m:oMath xmlns:m="http://schemas.openxmlformats.org/officeDocument/2006/math">
                    <m:r>
                      <a:rPr lang="en-US" sz="1800" b="1" i="1">
                        <a:latin typeface="Cambria Math" charset="0"/>
                        <a:ea typeface="Arial" charset="0"/>
                        <a:cs typeface="Arial" charset="0"/>
                      </a:rPr>
                      <m:t>𝒂</m:t>
                    </m:r>
                  </m:oMath>
                </a14:m>
                <a:r>
                  <a:rPr lang="en-US" sz="1800" b="1" dirty="0">
                    <a:latin typeface="Arial" charset="0"/>
                    <a:ea typeface="Arial" charset="0"/>
                    <a:cs typeface="Arial" charset="0"/>
                  </a:rPr>
                  <a:t> is a length </a:t>
                </a:r>
                <a:r>
                  <a:rPr lang="en-US" sz="1800" b="1" i="1" dirty="0">
                    <a:latin typeface="Arial" charset="0"/>
                    <a:ea typeface="Arial" charset="0"/>
                    <a:cs typeface="Arial" charset="0"/>
                  </a:rPr>
                  <a:t>T</a:t>
                </a:r>
                <a:r>
                  <a:rPr lang="en-US" sz="1800" b="1" dirty="0">
                    <a:latin typeface="Arial" charset="0"/>
                    <a:ea typeface="Arial" charset="0"/>
                    <a:cs typeface="Arial" charset="0"/>
                  </a:rPr>
                  <a:t> sequence of blank and label indices. The probability </a:t>
                </a:r>
                <a14:m>
                  <m:oMath xmlns:m="http://schemas.openxmlformats.org/officeDocument/2006/math">
                    <m:r>
                      <a:rPr lang="en-US" sz="1800" b="1" i="1">
                        <a:latin typeface="Cambria Math" charset="0"/>
                        <a:ea typeface="Arial" charset="0"/>
                        <a:cs typeface="Arial" charset="0"/>
                      </a:rPr>
                      <m:t>𝒑</m:t>
                    </m:r>
                    <m:r>
                      <a:rPr lang="en-US" sz="1800" b="1">
                        <a:latin typeface="Cambria Math" charset="0"/>
                        <a:ea typeface="Arial" charset="0"/>
                        <a:cs typeface="Arial" charset="0"/>
                      </a:rPr>
                      <m:t>(</m:t>
                    </m:r>
                    <m:r>
                      <a:rPr lang="en-US" sz="1800" b="1" i="1">
                        <a:latin typeface="Cambria Math" charset="0"/>
                        <a:ea typeface="Arial" charset="0"/>
                        <a:cs typeface="Arial" charset="0"/>
                      </a:rPr>
                      <m:t>𝒂</m:t>
                    </m:r>
                    <m:r>
                      <a:rPr lang="en-US" sz="1800" b="1">
                        <a:latin typeface="Cambria Math" charset="0"/>
                        <a:ea typeface="Arial" charset="0"/>
                        <a:cs typeface="Arial" charset="0"/>
                      </a:rPr>
                      <m:t>|</m:t>
                    </m:r>
                    <m:r>
                      <a:rPr lang="en-US" sz="1800" b="1" i="1">
                        <a:latin typeface="Cambria Math" charset="0"/>
                        <a:ea typeface="Arial" charset="0"/>
                        <a:cs typeface="Arial" charset="0"/>
                      </a:rPr>
                      <m:t>𝒙</m:t>
                    </m:r>
                    <m:r>
                      <a:rPr lang="en-US" sz="1800" b="1">
                        <a:latin typeface="Cambria Math" charset="0"/>
                        <a:ea typeface="Arial" charset="0"/>
                        <a:cs typeface="Arial" charset="0"/>
                      </a:rPr>
                      <m:t>)</m:t>
                    </m:r>
                  </m:oMath>
                </a14:m>
                <a:r>
                  <a:rPr lang="en-US" sz="1800" b="1" dirty="0">
                    <a:latin typeface="Arial" charset="0"/>
                    <a:ea typeface="Arial" charset="0"/>
                    <a:cs typeface="Arial" charset="0"/>
                  </a:rPr>
                  <a:t> is the product of the emission probabilities at every </a:t>
                </a:r>
                <a:r>
                  <a:rPr lang="en-US" sz="1800" b="1" dirty="0" smtClean="0">
                    <a:latin typeface="Arial" charset="0"/>
                    <a:ea typeface="Arial" charset="0"/>
                    <a:cs typeface="Arial" charset="0"/>
                  </a:rPr>
                  <a:t>time step</a:t>
                </a:r>
                <a:r>
                  <a:rPr lang="en-US" sz="1800" b="1" dirty="0">
                    <a:latin typeface="Arial" charset="0"/>
                    <a:ea typeface="Arial" charset="0"/>
                    <a:cs typeface="Arial" charset="0"/>
                  </a:rPr>
                  <a:t>:</a:t>
                </a:r>
              </a:p>
              <a:p>
                <a:pPr marL="458788" lvl="2" indent="0">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charset="0"/>
                            </a:rPr>
                          </m:ctrlPr>
                        </m:dPr>
                        <m:e>
                          <m:r>
                            <a:rPr lang="en-US" sz="1800" b="1" i="1">
                              <a:latin typeface="Cambria Math" charset="0"/>
                            </a:rPr>
                            <m:t>𝐚</m:t>
                          </m:r>
                        </m:e>
                        <m:e>
                          <m:r>
                            <a:rPr lang="en-US" sz="1800" b="1" i="1">
                              <a:latin typeface="Cambria Math" charset="0"/>
                            </a:rPr>
                            <m:t>𝐱</m:t>
                          </m:r>
                        </m:e>
                      </m:d>
                      <m:r>
                        <a:rPr lang="en-US" sz="1800" b="1">
                          <a:latin typeface="Cambria Math" charset="0"/>
                        </a:rPr>
                        <m:t>=</m:t>
                      </m:r>
                      <m:nary>
                        <m:naryPr>
                          <m:chr m:val="∏"/>
                          <m:limLoc m:val="undOvr"/>
                          <m:ctrlPr>
                            <a:rPr lang="en-US" sz="1800" b="1" i="1">
                              <a:latin typeface="Cambria Math" charset="0"/>
                            </a:rPr>
                          </m:ctrlPr>
                        </m:naryPr>
                        <m:sub>
                          <m:r>
                            <a:rPr lang="en-US" sz="1800" b="1" i="1">
                              <a:latin typeface="Cambria Math" charset="0"/>
                            </a:rPr>
                            <m:t>𝐭</m:t>
                          </m:r>
                          <m:r>
                            <a:rPr lang="en-US" sz="1800" b="1">
                              <a:latin typeface="Cambria Math" charset="0"/>
                            </a:rPr>
                            <m:t>=</m:t>
                          </m:r>
                          <m:r>
                            <a:rPr lang="en-US" sz="1800" b="1" i="1">
                              <a:latin typeface="Cambria Math" charset="0"/>
                            </a:rPr>
                            <m:t>𝟏</m:t>
                          </m:r>
                        </m:sub>
                        <m:sup>
                          <m:r>
                            <a:rPr lang="en-US" sz="1800" b="1" i="1">
                              <a:latin typeface="Cambria Math" charset="0"/>
                            </a:rPr>
                            <m:t>𝐓</m:t>
                          </m:r>
                        </m:sup>
                        <m:e>
                          <m:r>
                            <a:rPr lang="en-US" sz="1800" b="1" i="1">
                              <a:latin typeface="Cambria Math" charset="0"/>
                            </a:rPr>
                            <m:t>𝐩</m:t>
                          </m:r>
                          <m:d>
                            <m:dPr>
                              <m:ctrlPr>
                                <a:rPr lang="en-US" sz="1800" b="1" i="1">
                                  <a:latin typeface="Cambria Math" charset="0"/>
                                </a:rPr>
                              </m:ctrlPr>
                            </m:dPr>
                            <m:e>
                              <m:sSub>
                                <m:sSubPr>
                                  <m:ctrlPr>
                                    <a:rPr lang="en-US" sz="1800" b="1" i="1">
                                      <a:latin typeface="Cambria Math" charset="0"/>
                                    </a:rPr>
                                  </m:ctrlPr>
                                </m:sSubPr>
                                <m:e>
                                  <m:r>
                                    <a:rPr lang="en-US" sz="1800" b="1" i="1">
                                      <a:latin typeface="Cambria Math" charset="0"/>
                                    </a:rPr>
                                    <m:t>𝐚</m:t>
                                  </m:r>
                                </m:e>
                                <m:sub>
                                  <m:r>
                                    <a:rPr lang="en-US" sz="1800" b="1" i="1">
                                      <a:latin typeface="Cambria Math" charset="0"/>
                                    </a:rPr>
                                    <m:t>𝐭</m:t>
                                  </m:r>
                                </m:sub>
                              </m:sSub>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i="1">
                              <a:latin typeface="Cambria Math" charset="0"/>
                            </a:rPr>
                            <m:t> </m:t>
                          </m:r>
                          <m:r>
                            <a:rPr lang="en-US" sz="1800" b="1">
                              <a:latin typeface="Cambria Math" charset="0"/>
                            </a:rPr>
                            <m:t> </m:t>
                          </m:r>
                        </m:e>
                      </m:nary>
                    </m:oMath>
                  </m:oMathPara>
                </a14:m>
                <a:endParaRPr lang="en-US" sz="1800" b="1" dirty="0"/>
              </a:p>
              <a:p>
                <a:pPr marL="182563" indent="-182563">
                  <a:spcBef>
                    <a:spcPts val="0"/>
                  </a:spcBef>
                  <a:spcAft>
                    <a:spcPts val="600"/>
                  </a:spcAft>
                  <a:buFont typeface="Arial" charset="0"/>
                </a:pP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715779"/>
              </a:xfrm>
              <a:blipFill rotWithShape="0">
                <a:blip r:embed="rId2"/>
                <a:stretch>
                  <a:fillRect l="-1544" t="-1386" r="-2316"/>
                </a:stretch>
              </a:blipFill>
            </p:spPr>
            <p:txBody>
              <a:bodyPr/>
              <a:lstStyle/>
              <a:p>
                <a:r>
                  <a:rPr lang="en-US">
                    <a:noFill/>
                  </a:rPr>
                  <a:t> </a:t>
                </a:r>
              </a:p>
            </p:txBody>
          </p:sp>
        </mc:Fallback>
      </mc:AlternateContent>
    </p:spTree>
    <p:extLst>
      <p:ext uri="{BB962C8B-B14F-4D97-AF65-F5344CB8AC3E}">
        <p14:creationId xmlns:p14="http://schemas.microsoft.com/office/powerpoint/2010/main" val="923796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4851701"/>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For a given transcription sequence, there are as many possible alignments as there </a:t>
                </a:r>
                <a:r>
                  <a:rPr lang="en-US" sz="1800" b="1" dirty="0" smtClean="0">
                    <a:latin typeface="Arial" charset="0"/>
                    <a:ea typeface="Arial" charset="0"/>
                    <a:cs typeface="Arial" charset="0"/>
                  </a:rPr>
                  <a:t>are different </a:t>
                </a:r>
                <a:r>
                  <a:rPr lang="en-US" sz="1800" b="1" dirty="0">
                    <a:latin typeface="Arial" charset="0"/>
                    <a:ea typeface="Arial" charset="0"/>
                    <a:cs typeface="Arial" charset="0"/>
                  </a:rPr>
                  <a:t>ways of separating the labels with blanks. </a:t>
                </a:r>
              </a:p>
              <a:p>
                <a:pPr marL="182563" indent="-182563">
                  <a:spcBef>
                    <a:spcPts val="0"/>
                  </a:spcBef>
                  <a:spcAft>
                    <a:spcPts val="1200"/>
                  </a:spcAft>
                  <a:buFont typeface="Arial" charset="0"/>
                </a:pPr>
                <a:r>
                  <a:rPr lang="en-US" sz="1800" b="1" dirty="0">
                    <a:latin typeface="Arial" charset="0"/>
                    <a:ea typeface="Arial" charset="0"/>
                    <a:cs typeface="Arial" charset="0"/>
                  </a:rPr>
                  <a:t>For </a:t>
                </a:r>
                <a:r>
                  <a:rPr lang="en-US" sz="1800" b="1" dirty="0" smtClean="0">
                    <a:latin typeface="Arial" charset="0"/>
                    <a:ea typeface="Arial" charset="0"/>
                    <a:cs typeface="Arial" charset="0"/>
                  </a:rPr>
                  <a:t>example, using </a:t>
                </a:r>
                <a:r>
                  <a:rPr lang="en-US" sz="1800" b="1" dirty="0">
                    <a:latin typeface="Arial" charset="0"/>
                    <a:ea typeface="Arial" charset="0"/>
                    <a:cs typeface="Arial" charset="0"/>
                  </a:rPr>
                  <a:t>‘−’ to denote </a:t>
                </a:r>
                <a:r>
                  <a:rPr lang="en-US" sz="1800" b="1" dirty="0" smtClean="0">
                    <a:latin typeface="Arial" charset="0"/>
                    <a:ea typeface="Arial" charset="0"/>
                    <a:cs typeface="Arial" charset="0"/>
                  </a:rPr>
                  <a:t>blanks, the </a:t>
                </a:r>
                <a:r>
                  <a:rPr lang="en-US" sz="1800" b="1" dirty="0">
                    <a:latin typeface="Arial" charset="0"/>
                    <a:ea typeface="Arial" charset="0"/>
                    <a:cs typeface="Arial" charset="0"/>
                  </a:rPr>
                  <a:t>alignments (a, −, b, c, −, −) </a:t>
                </a:r>
                <a:r>
                  <a:rPr lang="en-US" sz="1800" b="1" dirty="0" smtClean="0">
                    <a:latin typeface="Arial" charset="0"/>
                    <a:ea typeface="Arial" charset="0"/>
                    <a:cs typeface="Arial" charset="0"/>
                  </a:rPr>
                  <a:t>and</a:t>
                </a:r>
                <a:br>
                  <a:rPr lang="en-US" sz="1800" b="1" dirty="0" smtClean="0">
                    <a:latin typeface="Arial" charset="0"/>
                    <a:ea typeface="Arial" charset="0"/>
                    <a:cs typeface="Arial" charset="0"/>
                  </a:rPr>
                </a:br>
                <a:r>
                  <a:rPr lang="en-US" sz="1800" b="1" dirty="0" smtClean="0">
                    <a:latin typeface="Arial" charset="0"/>
                    <a:ea typeface="Arial" charset="0"/>
                    <a:cs typeface="Arial" charset="0"/>
                  </a:rPr>
                  <a:t>(</a:t>
                </a:r>
                <a:r>
                  <a:rPr lang="en-US" sz="1800" b="1" dirty="0">
                    <a:latin typeface="Arial" charset="0"/>
                    <a:ea typeface="Arial" charset="0"/>
                    <a:cs typeface="Arial" charset="0"/>
                  </a:rPr>
                  <a:t>−, −, a, −, b, c) both correspond to the transcription (a, b, c). When the same label appears on successive </a:t>
                </a:r>
                <a:r>
                  <a:rPr lang="en-US" sz="1800" b="1" dirty="0" smtClean="0">
                    <a:latin typeface="Arial" charset="0"/>
                    <a:ea typeface="Arial" charset="0"/>
                    <a:cs typeface="Arial" charset="0"/>
                  </a:rPr>
                  <a:t>time steps </a:t>
                </a:r>
                <a:r>
                  <a:rPr lang="en-US" sz="1800" b="1" dirty="0">
                    <a:latin typeface="Arial" charset="0"/>
                    <a:ea typeface="Arial" charset="0"/>
                    <a:cs typeface="Arial" charset="0"/>
                  </a:rPr>
                  <a:t>in an alignment, the repeats are removed: </a:t>
                </a:r>
                <a:r>
                  <a:rPr lang="en-US" sz="1800" b="1" dirty="0" smtClean="0">
                    <a:latin typeface="Arial" charset="0"/>
                    <a:ea typeface="Arial" charset="0"/>
                    <a:cs typeface="Arial" charset="0"/>
                  </a:rPr>
                  <a:t>(a</a:t>
                </a:r>
                <a:r>
                  <a:rPr lang="en-US" sz="1800" b="1" dirty="0">
                    <a:latin typeface="Arial" charset="0"/>
                    <a:ea typeface="Arial" charset="0"/>
                    <a:cs typeface="Arial" charset="0"/>
                  </a:rPr>
                  <a:t>, b, b, b, c, c) and (a, −, b, −, c, c) also correspond </a:t>
                </a:r>
                <a:r>
                  <a:rPr lang="en-US" sz="1800" b="1" dirty="0" smtClean="0">
                    <a:latin typeface="Arial" charset="0"/>
                    <a:ea typeface="Arial" charset="0"/>
                    <a:cs typeface="Arial" charset="0"/>
                  </a:rPr>
                  <a:t>to</a:t>
                </a:r>
                <a:br>
                  <a:rPr lang="en-US" sz="1800" b="1" dirty="0" smtClean="0">
                    <a:latin typeface="Arial" charset="0"/>
                    <a:ea typeface="Arial" charset="0"/>
                    <a:cs typeface="Arial" charset="0"/>
                  </a:rPr>
                </a:br>
                <a:r>
                  <a:rPr lang="en-US" sz="1800" b="1" dirty="0" smtClean="0">
                    <a:latin typeface="Arial" charset="0"/>
                    <a:ea typeface="Arial" charset="0"/>
                    <a:cs typeface="Arial" charset="0"/>
                  </a:rPr>
                  <a:t>(a</a:t>
                </a:r>
                <a:r>
                  <a:rPr lang="en-US" sz="1800" b="1" dirty="0">
                    <a:latin typeface="Arial" charset="0"/>
                    <a:ea typeface="Arial" charset="0"/>
                    <a:cs typeface="Arial" charset="0"/>
                  </a:rPr>
                  <a:t>, b, c). </a:t>
                </a:r>
              </a:p>
              <a:p>
                <a:pPr marL="182563" indent="-182563">
                  <a:spcBef>
                    <a:spcPts val="0"/>
                  </a:spcBef>
                  <a:spcAft>
                    <a:spcPts val="1200"/>
                  </a:spcAft>
                  <a:buFont typeface="Arial" charset="0"/>
                </a:pPr>
                <a:r>
                  <a:rPr lang="en-US" sz="1800" b="1" dirty="0">
                    <a:latin typeface="Arial" charset="0"/>
                    <a:ea typeface="Arial" charset="0"/>
                    <a:cs typeface="Arial" charset="0"/>
                  </a:rPr>
                  <a:t>Denoting </a:t>
                </a:r>
                <a:r>
                  <a:rPr lang="en-US" sz="1800" b="1" i="1" dirty="0" smtClean="0">
                    <a:latin typeface="Arial" charset="0"/>
                    <a:ea typeface="Arial" charset="0"/>
                    <a:cs typeface="Arial" charset="0"/>
                  </a:rPr>
                  <a:t>B</a:t>
                </a:r>
                <a:r>
                  <a:rPr lang="en-US" sz="1800" b="1" dirty="0" smtClean="0">
                    <a:latin typeface="Arial" charset="0"/>
                    <a:ea typeface="Arial" charset="0"/>
                    <a:cs typeface="Arial" charset="0"/>
                  </a:rPr>
                  <a:t> as an </a:t>
                </a:r>
                <a:r>
                  <a:rPr lang="en-US" sz="1800" b="1" dirty="0">
                    <a:latin typeface="Arial" charset="0"/>
                    <a:ea typeface="Arial" charset="0"/>
                    <a:cs typeface="Arial" charset="0"/>
                  </a:rPr>
                  <a:t>operator that removes first the repeated labels, then the blanks from alignments, and observing that the total probability of an output transcription </a:t>
                </a:r>
                <a:r>
                  <a:rPr lang="en-US" sz="1800" b="1" i="1" dirty="0">
                    <a:latin typeface="Arial" charset="0"/>
                    <a:ea typeface="Arial" charset="0"/>
                    <a:cs typeface="Arial" charset="0"/>
                  </a:rPr>
                  <a:t>y</a:t>
                </a:r>
                <a:r>
                  <a:rPr lang="en-US" sz="1800" b="1" dirty="0">
                    <a:latin typeface="Arial" charset="0"/>
                    <a:ea typeface="Arial" charset="0"/>
                    <a:cs typeface="Arial" charset="0"/>
                  </a:rPr>
                  <a:t> is equal to the sum of the probabilities of the alignments corresponding to it, we can </a:t>
                </a:r>
                <a:r>
                  <a:rPr lang="en-US" sz="1800" b="1" dirty="0" smtClean="0">
                    <a:latin typeface="Arial" charset="0"/>
                    <a:ea typeface="Arial" charset="0"/>
                    <a:cs typeface="Arial" charset="0"/>
                  </a:rPr>
                  <a:t>write:</a:t>
                </a:r>
                <a:endParaRPr lang="en-US" sz="1800" b="1" dirty="0">
                  <a:latin typeface="Arial" charset="0"/>
                  <a:ea typeface="Arial" charset="0"/>
                  <a:cs typeface="Arial" charset="0"/>
                </a:endParaRP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charset="0"/>
                            </a:rPr>
                          </m:ctrlPr>
                        </m:naryPr>
                        <m:sub>
                          <m:r>
                            <a:rPr lang="en-US" sz="1800" b="1" i="1">
                              <a:latin typeface="Cambria Math" charset="0"/>
                            </a:rPr>
                            <m:t>𝒂</m:t>
                          </m:r>
                          <m:r>
                            <a:rPr lang="en-US" sz="1800" b="1" i="1">
                              <a:latin typeface="Cambria Math" charset="0"/>
                            </a:rPr>
                            <m:t>∈</m:t>
                          </m:r>
                          <m:sSup>
                            <m:sSupPr>
                              <m:ctrlPr>
                                <a:rPr lang="en-US" sz="1800" b="1" i="1">
                                  <a:latin typeface="Cambria Math"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smtClean="0">
                    <a:latin typeface="Arial" charset="0"/>
                    <a:ea typeface="Arial" charset="0"/>
                    <a:cs typeface="Arial" charset="0"/>
                  </a:rPr>
                  <a:t>Integrating over </a:t>
                </a:r>
                <a:r>
                  <a:rPr lang="en-US" sz="1800" b="1" dirty="0">
                    <a:latin typeface="Arial" charset="0"/>
                    <a:ea typeface="Arial" charset="0"/>
                    <a:cs typeface="Arial" charset="0"/>
                  </a:rPr>
                  <a:t>possible alignments is what allows the network to be trained with </a:t>
                </a:r>
                <a:r>
                  <a:rPr lang="en-US" sz="1800" b="1" dirty="0" err="1">
                    <a:latin typeface="Arial" charset="0"/>
                    <a:ea typeface="Arial" charset="0"/>
                    <a:cs typeface="Arial" charset="0"/>
                  </a:rPr>
                  <a:t>unsegmented</a:t>
                </a:r>
                <a:r>
                  <a:rPr lang="en-US" sz="1800" b="1" dirty="0">
                    <a:latin typeface="Arial" charset="0"/>
                    <a:ea typeface="Arial" charset="0"/>
                    <a:cs typeface="Arial" charset="0"/>
                  </a:rPr>
                  <a:t> data</a:t>
                </a:r>
                <a:r>
                  <a:rPr lang="en-US" sz="1800" b="1" dirty="0" smtClean="0">
                    <a:latin typeface="Arial" charset="0"/>
                    <a:ea typeface="Arial" charset="0"/>
                    <a:cs typeface="Arial" charset="0"/>
                  </a:rPr>
                  <a:t>.</a:t>
                </a:r>
                <a:endParaRPr lang="en-US" sz="1800" b="1" dirty="0">
                  <a:latin typeface="Arial" charset="0"/>
                  <a:ea typeface="Arial" charset="0"/>
                  <a:cs typeface="Arial" charset="0"/>
                </a:endParaRPr>
              </a:p>
              <a:p>
                <a:pPr marL="182563" indent="-182563">
                  <a:spcBef>
                    <a:spcPts val="0"/>
                  </a:spcBef>
                  <a:spcAft>
                    <a:spcPts val="1200"/>
                  </a:spcAft>
                  <a:buFont typeface="Arial" charset="0"/>
                </a:pPr>
                <a:r>
                  <a:rPr lang="en-US" sz="1800" b="1" dirty="0" smtClean="0">
                    <a:latin typeface="Arial" charset="0"/>
                    <a:ea typeface="Arial" charset="0"/>
                    <a:cs typeface="Arial" charset="0"/>
                  </a:rPr>
                  <a:t>Intuition: </a:t>
                </a:r>
                <a:r>
                  <a:rPr lang="en-US" sz="1800" b="1" dirty="0">
                    <a:latin typeface="Arial" charset="0"/>
                    <a:ea typeface="Arial" charset="0"/>
                    <a:cs typeface="Arial" charset="0"/>
                  </a:rPr>
                  <a:t>we don’t know where the labels within a particular transcription will occur, </a:t>
                </a:r>
                <a:r>
                  <a:rPr lang="en-US" sz="1800" b="1" dirty="0" smtClean="0">
                    <a:latin typeface="Arial" charset="0"/>
                    <a:ea typeface="Arial" charset="0"/>
                    <a:cs typeface="Arial" charset="0"/>
                  </a:rPr>
                  <a:t>so we </a:t>
                </a:r>
                <a:r>
                  <a:rPr lang="en-US" sz="1800" b="1" dirty="0">
                    <a:latin typeface="Arial" charset="0"/>
                    <a:ea typeface="Arial" charset="0"/>
                    <a:cs typeface="Arial" charset="0"/>
                  </a:rPr>
                  <a:t>sum over all the places where they could occur</a:t>
                </a:r>
                <a:r>
                  <a:rPr lang="en-US" sz="1800" b="1" dirty="0" smtClean="0">
                    <a:latin typeface="Arial" charset="0"/>
                    <a:ea typeface="Arial" charset="0"/>
                    <a:cs typeface="Arial" charset="0"/>
                  </a:rPr>
                  <a:t>.</a:t>
                </a: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4851701"/>
              </a:xfrm>
              <a:blipFill rotWithShape="0">
                <a:blip r:embed="rId2"/>
                <a:stretch>
                  <a:fillRect l="-1544" t="-1633" r="-1684" b="-16834"/>
                </a:stretch>
              </a:blipFill>
            </p:spPr>
            <p:txBody>
              <a:bodyPr/>
              <a:lstStyle/>
              <a:p>
                <a:r>
                  <a:rPr lang="en-US">
                    <a:noFill/>
                  </a:rPr>
                  <a:t> </a:t>
                </a:r>
              </a:p>
            </p:txBody>
          </p:sp>
        </mc:Fallback>
      </mc:AlternateContent>
    </p:spTree>
    <p:extLst>
      <p:ext uri="{BB962C8B-B14F-4D97-AF65-F5344CB8AC3E}">
        <p14:creationId xmlns:p14="http://schemas.microsoft.com/office/powerpoint/2010/main" val="1174001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a:t>
            </a:r>
            <a:r>
              <a:rPr lang="en-US" dirty="0" smtClean="0"/>
              <a:t>(Continued)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2991239"/>
              </a:xfrm>
            </p:spPr>
            <p:txBody>
              <a:bodyPr lIns="0" tIns="0" rIns="0" bIns="0"/>
              <a:lstStyle/>
              <a:p>
                <a:pPr marL="182563" indent="-182563">
                  <a:spcBef>
                    <a:spcPts val="0"/>
                  </a:spcBef>
                  <a:spcAft>
                    <a:spcPts val="1200"/>
                  </a:spcAft>
                  <a:buFont typeface="Arial" charset="0"/>
                </a:pPr>
                <a:r>
                  <a:rPr lang="en-US" sz="1800" b="1" dirty="0" smtClean="0">
                    <a:latin typeface="Arial" charset="0"/>
                    <a:ea typeface="Arial" charset="0"/>
                    <a:cs typeface="Arial" charset="0"/>
                  </a:rPr>
                  <a:t>We </a:t>
                </a:r>
                <a:r>
                  <a:rPr lang="en-US" sz="1800" b="1" dirty="0">
                    <a:latin typeface="Arial" charset="0"/>
                    <a:ea typeface="Arial" charset="0"/>
                    <a:cs typeface="Arial" charset="0"/>
                  </a:rPr>
                  <a:t>can </a:t>
                </a:r>
                <a:r>
                  <a:rPr lang="en-US" sz="1800" b="1" dirty="0" smtClean="0">
                    <a:latin typeface="Arial" charset="0"/>
                    <a:ea typeface="Arial" charset="0"/>
                    <a:cs typeface="Arial" charset="0"/>
                  </a:rPr>
                  <a:t>write:</a:t>
                </a:r>
                <a:endParaRPr lang="en-US" sz="1800" b="1" dirty="0">
                  <a:latin typeface="Arial" charset="0"/>
                  <a:ea typeface="Arial" charset="0"/>
                  <a:cs typeface="Arial" charset="0"/>
                </a:endParaRP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charset="0"/>
                            </a:rPr>
                          </m:ctrlPr>
                        </m:naryPr>
                        <m:sub>
                          <m:r>
                            <a:rPr lang="en-US" sz="1800" b="1" i="1">
                              <a:latin typeface="Cambria Math" charset="0"/>
                            </a:rPr>
                            <m:t>𝒂</m:t>
                          </m:r>
                          <m:r>
                            <a:rPr lang="en-US" sz="1800" b="1" i="1">
                              <a:latin typeface="Cambria Math" charset="0"/>
                            </a:rPr>
                            <m:t>∈</m:t>
                          </m:r>
                          <m:sSup>
                            <m:sSupPr>
                              <m:ctrlPr>
                                <a:rPr lang="en-US" sz="1800" b="1" i="1">
                                  <a:latin typeface="Cambria Math"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smtClean="0">
                    <a:latin typeface="Arial" charset="0"/>
                    <a:ea typeface="Arial" charset="0"/>
                    <a:cs typeface="Arial" charset="0"/>
                  </a:rPr>
                  <a:t>This equation </a:t>
                </a:r>
                <a:r>
                  <a:rPr lang="en-US" sz="1800" b="1" dirty="0">
                    <a:latin typeface="Arial" charset="0"/>
                    <a:ea typeface="Arial" charset="0"/>
                    <a:cs typeface="Arial" charset="0"/>
                  </a:rPr>
                  <a:t>can be efficiently evaluated and differentiated using a dynamic programming algorithm. </a:t>
                </a:r>
              </a:p>
              <a:p>
                <a:pPr marL="182563" indent="-182563">
                  <a:spcBef>
                    <a:spcPts val="0"/>
                  </a:spcBef>
                  <a:spcAft>
                    <a:spcPts val="1200"/>
                  </a:spcAft>
                  <a:buFont typeface="Arial" charset="0"/>
                </a:pPr>
                <a:r>
                  <a:rPr lang="en-US" sz="1800" b="1" dirty="0">
                    <a:latin typeface="Arial" charset="0"/>
                    <a:ea typeface="Arial" charset="0"/>
                    <a:cs typeface="Arial" charset="0"/>
                  </a:rPr>
                  <a:t>Given a target transcription </a:t>
                </a:r>
                <a14:m>
                  <m:oMath xmlns:m="http://schemas.openxmlformats.org/officeDocument/2006/math">
                    <m:acc>
                      <m:accPr>
                        <m:chr m:val="̂"/>
                        <m:ctrlPr>
                          <a:rPr lang="en-US" sz="1800" b="1" i="1">
                            <a:latin typeface="Cambria Math" charset="0"/>
                            <a:ea typeface="Arial" charset="0"/>
                            <a:cs typeface="Arial" charset="0"/>
                          </a:rPr>
                        </m:ctrlPr>
                      </m:accPr>
                      <m:e>
                        <m:r>
                          <a:rPr lang="en-US" sz="1800" b="1">
                            <a:latin typeface="Cambria Math" charset="0"/>
                            <a:ea typeface="Arial" charset="0"/>
                            <a:cs typeface="Arial" charset="0"/>
                          </a:rPr>
                          <m:t>𝑦</m:t>
                        </m:r>
                      </m:e>
                    </m:acc>
                  </m:oMath>
                </a14:m>
                <a:r>
                  <a:rPr lang="en-US" sz="1800" b="1" dirty="0">
                    <a:latin typeface="Arial" charset="0"/>
                    <a:ea typeface="Arial" charset="0"/>
                    <a:cs typeface="Arial" charset="0"/>
                  </a:rPr>
                  <a:t>, the network can then be trained to minimize the CTC objective function:</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𝐶𝑇𝐶</m:t>
                      </m:r>
                      <m:d>
                        <m:dPr>
                          <m:ctrlPr>
                            <a:rPr lang="en-US" sz="1800" b="1" i="1">
                              <a:latin typeface="Cambria Math" charset="0"/>
                            </a:rPr>
                          </m:ctrlPr>
                        </m:dPr>
                        <m:e>
                          <m:r>
                            <a:rPr lang="en-US" sz="1800" b="1" i="1">
                              <a:latin typeface="Cambria Math" charset="0"/>
                            </a:rPr>
                            <m:t>𝑥</m:t>
                          </m:r>
                        </m:e>
                      </m:d>
                      <m:r>
                        <a:rPr lang="en-US" sz="1800" b="1" i="1">
                          <a:latin typeface="Cambria Math" charset="0"/>
                        </a:rPr>
                        <m:t>=−</m:t>
                      </m:r>
                      <m:func>
                        <m:funcPr>
                          <m:ctrlPr>
                            <a:rPr lang="en-US" sz="1800" b="1" i="1">
                              <a:latin typeface="Cambria Math" charset="0"/>
                            </a:rPr>
                          </m:ctrlPr>
                        </m:funcPr>
                        <m:fName>
                          <m:r>
                            <m:rPr>
                              <m:sty m:val="p"/>
                            </m:rPr>
                            <a:rPr lang="en-US" sz="1800" b="1" i="1">
                              <a:latin typeface="Cambria Math" charset="0"/>
                            </a:rPr>
                            <m:t>log</m:t>
                          </m:r>
                        </m:fName>
                        <m:e>
                          <m:r>
                            <a:rPr lang="en-US" sz="1800" b="1" i="1">
                              <a:latin typeface="Cambria Math" charset="0"/>
                            </a:rPr>
                            <m:t>𝑝</m:t>
                          </m:r>
                          <m:d>
                            <m:dPr>
                              <m:ctrlPr>
                                <a:rPr lang="en-US" sz="1800" b="1" i="1">
                                  <a:latin typeface="Cambria Math" charset="0"/>
                                </a:rPr>
                              </m:ctrlPr>
                            </m:dPr>
                            <m:e>
                              <m:acc>
                                <m:accPr>
                                  <m:chr m:val="̂"/>
                                  <m:ctrlPr>
                                    <a:rPr lang="en-US" sz="1800" b="1" i="1">
                                      <a:latin typeface="Cambria Math" charset="0"/>
                                    </a:rPr>
                                  </m:ctrlPr>
                                </m:accPr>
                                <m:e>
                                  <m:r>
                                    <a:rPr lang="en-US" sz="1800" b="1" i="1">
                                      <a:latin typeface="Cambria Math" charset="0"/>
                                    </a:rPr>
                                    <m:t>𝑦</m:t>
                                  </m:r>
                                </m:e>
                              </m:acc>
                            </m:e>
                            <m:e>
                              <m:r>
                                <a:rPr lang="en-US" sz="1800" b="1" i="1">
                                  <a:latin typeface="Cambria Math" charset="0"/>
                                </a:rPr>
                                <m:t>𝑥</m:t>
                              </m:r>
                            </m:e>
                          </m:d>
                        </m:e>
                      </m:func>
                    </m:oMath>
                  </m:oMathPara>
                </a14:m>
                <a:endParaRPr lang="en-US" sz="1800"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2991239"/>
              </a:xfrm>
              <a:blipFill rotWithShape="0">
                <a:blip r:embed="rId2"/>
                <a:stretch>
                  <a:fillRect l="-1544" t="-2648" r="-2035" b="-204"/>
                </a:stretch>
              </a:blipFill>
            </p:spPr>
            <p:txBody>
              <a:bodyPr/>
              <a:lstStyle/>
              <a:p>
                <a:r>
                  <a:rPr lang="en-US">
                    <a:noFill/>
                  </a:rPr>
                  <a:t> </a:t>
                </a:r>
              </a:p>
            </p:txBody>
          </p:sp>
        </mc:Fallback>
      </mc:AlternateContent>
    </p:spTree>
    <p:extLst>
      <p:ext uri="{BB962C8B-B14F-4D97-AF65-F5344CB8AC3E}">
        <p14:creationId xmlns:p14="http://schemas.microsoft.com/office/powerpoint/2010/main" val="32721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a:t>
            </a:r>
            <a:r>
              <a:rPr lang="en-US" dirty="0" smtClean="0"/>
              <a:t>Transducers</a:t>
            </a:r>
            <a:endParaRPr lang="en-US" dirty="0"/>
          </a:p>
        </p:txBody>
      </p:sp>
      <p:sp>
        <p:nvSpPr>
          <p:cNvPr id="3" name="Content Placeholder 2"/>
          <p:cNvSpPr>
            <a:spLocks noGrp="1"/>
          </p:cNvSpPr>
          <p:nvPr>
            <p:ph idx="1"/>
          </p:nvPr>
        </p:nvSpPr>
        <p:spPr>
          <a:xfrm>
            <a:off x="228600" y="647699"/>
            <a:ext cx="8686800" cy="5865067"/>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A combination of a CTC network with a separate DBLSTM that predicts each phoneme given the previous one. </a:t>
            </a:r>
          </a:p>
          <a:p>
            <a:pPr marL="182563" indent="-182563">
              <a:spcBef>
                <a:spcPts val="0"/>
              </a:spcBef>
              <a:spcAft>
                <a:spcPts val="1200"/>
              </a:spcAft>
              <a:buFont typeface="Arial" charset="0"/>
            </a:pPr>
            <a:r>
              <a:rPr lang="en-US" sz="1800" b="1" dirty="0">
                <a:latin typeface="Arial" charset="0"/>
                <a:ea typeface="Arial" charset="0"/>
                <a:cs typeface="Arial" charset="0"/>
              </a:rPr>
              <a:t>Unlike CTC which </a:t>
            </a:r>
            <a:r>
              <a:rPr lang="en-US" sz="1800" b="1" dirty="0" smtClean="0">
                <a:latin typeface="Arial" charset="0"/>
                <a:ea typeface="Arial" charset="0"/>
                <a:cs typeface="Arial" charset="0"/>
              </a:rPr>
              <a:t>is an </a:t>
            </a:r>
            <a:r>
              <a:rPr lang="en-US" sz="1800" b="1" dirty="0">
                <a:latin typeface="Arial" charset="0"/>
                <a:ea typeface="Arial" charset="0"/>
                <a:cs typeface="Arial" charset="0"/>
              </a:rPr>
              <a:t>acoustic-only model, </a:t>
            </a:r>
            <a:r>
              <a:rPr lang="en-US" sz="1800" b="1" dirty="0" smtClean="0">
                <a:latin typeface="Arial" charset="0"/>
                <a:ea typeface="Arial" charset="0"/>
                <a:cs typeface="Arial" charset="0"/>
              </a:rPr>
              <a:t>an RNN </a:t>
            </a:r>
            <a:r>
              <a:rPr lang="en-US" sz="1800" b="1" dirty="0">
                <a:latin typeface="Arial" charset="0"/>
                <a:ea typeface="Arial" charset="0"/>
                <a:cs typeface="Arial" charset="0"/>
              </a:rPr>
              <a:t>t</a:t>
            </a:r>
            <a:r>
              <a:rPr lang="en-US" sz="1800" b="1" dirty="0" smtClean="0">
                <a:latin typeface="Arial" charset="0"/>
                <a:ea typeface="Arial" charset="0"/>
                <a:cs typeface="Arial" charset="0"/>
              </a:rPr>
              <a:t>ransducer </a:t>
            </a:r>
            <a:r>
              <a:rPr lang="en-US" sz="1800" b="1" dirty="0">
                <a:latin typeface="Arial" charset="0"/>
                <a:ea typeface="Arial" charset="0"/>
                <a:cs typeface="Arial" charset="0"/>
              </a:rPr>
              <a:t>can integrate acoustic and linguistic information during a speech recognition task and yields a jointly trained acoustic and language model. </a:t>
            </a:r>
          </a:p>
          <a:p>
            <a:pPr marL="182563" indent="-182563">
              <a:spcBef>
                <a:spcPts val="0"/>
              </a:spcBef>
              <a:spcAft>
                <a:spcPts val="1200"/>
              </a:spcAft>
              <a:buFont typeface="Arial" charset="0"/>
            </a:pPr>
            <a:r>
              <a:rPr lang="en-US" sz="1800" b="1" dirty="0">
                <a:latin typeface="Arial" charset="0"/>
                <a:ea typeface="Arial" charset="0"/>
                <a:cs typeface="Arial" charset="0"/>
              </a:rPr>
              <a:t>While CTC predicts an output distribution at each input time step, an RNN transducer determines a separate distribution </a:t>
            </a:r>
            <a:r>
              <a:rPr lang="en-US" sz="1800" b="1" i="1" dirty="0">
                <a:latin typeface="Arial" charset="0"/>
                <a:ea typeface="Arial" charset="0"/>
                <a:cs typeface="Arial" charset="0"/>
              </a:rPr>
              <a:t>P(</a:t>
            </a:r>
            <a:r>
              <a:rPr lang="en-US" sz="1800" b="1" i="1" dirty="0" err="1">
                <a:latin typeface="Arial" charset="0"/>
                <a:ea typeface="Arial" charset="0"/>
                <a:cs typeface="Arial" charset="0"/>
              </a:rPr>
              <a:t>k|t,u</a:t>
            </a:r>
            <a:r>
              <a:rPr lang="en-US" sz="1800" b="1" i="1" dirty="0">
                <a:latin typeface="Arial" charset="0"/>
                <a:ea typeface="Arial" charset="0"/>
                <a:cs typeface="Arial" charset="0"/>
              </a:rPr>
              <a:t>)</a:t>
            </a:r>
            <a:r>
              <a:rPr lang="en-US" sz="1800" b="1" dirty="0">
                <a:latin typeface="Arial" charset="0"/>
                <a:ea typeface="Arial" charset="0"/>
                <a:cs typeface="Arial" charset="0"/>
              </a:rPr>
              <a:t> for every combination of input </a:t>
            </a:r>
            <a:r>
              <a:rPr lang="en-US" sz="1800" b="1" dirty="0" smtClean="0">
                <a:latin typeface="Arial" charset="0"/>
                <a:ea typeface="Arial" charset="0"/>
                <a:cs typeface="Arial" charset="0"/>
              </a:rPr>
              <a:t>time step </a:t>
            </a:r>
            <a:r>
              <a:rPr lang="en-US" sz="1800" b="1" i="1" dirty="0">
                <a:latin typeface="Arial" charset="0"/>
                <a:ea typeface="Arial" charset="0"/>
                <a:cs typeface="Arial" charset="0"/>
              </a:rPr>
              <a:t>t</a:t>
            </a:r>
            <a:r>
              <a:rPr lang="en-US" sz="1800" b="1" dirty="0">
                <a:latin typeface="Arial" charset="0"/>
                <a:ea typeface="Arial" charset="0"/>
                <a:cs typeface="Arial" charset="0"/>
              </a:rPr>
              <a:t> and output </a:t>
            </a:r>
            <a:r>
              <a:rPr lang="en-US" sz="1800" b="1" dirty="0" smtClean="0">
                <a:latin typeface="Arial" charset="0"/>
                <a:ea typeface="Arial" charset="0"/>
                <a:cs typeface="Arial" charset="0"/>
              </a:rPr>
              <a:t>time step </a:t>
            </a:r>
            <a:r>
              <a:rPr lang="en-US" sz="1800" b="1" i="1" dirty="0">
                <a:latin typeface="Arial" charset="0"/>
                <a:ea typeface="Arial" charset="0"/>
                <a:cs typeface="Arial" charset="0"/>
              </a:rPr>
              <a:t>u</a:t>
            </a:r>
            <a:r>
              <a:rPr lang="en-US" sz="1800" b="1" dirty="0">
                <a:latin typeface="Arial" charset="0"/>
                <a:ea typeface="Arial" charset="0"/>
                <a:cs typeface="Arial" charset="0"/>
              </a:rPr>
              <a:t>. </a:t>
            </a:r>
          </a:p>
          <a:p>
            <a:pPr marL="182563" indent="-182563">
              <a:spcBef>
                <a:spcPts val="0"/>
              </a:spcBef>
              <a:spcAft>
                <a:spcPts val="600"/>
              </a:spcAft>
              <a:buFont typeface="Arial" charset="0"/>
            </a:pPr>
            <a:r>
              <a:rPr lang="en-US" sz="1800" b="1" dirty="0" smtClean="0">
                <a:latin typeface="Arial" charset="0"/>
                <a:ea typeface="Arial" charset="0"/>
                <a:cs typeface="Arial" charset="0"/>
              </a:rPr>
              <a:t>An RNN </a:t>
            </a:r>
            <a:r>
              <a:rPr lang="en-US" sz="1800" b="1" dirty="0">
                <a:latin typeface="Arial" charset="0"/>
                <a:ea typeface="Arial" charset="0"/>
                <a:cs typeface="Arial" charset="0"/>
              </a:rPr>
              <a:t>transducer </a:t>
            </a:r>
            <a:r>
              <a:rPr lang="en-US" sz="1800" b="1" dirty="0" smtClean="0">
                <a:latin typeface="Arial" charset="0"/>
                <a:ea typeface="Arial" charset="0"/>
                <a:cs typeface="Arial" charset="0"/>
              </a:rPr>
              <a:t>uses two </a:t>
            </a:r>
            <a:r>
              <a:rPr lang="en-US" sz="1800" b="1" dirty="0">
                <a:latin typeface="Arial" charset="0"/>
                <a:ea typeface="Arial" charset="0"/>
                <a:cs typeface="Arial" charset="0"/>
              </a:rPr>
              <a:t>networks:</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Transcription network: scans the input sequence and outputs the sequence of transcription vectors. </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Prediction network: scans the output sequence and outputs the prediction vector sequence</a:t>
            </a:r>
            <a:r>
              <a:rPr lang="en-US" sz="1800" b="1" dirty="0" smtClean="0">
                <a:latin typeface="Arial" charset="0"/>
                <a:ea typeface="Arial" charset="0"/>
                <a:cs typeface="Arial" charset="0"/>
              </a:rPr>
              <a:t>. </a:t>
            </a:r>
            <a:endParaRPr lang="en-US" sz="1800" b="1" dirty="0">
              <a:latin typeface="Arial" charset="0"/>
              <a:ea typeface="Arial" charset="0"/>
              <a:cs typeface="Arial" charset="0"/>
            </a:endParaRPr>
          </a:p>
          <a:p>
            <a:pPr marL="182563" indent="-182563">
              <a:spcBef>
                <a:spcPts val="1200"/>
              </a:spcBef>
              <a:spcAft>
                <a:spcPts val="1200"/>
              </a:spcAft>
              <a:buFont typeface="Arial" charset="0"/>
            </a:pPr>
            <a:r>
              <a:rPr lang="en-US" sz="1800" b="1" dirty="0">
                <a:latin typeface="Arial" charset="0"/>
                <a:ea typeface="Arial" charset="0"/>
                <a:cs typeface="Arial" charset="0"/>
              </a:rPr>
              <a:t>RNN transducers can be decoded with beam search to yield an </a:t>
            </a:r>
            <a:r>
              <a:rPr lang="en-US" sz="1800" b="1" dirty="0" smtClean="0">
                <a:latin typeface="Arial" charset="0"/>
                <a:ea typeface="Arial" charset="0"/>
                <a:cs typeface="Arial" charset="0"/>
              </a:rPr>
              <a:t>N-best </a:t>
            </a:r>
            <a:r>
              <a:rPr lang="en-US" sz="1800" b="1" dirty="0">
                <a:latin typeface="Arial" charset="0"/>
                <a:ea typeface="Arial" charset="0"/>
                <a:cs typeface="Arial" charset="0"/>
              </a:rPr>
              <a:t>list of candidate transcriptions.</a:t>
            </a:r>
          </a:p>
        </p:txBody>
      </p:sp>
    </p:spTree>
    <p:extLst>
      <p:ext uri="{BB962C8B-B14F-4D97-AF65-F5344CB8AC3E}">
        <p14:creationId xmlns:p14="http://schemas.microsoft.com/office/powerpoint/2010/main" val="3552160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a:t>
            </a:r>
            <a:r>
              <a:rPr lang="en-US" dirty="0" smtClean="0"/>
              <a:t>Performance</a:t>
            </a:r>
            <a:endParaRPr lang="en-US" dirty="0"/>
          </a:p>
        </p:txBody>
      </p:sp>
      <p:sp>
        <p:nvSpPr>
          <p:cNvPr id="3" name="Content Placeholder 2"/>
          <p:cNvSpPr>
            <a:spLocks noGrp="1"/>
          </p:cNvSpPr>
          <p:nvPr>
            <p:ph idx="1"/>
          </p:nvPr>
        </p:nvSpPr>
        <p:spPr>
          <a:xfrm>
            <a:off x="228600" y="647700"/>
            <a:ext cx="8686800" cy="5846406"/>
          </a:xfrm>
        </p:spPr>
        <p:txBody>
          <a:bodyPr lIns="0" tIns="0" rIns="0" bIns="0"/>
          <a:lstStyle/>
          <a:p>
            <a:pPr marL="182563" indent="-182563">
              <a:spcBef>
                <a:spcPts val="0"/>
              </a:spcBef>
              <a:spcAft>
                <a:spcPts val="1200"/>
              </a:spcAft>
              <a:buFont typeface="Arial" charset="0"/>
            </a:pPr>
            <a:r>
              <a:rPr lang="en-US" sz="2400" b="1" dirty="0" smtClean="0">
                <a:latin typeface="Arial" charset="0"/>
                <a:ea typeface="Arial" charset="0"/>
                <a:cs typeface="Arial" charset="0"/>
              </a:rPr>
              <a:t>Phoneme recognition</a:t>
            </a:r>
            <a:br>
              <a:rPr lang="en-US" sz="2400" b="1" dirty="0" smtClean="0">
                <a:latin typeface="Arial" charset="0"/>
                <a:ea typeface="Arial" charset="0"/>
                <a:cs typeface="Arial" charset="0"/>
              </a:rPr>
            </a:br>
            <a:r>
              <a:rPr lang="en-US" sz="2400" b="1" dirty="0" smtClean="0">
                <a:latin typeface="Arial" charset="0"/>
                <a:ea typeface="Arial" charset="0"/>
                <a:cs typeface="Arial" charset="0"/>
              </a:rPr>
              <a:t>experiments </a:t>
            </a:r>
            <a:r>
              <a:rPr lang="en-US" sz="2400" b="1" dirty="0">
                <a:latin typeface="Arial" charset="0"/>
                <a:ea typeface="Arial" charset="0"/>
                <a:cs typeface="Arial" charset="0"/>
              </a:rPr>
              <a:t>on </a:t>
            </a:r>
            <a:r>
              <a:rPr lang="en-US" sz="2400" b="1" dirty="0" smtClean="0">
                <a:latin typeface="Arial" charset="0"/>
                <a:ea typeface="Arial" charset="0"/>
                <a:cs typeface="Arial" charset="0"/>
              </a:rPr>
              <a:t>the</a:t>
            </a:r>
            <a:br>
              <a:rPr lang="en-US" sz="2400" b="1" dirty="0" smtClean="0">
                <a:latin typeface="Arial" charset="0"/>
                <a:ea typeface="Arial" charset="0"/>
                <a:cs typeface="Arial" charset="0"/>
              </a:rPr>
            </a:br>
            <a:r>
              <a:rPr lang="en-US" sz="2400" b="1" dirty="0" smtClean="0">
                <a:latin typeface="Arial" charset="0"/>
                <a:ea typeface="Arial" charset="0"/>
                <a:cs typeface="Arial" charset="0"/>
              </a:rPr>
              <a:t>TIMIT Corpus</a:t>
            </a:r>
            <a:r>
              <a:rPr lang="en-US" sz="2400" b="1" dirty="0">
                <a:latin typeface="Arial" charset="0"/>
                <a:ea typeface="Arial" charset="0"/>
                <a:cs typeface="Arial" charset="0"/>
              </a:rPr>
              <a:t>. </a:t>
            </a:r>
          </a:p>
          <a:p>
            <a:pPr marL="182563" indent="-182563">
              <a:spcBef>
                <a:spcPts val="0"/>
              </a:spcBef>
              <a:spcAft>
                <a:spcPts val="1200"/>
              </a:spcAft>
              <a:buFont typeface="Arial" charset="0"/>
            </a:pPr>
            <a:r>
              <a:rPr lang="en-US" sz="2400" b="1" dirty="0" smtClean="0">
                <a:latin typeface="Arial" charset="0"/>
                <a:ea typeface="Arial" charset="0"/>
                <a:cs typeface="Arial" charset="0"/>
              </a:rPr>
              <a:t>A bidirectional </a:t>
            </a:r>
            <a:r>
              <a:rPr lang="en-US" sz="2400" b="1" dirty="0">
                <a:latin typeface="Arial" charset="0"/>
                <a:ea typeface="Arial" charset="0"/>
                <a:cs typeface="Arial" charset="0"/>
              </a:rPr>
              <a:t>LSTM </a:t>
            </a:r>
            <a:r>
              <a:rPr lang="en-US" sz="2400" b="1" dirty="0" smtClean="0">
                <a:latin typeface="Arial" charset="0"/>
                <a:ea typeface="Arial" charset="0"/>
                <a:cs typeface="Arial" charset="0"/>
              </a:rPr>
              <a:t>was</a:t>
            </a:r>
            <a:br>
              <a:rPr lang="en-US" sz="2400" b="1" dirty="0" smtClean="0">
                <a:latin typeface="Arial" charset="0"/>
                <a:ea typeface="Arial" charset="0"/>
                <a:cs typeface="Arial" charset="0"/>
              </a:rPr>
            </a:br>
            <a:r>
              <a:rPr lang="en-US" sz="2400" b="1" dirty="0" smtClean="0">
                <a:latin typeface="Arial" charset="0"/>
                <a:ea typeface="Arial" charset="0"/>
                <a:cs typeface="Arial" charset="0"/>
              </a:rPr>
              <a:t>used </a:t>
            </a:r>
            <a:r>
              <a:rPr lang="en-US" sz="2400" b="1" dirty="0">
                <a:latin typeface="Arial" charset="0"/>
                <a:ea typeface="Arial" charset="0"/>
                <a:cs typeface="Arial" charset="0"/>
              </a:rPr>
              <a:t>for all </a:t>
            </a:r>
            <a:r>
              <a:rPr lang="en-US" sz="2400" b="1" dirty="0" smtClean="0">
                <a:latin typeface="Arial" charset="0"/>
                <a:ea typeface="Arial" charset="0"/>
                <a:cs typeface="Arial" charset="0"/>
              </a:rPr>
              <a:t>networks</a:t>
            </a:r>
            <a:br>
              <a:rPr lang="en-US" sz="2400" b="1" dirty="0" smtClean="0">
                <a:latin typeface="Arial" charset="0"/>
                <a:ea typeface="Arial" charset="0"/>
                <a:cs typeface="Arial" charset="0"/>
              </a:rPr>
            </a:br>
            <a:r>
              <a:rPr lang="en-US" sz="2400" b="1" dirty="0" smtClean="0">
                <a:latin typeface="Arial" charset="0"/>
                <a:ea typeface="Arial" charset="0"/>
                <a:cs typeface="Arial" charset="0"/>
              </a:rPr>
              <a:t>except CTC-3l-500h-tanh,</a:t>
            </a:r>
            <a:br>
              <a:rPr lang="en-US" sz="2400" b="1" dirty="0" smtClean="0">
                <a:latin typeface="Arial" charset="0"/>
                <a:ea typeface="Arial" charset="0"/>
                <a:cs typeface="Arial" charset="0"/>
              </a:rPr>
            </a:br>
            <a:r>
              <a:rPr lang="en-US" sz="2400" b="1" dirty="0" smtClean="0">
                <a:latin typeface="Arial" charset="0"/>
                <a:ea typeface="Arial" charset="0"/>
                <a:cs typeface="Arial" charset="0"/>
              </a:rPr>
              <a:t>which </a:t>
            </a:r>
            <a:r>
              <a:rPr lang="en-US" sz="2400" b="1" dirty="0">
                <a:latin typeface="Arial" charset="0"/>
                <a:ea typeface="Arial" charset="0"/>
                <a:cs typeface="Arial" charset="0"/>
              </a:rPr>
              <a:t>had </a:t>
            </a:r>
            <a:r>
              <a:rPr lang="en-US" sz="2400" b="1" i="1" dirty="0" err="1">
                <a:latin typeface="Arial" charset="0"/>
                <a:ea typeface="Arial" charset="0"/>
                <a:cs typeface="Arial" charset="0"/>
              </a:rPr>
              <a:t>tanh</a:t>
            </a:r>
            <a:r>
              <a:rPr lang="en-US" sz="2400" b="1" dirty="0">
                <a:latin typeface="Arial" charset="0"/>
                <a:ea typeface="Arial" charset="0"/>
                <a:cs typeface="Arial" charset="0"/>
              </a:rPr>
              <a:t> </a:t>
            </a:r>
            <a:r>
              <a:rPr lang="en-US" sz="2400" b="1" dirty="0" smtClean="0">
                <a:latin typeface="Arial" charset="0"/>
                <a:ea typeface="Arial" charset="0"/>
                <a:cs typeface="Arial" charset="0"/>
              </a:rPr>
              <a:t>units</a:t>
            </a:r>
            <a:br>
              <a:rPr lang="en-US" sz="2400" b="1" dirty="0" smtClean="0">
                <a:latin typeface="Arial" charset="0"/>
                <a:ea typeface="Arial" charset="0"/>
                <a:cs typeface="Arial" charset="0"/>
              </a:rPr>
            </a:br>
            <a:r>
              <a:rPr lang="en-US" sz="2400" b="1" dirty="0" smtClean="0">
                <a:latin typeface="Arial" charset="0"/>
                <a:ea typeface="Arial" charset="0"/>
                <a:cs typeface="Arial" charset="0"/>
              </a:rPr>
              <a:t>instead </a:t>
            </a:r>
            <a:r>
              <a:rPr lang="en-US" sz="2400" b="1" dirty="0">
                <a:latin typeface="Arial" charset="0"/>
                <a:ea typeface="Arial" charset="0"/>
                <a:cs typeface="Arial" charset="0"/>
              </a:rPr>
              <a:t>of LSTM cells, </a:t>
            </a:r>
            <a:r>
              <a:rPr lang="en-US" sz="2400" b="1" dirty="0" smtClean="0">
                <a:latin typeface="Arial" charset="0"/>
                <a:ea typeface="Arial" charset="0"/>
                <a:cs typeface="Arial" charset="0"/>
              </a:rPr>
              <a:t>and</a:t>
            </a:r>
            <a:br>
              <a:rPr lang="en-US" sz="2400" b="1" dirty="0" smtClean="0">
                <a:latin typeface="Arial" charset="0"/>
                <a:ea typeface="Arial" charset="0"/>
                <a:cs typeface="Arial" charset="0"/>
              </a:rPr>
            </a:br>
            <a:r>
              <a:rPr lang="en-US" sz="2400" b="1" dirty="0" smtClean="0">
                <a:latin typeface="Arial" charset="0"/>
                <a:ea typeface="Arial" charset="0"/>
                <a:cs typeface="Arial" charset="0"/>
              </a:rPr>
              <a:t>CTC-3l-421h-uni </a:t>
            </a:r>
            <a:r>
              <a:rPr lang="en-US" sz="2400" b="1" dirty="0">
                <a:latin typeface="Arial" charset="0"/>
                <a:ea typeface="Arial" charset="0"/>
                <a:cs typeface="Arial" charset="0"/>
              </a:rPr>
              <a:t>where the LSTM layers </a:t>
            </a:r>
            <a:r>
              <a:rPr lang="en-US" sz="2400" b="1" dirty="0" smtClean="0">
                <a:latin typeface="Arial" charset="0"/>
                <a:ea typeface="Arial" charset="0"/>
                <a:cs typeface="Arial" charset="0"/>
              </a:rPr>
              <a:t>were unidirectional</a:t>
            </a:r>
            <a:r>
              <a:rPr lang="en-US" sz="2400" b="1" dirty="0">
                <a:latin typeface="Arial" charset="0"/>
                <a:ea typeface="Arial" charset="0"/>
                <a:cs typeface="Arial" charset="0"/>
              </a:rPr>
              <a:t>.</a:t>
            </a:r>
          </a:p>
          <a:p>
            <a:pPr marL="182563" indent="-182563">
              <a:spcBef>
                <a:spcPts val="0"/>
              </a:spcBef>
              <a:spcAft>
                <a:spcPts val="1200"/>
              </a:spcAft>
              <a:buFont typeface="Arial" charset="0"/>
            </a:pPr>
            <a:r>
              <a:rPr lang="en-US" sz="2400" b="1" dirty="0">
                <a:latin typeface="Arial" charset="0"/>
                <a:ea typeface="Arial" charset="0"/>
                <a:cs typeface="Arial" charset="0"/>
              </a:rPr>
              <a:t>LSTM works much better than </a:t>
            </a:r>
            <a:r>
              <a:rPr lang="en-US" sz="2400" b="1" i="1" dirty="0" err="1">
                <a:latin typeface="Arial" charset="0"/>
                <a:ea typeface="Arial" charset="0"/>
                <a:cs typeface="Arial" charset="0"/>
              </a:rPr>
              <a:t>tanh</a:t>
            </a:r>
            <a:r>
              <a:rPr lang="en-US" sz="2400" b="1" dirty="0">
                <a:latin typeface="Arial" charset="0"/>
                <a:ea typeface="Arial" charset="0"/>
                <a:cs typeface="Arial" charset="0"/>
              </a:rPr>
              <a:t> for this task.</a:t>
            </a:r>
          </a:p>
          <a:p>
            <a:pPr marL="182563" indent="-182563">
              <a:spcBef>
                <a:spcPts val="0"/>
              </a:spcBef>
              <a:spcAft>
                <a:spcPts val="1200"/>
              </a:spcAft>
              <a:buFont typeface="Arial" charset="0"/>
            </a:pPr>
            <a:r>
              <a:rPr lang="en-US" sz="2400" b="1" dirty="0">
                <a:latin typeface="Arial" charset="0"/>
                <a:ea typeface="Arial" charset="0"/>
                <a:cs typeface="Arial" charset="0"/>
              </a:rPr>
              <a:t>B</a:t>
            </a:r>
            <a:r>
              <a:rPr lang="en-US" sz="2400" b="1" dirty="0" smtClean="0">
                <a:latin typeface="Arial" charset="0"/>
                <a:ea typeface="Arial" charset="0"/>
                <a:cs typeface="Arial" charset="0"/>
              </a:rPr>
              <a:t>idirectional LSTMs have a </a:t>
            </a:r>
            <a:r>
              <a:rPr lang="en-US" sz="2400" b="1" dirty="0">
                <a:latin typeface="Arial" charset="0"/>
                <a:ea typeface="Arial" charset="0"/>
                <a:cs typeface="Arial" charset="0"/>
              </a:rPr>
              <a:t>slight advantage over unidirectional </a:t>
            </a:r>
            <a:r>
              <a:rPr lang="en-US" sz="2400" b="1" dirty="0" smtClean="0">
                <a:latin typeface="Arial" charset="0"/>
                <a:ea typeface="Arial" charset="0"/>
                <a:cs typeface="Arial" charset="0"/>
              </a:rPr>
              <a:t>LSTMs.</a:t>
            </a:r>
            <a:endParaRPr lang="en-US" sz="2400" b="1" dirty="0">
              <a:latin typeface="Arial" charset="0"/>
              <a:ea typeface="Arial" charset="0"/>
              <a:cs typeface="Arial" charset="0"/>
            </a:endParaRPr>
          </a:p>
          <a:p>
            <a:pPr marL="182563" indent="-182563">
              <a:spcBef>
                <a:spcPts val="0"/>
              </a:spcBef>
              <a:spcAft>
                <a:spcPts val="1200"/>
              </a:spcAft>
              <a:buFont typeface="Arial" charset="0"/>
            </a:pPr>
            <a:r>
              <a:rPr lang="en-US" sz="2400" b="1" dirty="0">
                <a:latin typeface="Arial" charset="0"/>
                <a:ea typeface="Arial" charset="0"/>
                <a:cs typeface="Arial" charset="0"/>
              </a:rPr>
              <a:t>D</a:t>
            </a:r>
            <a:r>
              <a:rPr lang="en-US" sz="2400" b="1" dirty="0" smtClean="0">
                <a:latin typeface="Arial" charset="0"/>
                <a:ea typeface="Arial" charset="0"/>
                <a:cs typeface="Arial" charset="0"/>
              </a:rPr>
              <a:t>epth </a:t>
            </a:r>
            <a:r>
              <a:rPr lang="en-US" sz="2400" b="1" dirty="0">
                <a:latin typeface="Arial" charset="0"/>
                <a:ea typeface="Arial" charset="0"/>
                <a:cs typeface="Arial" charset="0"/>
              </a:rPr>
              <a:t>is more important than layer size. </a:t>
            </a:r>
          </a:p>
          <a:p>
            <a:pPr marL="182563" indent="-182563">
              <a:spcBef>
                <a:spcPts val="0"/>
              </a:spcBef>
              <a:spcAft>
                <a:spcPts val="1200"/>
              </a:spcAft>
              <a:buFont typeface="Arial" charset="0"/>
            </a:pPr>
            <a:endParaRPr lang="en-US" sz="1800" b="1" dirty="0">
              <a:latin typeface="Arial" charset="0"/>
              <a:ea typeface="Arial" charset="0"/>
              <a:cs typeface="Arial" charset="0"/>
            </a:endParaRPr>
          </a:p>
        </p:txBody>
      </p:sp>
      <p:pic>
        <p:nvPicPr>
          <p:cNvPr id="4" name="Picture 3"/>
          <p:cNvPicPr>
            <a:picLocks noChangeAspect="1"/>
          </p:cNvPicPr>
          <p:nvPr/>
        </p:nvPicPr>
        <p:blipFill>
          <a:blip r:embed="rId2"/>
          <a:srcRect/>
          <a:stretch>
            <a:fillRect/>
          </a:stretch>
        </p:blipFill>
        <p:spPr bwMode="auto">
          <a:xfrm>
            <a:off x="4385388" y="647700"/>
            <a:ext cx="4530012" cy="2771761"/>
          </a:xfrm>
          <a:prstGeom prst="rect">
            <a:avLst/>
          </a:prstGeom>
          <a:noFill/>
          <a:ln w="9525">
            <a:noFill/>
            <a:miter lim="800000"/>
            <a:headEnd/>
            <a:tailEnd/>
          </a:ln>
        </p:spPr>
      </p:pic>
      <p:sp>
        <p:nvSpPr>
          <p:cNvPr id="6" name="Content Placeholder 2"/>
          <p:cNvSpPr txBox="1">
            <a:spLocks/>
          </p:cNvSpPr>
          <p:nvPr/>
        </p:nvSpPr>
        <p:spPr>
          <a:xfrm>
            <a:off x="822960" y="3278982"/>
            <a:ext cx="4320540" cy="143748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endParaRPr lang="en-US" sz="1500" dirty="0"/>
          </a:p>
        </p:txBody>
      </p:sp>
    </p:spTree>
    <p:extLst>
      <p:ext uri="{BB962C8B-B14F-4D97-AF65-F5344CB8AC3E}">
        <p14:creationId xmlns:p14="http://schemas.microsoft.com/office/powerpoint/2010/main" val="3564718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Electroencephalograms (EEGs) </a:t>
            </a:r>
          </a:p>
        </p:txBody>
      </p:sp>
      <p:sp>
        <p:nvSpPr>
          <p:cNvPr id="3" name="Content Placeholder 2"/>
          <p:cNvSpPr>
            <a:spLocks noGrp="1"/>
          </p:cNvSpPr>
          <p:nvPr>
            <p:ph idx="1"/>
          </p:nvPr>
        </p:nvSpPr>
        <p:spPr>
          <a:xfrm>
            <a:off x="228600" y="647700"/>
            <a:ext cx="6124068" cy="5226853"/>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Electroencephalograms (EEGs) are used in a wide range of clinical settings to record electrical activity along the scalp. </a:t>
            </a:r>
          </a:p>
          <a:p>
            <a:pPr marL="182563" indent="-182563">
              <a:spcBef>
                <a:spcPts val="0"/>
              </a:spcBef>
              <a:spcAft>
                <a:spcPts val="1200"/>
              </a:spcAft>
              <a:buFont typeface="Arial" charset="0"/>
            </a:pPr>
            <a:r>
              <a:rPr lang="en-US" sz="1800" b="1" dirty="0">
                <a:latin typeface="Arial" charset="0"/>
                <a:ea typeface="Arial" charset="0"/>
                <a:cs typeface="Arial" charset="0"/>
              </a:rPr>
              <a:t>EEGs are the primary means by which neurologists diagnose brain-related illnesses such as </a:t>
            </a:r>
            <a:r>
              <a:rPr lang="en-US" sz="1800" b="1" dirty="0" smtClean="0">
                <a:latin typeface="Arial" charset="0"/>
                <a:ea typeface="Arial" charset="0"/>
                <a:cs typeface="Arial" charset="0"/>
              </a:rPr>
              <a:t>epilepsy</a:t>
            </a:r>
            <a:br>
              <a:rPr lang="en-US" sz="1800" b="1" dirty="0" smtClean="0">
                <a:latin typeface="Arial" charset="0"/>
                <a:ea typeface="Arial" charset="0"/>
                <a:cs typeface="Arial" charset="0"/>
              </a:rPr>
            </a:br>
            <a:r>
              <a:rPr lang="en-US" sz="1800" b="1" dirty="0" smtClean="0">
                <a:latin typeface="Arial" charset="0"/>
                <a:ea typeface="Arial" charset="0"/>
                <a:cs typeface="Arial" charset="0"/>
              </a:rPr>
              <a:t>and </a:t>
            </a:r>
            <a:r>
              <a:rPr lang="en-US" sz="1800" b="1" dirty="0">
                <a:latin typeface="Arial" charset="0"/>
                <a:ea typeface="Arial" charset="0"/>
                <a:cs typeface="Arial" charset="0"/>
              </a:rPr>
              <a:t>seizures. </a:t>
            </a:r>
          </a:p>
          <a:p>
            <a:pPr marL="182563" indent="-182563">
              <a:spcBef>
                <a:spcPts val="0"/>
              </a:spcBef>
              <a:spcAft>
                <a:spcPts val="1200"/>
              </a:spcAft>
              <a:buFont typeface="Arial" charset="0"/>
            </a:pPr>
            <a:r>
              <a:rPr lang="en-US" sz="1800" b="1" dirty="0">
                <a:latin typeface="Arial" charset="0"/>
                <a:ea typeface="Arial" charset="0"/>
                <a:cs typeface="Arial" charset="0"/>
              </a:rPr>
              <a:t>Manual review of an EEG by a neurologist is time-consuming and tedious. </a:t>
            </a:r>
          </a:p>
          <a:p>
            <a:pPr marL="182563" indent="-182563">
              <a:spcBef>
                <a:spcPts val="0"/>
              </a:spcBef>
              <a:spcAft>
                <a:spcPts val="1200"/>
              </a:spcAft>
              <a:buFont typeface="Arial" charset="0"/>
            </a:pPr>
            <a:r>
              <a:rPr lang="en-US" sz="1800" b="1" dirty="0">
                <a:latin typeface="Arial" charset="0"/>
                <a:ea typeface="Arial" charset="0"/>
                <a:cs typeface="Arial" charset="0"/>
              </a:rPr>
              <a:t>A clinical decision support tool that automatically interprets EEGs can reduce time to diagnosis, reduce error and enhance real-time applications such as ICU monitoring.</a:t>
            </a:r>
          </a:p>
          <a:p>
            <a:pPr marL="182563" indent="-182563">
              <a:spcBef>
                <a:spcPts val="0"/>
              </a:spcBef>
              <a:spcAft>
                <a:spcPts val="600"/>
              </a:spcAft>
              <a:buFont typeface="Arial" charset="0"/>
            </a:pPr>
            <a:r>
              <a:rPr lang="en-US" sz="1800" b="1" dirty="0">
                <a:latin typeface="Arial" charset="0"/>
                <a:ea typeface="Arial" charset="0"/>
                <a:cs typeface="Arial" charset="0"/>
              </a:rPr>
              <a:t>EEG classification using deep learning:</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Deep Belief Network (DBNs)</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Stacked </a:t>
            </a:r>
            <a:r>
              <a:rPr lang="en-US" sz="1800" b="1" dirty="0" err="1">
                <a:latin typeface="Arial" charset="0"/>
                <a:ea typeface="Arial" charset="0"/>
                <a:cs typeface="Arial" charset="0"/>
              </a:rPr>
              <a:t>denoising</a:t>
            </a:r>
            <a:r>
              <a:rPr lang="en-US" sz="1800" b="1" dirty="0">
                <a:latin typeface="Arial" charset="0"/>
                <a:ea typeface="Arial" charset="0"/>
                <a:cs typeface="Arial" charset="0"/>
              </a:rPr>
              <a:t> </a:t>
            </a:r>
            <a:r>
              <a:rPr lang="en-US" sz="1800" b="1" dirty="0" err="1">
                <a:latin typeface="Arial" charset="0"/>
                <a:ea typeface="Arial" charset="0"/>
                <a:cs typeface="Arial" charset="0"/>
              </a:rPr>
              <a:t>Autoencoder</a:t>
            </a:r>
            <a:r>
              <a:rPr lang="en-US" sz="1800" b="1" dirty="0">
                <a:latin typeface="Arial" charset="0"/>
                <a:ea typeface="Arial" charset="0"/>
                <a:cs typeface="Arial" charset="0"/>
              </a:rPr>
              <a:t> (</a:t>
            </a:r>
            <a:r>
              <a:rPr lang="en-US" sz="1800" b="1" dirty="0" err="1">
                <a:latin typeface="Arial" charset="0"/>
                <a:ea typeface="Arial" charset="0"/>
                <a:cs typeface="Arial" charset="0"/>
              </a:rPr>
              <a:t>SdA</a:t>
            </a:r>
            <a:r>
              <a:rPr lang="en-US" sz="1800" b="1" dirty="0">
                <a:latin typeface="Arial" charset="0"/>
                <a:ea typeface="Arial" charset="0"/>
                <a:cs typeface="Arial" charset="0"/>
              </a:rPr>
              <a:t>)</a:t>
            </a:r>
          </a:p>
          <a:p>
            <a:pPr marL="182563" indent="-182563">
              <a:spcBef>
                <a:spcPts val="0"/>
              </a:spcBef>
              <a:spcAft>
                <a:spcPts val="1200"/>
              </a:spcAft>
              <a:buFont typeface="Arial" charset="0"/>
            </a:pPr>
            <a:endParaRPr lang="en-US" sz="1800" b="1" dirty="0">
              <a:latin typeface="Arial" charset="0"/>
              <a:ea typeface="Arial" charset="0"/>
              <a:cs typeface="Arial" charset="0"/>
            </a:endParaRPr>
          </a:p>
        </p:txBody>
      </p:sp>
      <p:grpSp>
        <p:nvGrpSpPr>
          <p:cNvPr id="7" name="Group 6"/>
          <p:cNvGrpSpPr/>
          <p:nvPr/>
        </p:nvGrpSpPr>
        <p:grpSpPr>
          <a:xfrm>
            <a:off x="6482106" y="647700"/>
            <a:ext cx="2433294" cy="3589532"/>
            <a:chOff x="6510568" y="1428392"/>
            <a:chExt cx="2433294" cy="3589532"/>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510568" y="2646772"/>
              <a:ext cx="2433294" cy="1184730"/>
            </a:xfrm>
            <a:prstGeom prst="rect">
              <a:avLst/>
            </a:prstGeom>
            <a:ln w="25400">
              <a:solidFill>
                <a:srgbClr val="CD1E26"/>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stretch>
              <a:fillRect/>
            </a:stretch>
          </p:blipFill>
          <p:spPr>
            <a:xfrm>
              <a:off x="6636207" y="1428392"/>
              <a:ext cx="1168284" cy="1557712"/>
            </a:xfrm>
            <a:prstGeom prst="rect">
              <a:avLst/>
            </a:prstGeom>
            <a:ln w="25400">
              <a:solidFill>
                <a:srgbClr val="CD1E26"/>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7615492" y="3546201"/>
              <a:ext cx="1155277" cy="1471723"/>
            </a:xfrm>
            <a:prstGeom prst="rect">
              <a:avLst/>
            </a:prstGeom>
            <a:ln w="25400">
              <a:solidFill>
                <a:srgbClr val="CD1E26"/>
              </a:solid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537049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EEG </a:t>
            </a:r>
            <a:r>
              <a:rPr lang="en-US" dirty="0" smtClean="0"/>
              <a:t>Classification </a:t>
            </a:r>
            <a:r>
              <a:rPr lang="en-US" dirty="0"/>
              <a:t>U</a:t>
            </a:r>
            <a:r>
              <a:rPr lang="en-US" dirty="0" smtClean="0"/>
              <a:t>sing </a:t>
            </a:r>
            <a:r>
              <a:rPr lang="en-US" dirty="0"/>
              <a:t>DBNs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5939712"/>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Feature extraction: visible </a:t>
                </a:r>
                <a:r>
                  <a:rPr lang="en-US" sz="1800" b="1" dirty="0" smtClean="0">
                    <a:latin typeface="Arial" charset="0"/>
                    <a:ea typeface="Arial" charset="0"/>
                    <a:cs typeface="Arial" charset="0"/>
                  </a:rPr>
                  <a:t>features such </a:t>
                </a:r>
                <a:r>
                  <a:rPr lang="en-US" sz="1800" b="1" dirty="0">
                    <a:latin typeface="Arial" charset="0"/>
                    <a:ea typeface="Arial" charset="0"/>
                    <a:cs typeface="Arial" charset="0"/>
                  </a:rPr>
                  <a:t>as area under curve, normalized decay, line length, mean energy, average peak </a:t>
                </a:r>
                <a:r>
                  <a:rPr lang="en-US" sz="1800" b="1" dirty="0" smtClean="0">
                    <a:latin typeface="Arial" charset="0"/>
                    <a:ea typeface="Arial" charset="0"/>
                    <a:cs typeface="Arial" charset="0"/>
                  </a:rPr>
                  <a:t>and valley amplitudes.</a:t>
                </a:r>
                <a:endParaRPr lang="en-US" sz="1800" b="1" dirty="0">
                  <a:latin typeface="Arial" charset="0"/>
                  <a:ea typeface="Arial" charset="0"/>
                  <a:cs typeface="Arial" charset="0"/>
                </a:endParaRPr>
              </a:p>
              <a:p>
                <a:pPr marL="182563" indent="-182563">
                  <a:spcBef>
                    <a:spcPts val="0"/>
                  </a:spcBef>
                  <a:spcAft>
                    <a:spcPts val="1200"/>
                  </a:spcAft>
                  <a:buFont typeface="Arial" charset="0"/>
                </a:pPr>
                <a:r>
                  <a:rPr lang="en-US" sz="1800" b="1" dirty="0">
                    <a:latin typeface="Arial" charset="0"/>
                    <a:ea typeface="Arial" charset="0"/>
                    <a:cs typeface="Arial" charset="0"/>
                  </a:rPr>
                  <a:t>DBNs: </a:t>
                </a:r>
                <a:r>
                  <a:rPr lang="en-US" sz="1800" b="1" dirty="0" err="1" smtClean="0">
                    <a:latin typeface="Arial" charset="0"/>
                    <a:ea typeface="Arial" charset="0"/>
                    <a:cs typeface="Arial" charset="0"/>
                  </a:rPr>
                  <a:t>Feedforward</a:t>
                </a:r>
                <a:r>
                  <a:rPr lang="en-US" sz="1800" b="1" dirty="0" smtClean="0">
                    <a:latin typeface="Arial" charset="0"/>
                    <a:ea typeface="Arial" charset="0"/>
                    <a:cs typeface="Arial" charset="0"/>
                  </a:rPr>
                  <a:t> neural </a:t>
                </a:r>
                <a:r>
                  <a:rPr lang="en-US" sz="1800" b="1" dirty="0">
                    <a:latin typeface="Arial" charset="0"/>
                    <a:ea typeface="Arial" charset="0"/>
                    <a:cs typeface="Arial" charset="0"/>
                  </a:rPr>
                  <a:t>networks consisting of stacked Restricted Boltzmann Machines (RBMs). </a:t>
                </a:r>
              </a:p>
              <a:p>
                <a:pPr marL="182563" indent="-182563">
                  <a:spcBef>
                    <a:spcPts val="0"/>
                  </a:spcBef>
                  <a:spcAft>
                    <a:spcPts val="1200"/>
                  </a:spcAft>
                  <a:buFont typeface="Arial" charset="0"/>
                </a:pPr>
                <a:r>
                  <a:rPr lang="en-US" sz="1800" b="1" dirty="0">
                    <a:latin typeface="Arial" charset="0"/>
                    <a:ea typeface="Arial" charset="0"/>
                    <a:cs typeface="Arial" charset="0"/>
                  </a:rPr>
                  <a:t>M</a:t>
                </a:r>
                <a:r>
                  <a:rPr lang="en-US" sz="1800" b="1" dirty="0" smtClean="0">
                    <a:latin typeface="Arial" charset="0"/>
                    <a:ea typeface="Arial" charset="0"/>
                    <a:cs typeface="Arial" charset="0"/>
                  </a:rPr>
                  <a:t>odel </a:t>
                </a:r>
                <a:r>
                  <a:rPr lang="en-US" sz="1800" b="1" dirty="0">
                    <a:latin typeface="Arial" charset="0"/>
                    <a:ea typeface="Arial" charset="0"/>
                    <a:cs typeface="Arial" charset="0"/>
                  </a:rPr>
                  <a:t>the joint distribution between observed vector </a:t>
                </a:r>
                <a14:m>
                  <m:oMath xmlns:m="http://schemas.openxmlformats.org/officeDocument/2006/math">
                    <m:r>
                      <a:rPr lang="en-US" sz="1800" b="1">
                        <a:latin typeface="Cambria Math" charset="0"/>
                        <a:ea typeface="Arial" charset="0"/>
                        <a:cs typeface="Arial" charset="0"/>
                      </a:rPr>
                      <m:t>𝑥</m:t>
                    </m:r>
                  </m:oMath>
                </a14:m>
                <a:r>
                  <a:rPr lang="en-US" sz="1800" b="1" dirty="0">
                    <a:latin typeface="Arial" charset="0"/>
                    <a:ea typeface="Arial" charset="0"/>
                    <a:cs typeface="Arial" charset="0"/>
                  </a:rPr>
                  <a:t> and the </a:t>
                </a:r>
                <a14:m>
                  <m:oMath xmlns:m="http://schemas.openxmlformats.org/officeDocument/2006/math">
                    <m:r>
                      <a:rPr lang="en-US" sz="1800" b="1">
                        <a:latin typeface="Cambria Math" charset="0"/>
                        <a:ea typeface="Arial" charset="0"/>
                        <a:cs typeface="Arial" charset="0"/>
                      </a:rPr>
                      <m:t>𝑙</m:t>
                    </m:r>
                  </m:oMath>
                </a14:m>
                <a:r>
                  <a:rPr lang="en-US" sz="1800" b="1" dirty="0">
                    <a:latin typeface="Arial" charset="0"/>
                    <a:ea typeface="Arial" charset="0"/>
                    <a:cs typeface="Arial" charset="0"/>
                  </a:rPr>
                  <a:t> hidden layers </a:t>
                </a:r>
                <a14:m>
                  <m:oMath xmlns:m="http://schemas.openxmlformats.org/officeDocument/2006/math">
                    <m:sSup>
                      <m:sSupPr>
                        <m:ctrlPr>
                          <a:rPr lang="en-US" sz="1800" b="1" i="1">
                            <a:latin typeface="Cambria Math" charset="0"/>
                            <a:ea typeface="Arial" charset="0"/>
                            <a:cs typeface="Arial" charset="0"/>
                          </a:rPr>
                        </m:ctrlPr>
                      </m:sSupPr>
                      <m:e>
                        <m:r>
                          <a:rPr lang="en-US" sz="1800" b="1">
                            <a:latin typeface="Cambria Math" charset="0"/>
                            <a:ea typeface="Arial" charset="0"/>
                            <a:cs typeface="Arial" charset="0"/>
                          </a:rPr>
                          <m:t>h</m:t>
                        </m:r>
                      </m:e>
                      <m:sup>
                        <m:r>
                          <a:rPr lang="en-US" sz="1800" b="1">
                            <a:latin typeface="Cambria Math" charset="0"/>
                            <a:ea typeface="Arial" charset="0"/>
                            <a:cs typeface="Arial" charset="0"/>
                          </a:rPr>
                          <m:t>𝑘</m:t>
                        </m:r>
                      </m:sup>
                    </m:sSup>
                  </m:oMath>
                </a14:m>
                <a:r>
                  <a:rPr lang="en-US" sz="1800" b="1" dirty="0">
                    <a:latin typeface="Arial" charset="0"/>
                    <a:ea typeface="Arial" charset="0"/>
                    <a:cs typeface="Arial" charset="0"/>
                  </a:rPr>
                  <a:t> as follows:</a:t>
                </a:r>
              </a:p>
              <a:p>
                <a:pPr marL="349250" lvl="1"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a:latin typeface="Cambria Math" charset="0"/>
                          <a:ea typeface="Arial" charset="0"/>
                          <a:cs typeface="Arial" charset="0"/>
                        </a:rPr>
                        <m:t>𝑃</m:t>
                      </m:r>
                      <m:d>
                        <m:dPr>
                          <m:ctrlPr>
                            <a:rPr lang="en-US" sz="1800" b="1" i="1">
                              <a:latin typeface="Cambria Math" charset="0"/>
                              <a:ea typeface="Arial" charset="0"/>
                              <a:cs typeface="Arial" charset="0"/>
                            </a:rPr>
                          </m:ctrlPr>
                        </m:dPr>
                        <m:e>
                          <m:r>
                            <a:rPr lang="en-US" sz="1800" b="1">
                              <a:latin typeface="Cambria Math" charset="0"/>
                              <a:ea typeface="Arial" charset="0"/>
                              <a:cs typeface="Arial" charset="0"/>
                            </a:rPr>
                            <m:t>𝑥</m:t>
                          </m:r>
                          <m:r>
                            <a:rPr lang="en-US" sz="1800" b="1">
                              <a:latin typeface="Cambria Math" charset="0"/>
                              <a:ea typeface="Arial" charset="0"/>
                              <a:cs typeface="Arial" charset="0"/>
                            </a:rPr>
                            <m:t>, </m:t>
                          </m:r>
                          <m:sSup>
                            <m:sSupPr>
                              <m:ctrlPr>
                                <a:rPr lang="en-US" sz="1800" b="1" i="1">
                                  <a:latin typeface="Cambria Math" charset="0"/>
                                  <a:ea typeface="Arial" charset="0"/>
                                  <a:cs typeface="Arial" charset="0"/>
                                </a:rPr>
                              </m:ctrlPr>
                            </m:sSupPr>
                            <m:e>
                              <m:r>
                                <a:rPr lang="en-US" sz="1800" b="1">
                                  <a:latin typeface="Cambria Math" charset="0"/>
                                  <a:ea typeface="Arial" charset="0"/>
                                  <a:cs typeface="Arial" charset="0"/>
                                </a:rPr>
                                <m:t>h</m:t>
                              </m:r>
                            </m:e>
                            <m:sup>
                              <m:r>
                                <a:rPr lang="en-US" sz="1800" b="1">
                                  <a:latin typeface="Cambria Math" charset="0"/>
                                  <a:ea typeface="Arial" charset="0"/>
                                  <a:cs typeface="Arial" charset="0"/>
                                </a:rPr>
                                <m:t>1</m:t>
                              </m:r>
                            </m:sup>
                          </m:sSup>
                          <m:r>
                            <a:rPr lang="en-US" sz="1800" b="1">
                              <a:latin typeface="Cambria Math" charset="0"/>
                              <a:ea typeface="Arial" charset="0"/>
                              <a:cs typeface="Arial" charset="0"/>
                            </a:rPr>
                            <m:t>,… , </m:t>
                          </m:r>
                          <m:sSup>
                            <m:sSupPr>
                              <m:ctrlPr>
                                <a:rPr lang="en-US" sz="1800" b="1" i="1">
                                  <a:latin typeface="Cambria Math" charset="0"/>
                                  <a:ea typeface="Arial" charset="0"/>
                                  <a:cs typeface="Arial" charset="0"/>
                                </a:rPr>
                              </m:ctrlPr>
                            </m:sSupPr>
                            <m:e>
                              <m:r>
                                <a:rPr lang="en-US" sz="1800" b="1">
                                  <a:latin typeface="Cambria Math" charset="0"/>
                                  <a:ea typeface="Arial" charset="0"/>
                                  <a:cs typeface="Arial" charset="0"/>
                                </a:rPr>
                                <m:t>h</m:t>
                              </m:r>
                            </m:e>
                            <m:sup>
                              <m:r>
                                <a:rPr lang="en-US" sz="1800" b="1">
                                  <a:latin typeface="Cambria Math" charset="0"/>
                                  <a:ea typeface="Arial" charset="0"/>
                                  <a:cs typeface="Arial" charset="0"/>
                                </a:rPr>
                                <m:t>𝑙</m:t>
                              </m:r>
                            </m:sup>
                          </m:sSup>
                        </m:e>
                      </m:d>
                      <m:r>
                        <a:rPr lang="en-US" sz="1800" b="1">
                          <a:latin typeface="Cambria Math" charset="0"/>
                          <a:ea typeface="Arial" charset="0"/>
                          <a:cs typeface="Arial" charset="0"/>
                        </a:rPr>
                        <m:t>=(</m:t>
                      </m:r>
                      <m:nary>
                        <m:naryPr>
                          <m:chr m:val="∏"/>
                          <m:limLoc m:val="undOvr"/>
                          <m:ctrlPr>
                            <a:rPr lang="en-US" sz="1800" b="1" i="1">
                              <a:latin typeface="Cambria Math" charset="0"/>
                              <a:ea typeface="Arial" charset="0"/>
                              <a:cs typeface="Arial" charset="0"/>
                            </a:rPr>
                          </m:ctrlPr>
                        </m:naryPr>
                        <m:sub>
                          <m:r>
                            <a:rPr lang="en-US" sz="1800" b="1">
                              <a:latin typeface="Cambria Math" charset="0"/>
                              <a:ea typeface="Arial" charset="0"/>
                              <a:cs typeface="Arial" charset="0"/>
                            </a:rPr>
                            <m:t>𝑘</m:t>
                          </m:r>
                          <m:r>
                            <a:rPr lang="en-US" sz="1800" b="1">
                              <a:latin typeface="Cambria Math" charset="0"/>
                              <a:ea typeface="Arial" charset="0"/>
                              <a:cs typeface="Arial" charset="0"/>
                            </a:rPr>
                            <m:t>=0</m:t>
                          </m:r>
                        </m:sub>
                        <m:sup>
                          <m:r>
                            <a:rPr lang="en-US" sz="1800" b="1">
                              <a:latin typeface="Cambria Math" charset="0"/>
                              <a:ea typeface="Arial" charset="0"/>
                              <a:cs typeface="Arial" charset="0"/>
                            </a:rPr>
                            <m:t>𝑙</m:t>
                          </m:r>
                          <m:r>
                            <a:rPr lang="en-US" sz="1800" b="1">
                              <a:latin typeface="Cambria Math" charset="0"/>
                              <a:ea typeface="Arial" charset="0"/>
                              <a:cs typeface="Arial" charset="0"/>
                            </a:rPr>
                            <m:t>−2</m:t>
                          </m:r>
                        </m:sup>
                        <m:e>
                          <m:r>
                            <a:rPr lang="en-US" sz="1800" b="1">
                              <a:latin typeface="Cambria Math" charset="0"/>
                              <a:ea typeface="Arial" charset="0"/>
                              <a:cs typeface="Arial" charset="0"/>
                            </a:rPr>
                            <m:t>𝑃</m:t>
                          </m:r>
                          <m:d>
                            <m:dPr>
                              <m:endChr m:val="|"/>
                              <m:ctrlPr>
                                <a:rPr lang="en-US" sz="1800" b="1" i="1">
                                  <a:latin typeface="Cambria Math" charset="0"/>
                                  <a:ea typeface="Arial" charset="0"/>
                                  <a:cs typeface="Arial" charset="0"/>
                                </a:rPr>
                              </m:ctrlPr>
                            </m:dPr>
                            <m:e>
                              <m:sSup>
                                <m:sSupPr>
                                  <m:ctrlPr>
                                    <a:rPr lang="en-US" sz="1800" b="1" i="1">
                                      <a:latin typeface="Cambria Math" charset="0"/>
                                      <a:ea typeface="Arial" charset="0"/>
                                      <a:cs typeface="Arial" charset="0"/>
                                    </a:rPr>
                                  </m:ctrlPr>
                                </m:sSupPr>
                                <m:e>
                                  <m:r>
                                    <a:rPr lang="en-US" sz="1800" b="1">
                                      <a:latin typeface="Cambria Math" charset="0"/>
                                      <a:ea typeface="Arial" charset="0"/>
                                      <a:cs typeface="Arial" charset="0"/>
                                    </a:rPr>
                                    <m:t>h</m:t>
                                  </m:r>
                                </m:e>
                                <m:sup>
                                  <m:r>
                                    <a:rPr lang="en-US" sz="1800" b="1">
                                      <a:latin typeface="Cambria Math" charset="0"/>
                                      <a:ea typeface="Arial" charset="0"/>
                                      <a:cs typeface="Arial" charset="0"/>
                                    </a:rPr>
                                    <m:t>𝑘</m:t>
                                  </m:r>
                                </m:sup>
                              </m:sSup>
                            </m:e>
                          </m:d>
                        </m:e>
                      </m:nary>
                      <m:sSup>
                        <m:sSupPr>
                          <m:ctrlPr>
                            <a:rPr lang="en-US" sz="1800" b="1" i="1">
                              <a:latin typeface="Cambria Math" charset="0"/>
                              <a:ea typeface="Arial" charset="0"/>
                              <a:cs typeface="Arial" charset="0"/>
                            </a:rPr>
                          </m:ctrlPr>
                        </m:sSupPr>
                        <m:e>
                          <m:r>
                            <a:rPr lang="en-US" sz="1800" b="1">
                              <a:latin typeface="Cambria Math" charset="0"/>
                              <a:ea typeface="Arial" charset="0"/>
                              <a:cs typeface="Arial" charset="0"/>
                            </a:rPr>
                            <m:t>h</m:t>
                          </m:r>
                        </m:e>
                        <m:sup>
                          <m:r>
                            <a:rPr lang="en-US" sz="1800" b="1">
                              <a:latin typeface="Cambria Math" charset="0"/>
                              <a:ea typeface="Arial" charset="0"/>
                              <a:cs typeface="Arial" charset="0"/>
                            </a:rPr>
                            <m:t>𝑘</m:t>
                          </m:r>
                          <m:r>
                            <a:rPr lang="en-US" sz="1800" b="1">
                              <a:latin typeface="Cambria Math" charset="0"/>
                              <a:ea typeface="Arial" charset="0"/>
                              <a:cs typeface="Arial" charset="0"/>
                            </a:rPr>
                            <m:t>+1</m:t>
                          </m:r>
                        </m:sup>
                      </m:sSup>
                      <m:r>
                        <a:rPr lang="en-US" sz="1800" b="1">
                          <a:latin typeface="Cambria Math" charset="0"/>
                          <a:ea typeface="Arial" charset="0"/>
                          <a:cs typeface="Arial" charset="0"/>
                        </a:rPr>
                        <m:t>))</m:t>
                      </m:r>
                      <m:r>
                        <a:rPr lang="en-US" sz="1800" b="1">
                          <a:latin typeface="Cambria Math" charset="0"/>
                          <a:ea typeface="Arial" charset="0"/>
                          <a:cs typeface="Arial" charset="0"/>
                        </a:rPr>
                        <m:t>𝑃</m:t>
                      </m:r>
                      <m:r>
                        <a:rPr lang="en-US" sz="1800" b="1">
                          <a:latin typeface="Cambria Math" charset="0"/>
                          <a:ea typeface="Arial" charset="0"/>
                          <a:cs typeface="Arial" charset="0"/>
                        </a:rPr>
                        <m:t>(</m:t>
                      </m:r>
                      <m:sSup>
                        <m:sSupPr>
                          <m:ctrlPr>
                            <a:rPr lang="en-US" sz="1800" b="1" i="1">
                              <a:latin typeface="Cambria Math" charset="0"/>
                              <a:ea typeface="Arial" charset="0"/>
                              <a:cs typeface="Arial" charset="0"/>
                            </a:rPr>
                          </m:ctrlPr>
                        </m:sSupPr>
                        <m:e>
                          <m:r>
                            <a:rPr lang="en-US" sz="1800" b="1">
                              <a:latin typeface="Cambria Math" charset="0"/>
                              <a:ea typeface="Arial" charset="0"/>
                              <a:cs typeface="Arial" charset="0"/>
                            </a:rPr>
                            <m:t>h</m:t>
                          </m:r>
                        </m:e>
                        <m:sup>
                          <m:r>
                            <a:rPr lang="en-US" sz="1800" b="1">
                              <a:latin typeface="Cambria Math" charset="0"/>
                              <a:ea typeface="Arial" charset="0"/>
                              <a:cs typeface="Arial" charset="0"/>
                            </a:rPr>
                            <m:t>𝑙</m:t>
                          </m:r>
                          <m:r>
                            <a:rPr lang="en-US" sz="1800" b="1">
                              <a:latin typeface="Cambria Math" charset="0"/>
                              <a:ea typeface="Arial" charset="0"/>
                              <a:cs typeface="Arial" charset="0"/>
                            </a:rPr>
                            <m:t>−1</m:t>
                          </m:r>
                        </m:sup>
                      </m:sSup>
                      <m:r>
                        <a:rPr lang="en-US" sz="1800" b="1">
                          <a:latin typeface="Cambria Math" charset="0"/>
                          <a:ea typeface="Arial" charset="0"/>
                          <a:cs typeface="Arial" charset="0"/>
                        </a:rPr>
                        <m:t>,</m:t>
                      </m:r>
                      <m:sSup>
                        <m:sSupPr>
                          <m:ctrlPr>
                            <a:rPr lang="en-US" sz="1800" b="1" i="1">
                              <a:latin typeface="Cambria Math" charset="0"/>
                              <a:ea typeface="Arial" charset="0"/>
                              <a:cs typeface="Arial" charset="0"/>
                            </a:rPr>
                          </m:ctrlPr>
                        </m:sSupPr>
                        <m:e>
                          <m:r>
                            <a:rPr lang="en-US" sz="1800" b="1">
                              <a:latin typeface="Cambria Math" charset="0"/>
                              <a:ea typeface="Arial" charset="0"/>
                              <a:cs typeface="Arial" charset="0"/>
                            </a:rPr>
                            <m:t>h</m:t>
                          </m:r>
                        </m:e>
                        <m:sup>
                          <m:r>
                            <a:rPr lang="en-US" sz="1800" b="1">
                              <a:latin typeface="Cambria Math" charset="0"/>
                              <a:ea typeface="Arial" charset="0"/>
                              <a:cs typeface="Arial" charset="0"/>
                            </a:rPr>
                            <m:t>𝑙</m:t>
                          </m:r>
                        </m:sup>
                      </m:sSup>
                      <m:r>
                        <a:rPr lang="en-US" sz="1800" b="1">
                          <a:latin typeface="Cambria Math" charset="0"/>
                          <a:ea typeface="Arial" charset="0"/>
                          <a:cs typeface="Arial" charset="0"/>
                        </a:rPr>
                        <m:t>)</m:t>
                      </m:r>
                    </m:oMath>
                  </m:oMathPara>
                </a14:m>
                <a:endParaRPr lang="en-US" sz="1800" b="1" dirty="0">
                  <a:latin typeface="Arial" charset="0"/>
                  <a:ea typeface="Arial" charset="0"/>
                  <a:cs typeface="Arial" charset="0"/>
                </a:endParaRPr>
              </a:p>
              <a:p>
                <a:pPr marL="182563" indent="-182563">
                  <a:spcBef>
                    <a:spcPts val="0"/>
                  </a:spcBef>
                  <a:spcAft>
                    <a:spcPts val="1200"/>
                  </a:spcAft>
                  <a:buFont typeface="Arial" charset="0"/>
                </a:pPr>
                <a:r>
                  <a:rPr lang="en-US" sz="1800" b="1" dirty="0">
                    <a:latin typeface="Arial" charset="0"/>
                    <a:ea typeface="Arial" charset="0"/>
                    <a:cs typeface="Arial" charset="0"/>
                  </a:rPr>
                  <a:t>DBNs with RBMs can be trained using the greedy layer-wise unsupervised training as the building blocks for each layer.</a:t>
                </a:r>
              </a:p>
              <a:p>
                <a:pPr marL="182563" indent="-182563">
                  <a:spcBef>
                    <a:spcPts val="0"/>
                  </a:spcBef>
                  <a:spcAft>
                    <a:spcPts val="600"/>
                  </a:spcAft>
                  <a:buFont typeface="Arial" charset="0"/>
                </a:pPr>
                <a:r>
                  <a:rPr lang="en-US" sz="1800" b="1" dirty="0">
                    <a:latin typeface="Arial" charset="0"/>
                    <a:ea typeface="Arial" charset="0"/>
                    <a:cs typeface="Arial" charset="0"/>
                  </a:rPr>
                  <a:t>The parameters for a seizure detection system using </a:t>
                </a:r>
                <a:r>
                  <a:rPr lang="en-US" sz="1800" b="1" dirty="0" smtClean="0">
                    <a:latin typeface="Arial" charset="0"/>
                    <a:ea typeface="Arial" charset="0"/>
                    <a:cs typeface="Arial" charset="0"/>
                  </a:rPr>
                  <a:t>DBNs include: number </a:t>
                </a:r>
                <a:r>
                  <a:rPr lang="en-US" sz="1800" b="1" dirty="0">
                    <a:latin typeface="Arial" charset="0"/>
                    <a:ea typeface="Arial" charset="0"/>
                    <a:cs typeface="Arial" charset="0"/>
                  </a:rPr>
                  <a:t>of input nodes to the DBN </a:t>
                </a:r>
                <a:r>
                  <a:rPr lang="en-US" sz="1800" b="1" dirty="0" smtClean="0">
                    <a:latin typeface="Arial" charset="0"/>
                    <a:ea typeface="Arial" charset="0"/>
                    <a:cs typeface="Arial" charset="0"/>
                  </a:rPr>
                  <a:t>(207); 2 </a:t>
                </a:r>
                <a:r>
                  <a:rPr lang="en-US" sz="1800" b="1" dirty="0">
                    <a:latin typeface="Arial" charset="0"/>
                    <a:ea typeface="Arial" charset="0"/>
                    <a:cs typeface="Arial" charset="0"/>
                  </a:rPr>
                  <a:t>output nodes to classify a second of EEG data as a seizure or non-seizure; two hidden layers of 500 nodes </a:t>
                </a:r>
                <a:r>
                  <a:rPr lang="en-US" sz="1800" b="1" dirty="0" smtClean="0">
                    <a:latin typeface="Arial" charset="0"/>
                    <a:ea typeface="Arial" charset="0"/>
                    <a:cs typeface="Arial" charset="0"/>
                  </a:rPr>
                  <a:t>each; learning </a:t>
                </a:r>
                <a:r>
                  <a:rPr lang="en-US" sz="1800" b="1" dirty="0">
                    <a:latin typeface="Arial" charset="0"/>
                    <a:ea typeface="Arial" charset="0"/>
                    <a:cs typeface="Arial" charset="0"/>
                  </a:rPr>
                  <a:t>rate is </a:t>
                </a:r>
                <a:r>
                  <a:rPr lang="en-US" sz="1800" b="1" dirty="0" smtClean="0">
                    <a:latin typeface="Arial" charset="0"/>
                    <a:ea typeface="Arial" charset="0"/>
                    <a:cs typeface="Arial" charset="0"/>
                  </a:rPr>
                  <a:t>0.1.</a:t>
                </a:r>
              </a:p>
              <a:p>
                <a:pPr marL="182563" indent="-182563">
                  <a:spcBef>
                    <a:spcPts val="0"/>
                  </a:spcBef>
                  <a:spcAft>
                    <a:spcPts val="600"/>
                  </a:spcAft>
                  <a:buFont typeface="Arial" charset="0"/>
                </a:pPr>
                <a:r>
                  <a:rPr lang="en-US" sz="1800" b="1" dirty="0" smtClean="0">
                    <a:latin typeface="Arial" charset="0"/>
                    <a:ea typeface="Arial" charset="0"/>
                    <a:cs typeface="Arial" charset="0"/>
                  </a:rPr>
                  <a:t>After </a:t>
                </a:r>
                <a:r>
                  <a:rPr lang="en-US" sz="1800" b="1" dirty="0">
                    <a:latin typeface="Arial" charset="0"/>
                    <a:ea typeface="Arial" charset="0"/>
                    <a:cs typeface="Arial" charset="0"/>
                  </a:rPr>
                  <a:t>the </a:t>
                </a:r>
                <a:r>
                  <a:rPr lang="en-US" sz="1800" b="1" dirty="0" err="1" smtClean="0">
                    <a:latin typeface="Arial" charset="0"/>
                    <a:ea typeface="Arial" charset="0"/>
                    <a:cs typeface="Arial" charset="0"/>
                  </a:rPr>
                  <a:t>pretraining</a:t>
                </a:r>
                <a:r>
                  <a:rPr lang="en-US" sz="1800" b="1" dirty="0" smtClean="0">
                    <a:latin typeface="Arial" charset="0"/>
                    <a:ea typeface="Arial" charset="0"/>
                    <a:cs typeface="Arial" charset="0"/>
                  </a:rPr>
                  <a:t>, abstraction </a:t>
                </a:r>
                <a:r>
                  <a:rPr lang="en-US" sz="1800" b="1" dirty="0">
                    <a:latin typeface="Arial" charset="0"/>
                    <a:ea typeface="Arial" charset="0"/>
                    <a:cs typeface="Arial" charset="0"/>
                  </a:rPr>
                  <a:t>was completed (without </a:t>
                </a:r>
                <a:r>
                  <a:rPr lang="en-US" sz="1800" b="1" dirty="0" smtClean="0">
                    <a:latin typeface="Arial" charset="0"/>
                    <a:ea typeface="Arial" charset="0"/>
                    <a:cs typeface="Arial" charset="0"/>
                  </a:rPr>
                  <a:t>using class </a:t>
                </a:r>
                <a:r>
                  <a:rPr lang="en-US" sz="1800" b="1" dirty="0">
                    <a:latin typeface="Arial" charset="0"/>
                    <a:ea typeface="Arial" charset="0"/>
                    <a:cs typeface="Arial" charset="0"/>
                  </a:rPr>
                  <a:t>labels), , a logistic regression layer was trained in </a:t>
                </a:r>
                <a:r>
                  <a:rPr lang="en-US" sz="1800" b="1" dirty="0" smtClean="0">
                    <a:latin typeface="Arial" charset="0"/>
                    <a:ea typeface="Arial" charset="0"/>
                    <a:cs typeface="Arial" charset="0"/>
                  </a:rPr>
                  <a:t>a fine-tuning </a:t>
                </a:r>
                <a:r>
                  <a:rPr lang="en-US" sz="1800" b="1" dirty="0">
                    <a:latin typeface="Arial" charset="0"/>
                    <a:ea typeface="Arial" charset="0"/>
                    <a:cs typeface="Arial" charset="0"/>
                  </a:rPr>
                  <a:t>process, </a:t>
                </a:r>
                <a:r>
                  <a:rPr lang="en-US" sz="1800" b="1" dirty="0" smtClean="0">
                    <a:latin typeface="Arial" charset="0"/>
                    <a:ea typeface="Arial" charset="0"/>
                    <a:cs typeface="Arial" charset="0"/>
                  </a:rPr>
                  <a:t>16 </a:t>
                </a:r>
                <a:r>
                  <a:rPr lang="en-US" sz="1800" b="1" dirty="0">
                    <a:latin typeface="Arial" charset="0"/>
                    <a:ea typeface="Arial" charset="0"/>
                    <a:cs typeface="Arial" charset="0"/>
                  </a:rPr>
                  <a:t>iterations of </a:t>
                </a:r>
                <a:r>
                  <a:rPr lang="en-US" sz="1800" b="1" dirty="0" smtClean="0">
                    <a:latin typeface="Arial" charset="0"/>
                    <a:ea typeface="Arial" charset="0"/>
                    <a:cs typeface="Arial" charset="0"/>
                  </a:rPr>
                  <a:t>fine-tuning </a:t>
                </a:r>
                <a:r>
                  <a:rPr lang="en-US" sz="1800" b="1" dirty="0">
                    <a:latin typeface="Arial" charset="0"/>
                    <a:ea typeface="Arial" charset="0"/>
                    <a:cs typeface="Arial" charset="0"/>
                  </a:rPr>
                  <a:t>were </a:t>
                </a:r>
                <a:r>
                  <a:rPr lang="en-US" sz="1800" b="1" dirty="0" smtClean="0">
                    <a:latin typeface="Arial" charset="0"/>
                    <a:ea typeface="Arial" charset="0"/>
                    <a:cs typeface="Arial" charset="0"/>
                  </a:rPr>
                  <a:t>completed with </a:t>
                </a:r>
                <a:r>
                  <a:rPr lang="en-US" sz="1800" b="1" dirty="0">
                    <a:latin typeface="Arial" charset="0"/>
                    <a:ea typeface="Arial" charset="0"/>
                    <a:cs typeface="Arial" charset="0"/>
                  </a:rPr>
                  <a:t>a learning rate of </a:t>
                </a:r>
                <a:r>
                  <a:rPr lang="en-US" sz="1800" b="1" dirty="0" smtClean="0">
                    <a:latin typeface="Arial" charset="0"/>
                    <a:ea typeface="Arial" charset="0"/>
                    <a:cs typeface="Arial" charset="0"/>
                  </a:rPr>
                  <a:t>0.1.</a:t>
                </a: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5939712"/>
              </a:xfrm>
              <a:blipFill rotWithShape="0">
                <a:blip r:embed="rId2"/>
                <a:stretch>
                  <a:fillRect l="-1544" t="-1333" r="-2246"/>
                </a:stretch>
              </a:blipFill>
            </p:spPr>
            <p:txBody>
              <a:bodyPr/>
              <a:lstStyle/>
              <a:p>
                <a:r>
                  <a:rPr lang="en-US">
                    <a:noFill/>
                  </a:rPr>
                  <a:t> </a:t>
                </a:r>
              </a:p>
            </p:txBody>
          </p:sp>
        </mc:Fallback>
      </mc:AlternateContent>
    </p:spTree>
    <p:extLst>
      <p:ext uri="{BB962C8B-B14F-4D97-AF65-F5344CB8AC3E}">
        <p14:creationId xmlns:p14="http://schemas.microsoft.com/office/powerpoint/2010/main" val="765889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EEG classification using </a:t>
            </a:r>
            <a:r>
              <a:rPr lang="en-US" dirty="0" err="1"/>
              <a:t>SdAs</a:t>
            </a:r>
            <a:endParaRPr lang="en-US" dirty="0"/>
          </a:p>
        </p:txBody>
      </p:sp>
      <p:sp>
        <p:nvSpPr>
          <p:cNvPr id="3" name="Content Placeholder 2"/>
          <p:cNvSpPr>
            <a:spLocks noGrp="1"/>
          </p:cNvSpPr>
          <p:nvPr>
            <p:ph idx="1"/>
          </p:nvPr>
        </p:nvSpPr>
        <p:spPr>
          <a:xfrm>
            <a:off x="228600" y="669171"/>
            <a:ext cx="7468286" cy="1738127"/>
          </a:xfrm>
        </p:spPr>
        <p:txBody>
          <a:bodyPr lIns="0" tIns="0" rIns="0" bIns="0"/>
          <a:lstStyle/>
          <a:p>
            <a:pPr marL="182563" indent="-182563">
              <a:spcBef>
                <a:spcPts val="0"/>
              </a:spcBef>
              <a:spcAft>
                <a:spcPts val="1200"/>
              </a:spcAft>
              <a:buFont typeface="Arial" charset="0"/>
            </a:pPr>
            <a:r>
              <a:rPr lang="en-US" sz="1800" b="1" dirty="0" err="1">
                <a:latin typeface="Arial" charset="0"/>
                <a:ea typeface="Arial" charset="0"/>
                <a:cs typeface="Arial" charset="0"/>
              </a:rPr>
              <a:t>AutoEEG</a:t>
            </a:r>
            <a:r>
              <a:rPr lang="en-US" sz="1800" b="1" dirty="0">
                <a:latin typeface="Arial" charset="0"/>
                <a:ea typeface="Arial" charset="0"/>
                <a:cs typeface="Arial" charset="0"/>
              </a:rPr>
              <a:t> is a hybrid system that uses three levels of processing to achieve high performance event detection on clinical data:</a:t>
            </a:r>
          </a:p>
          <a:p>
            <a:pPr marL="182563" lvl="1" indent="0">
              <a:spcBef>
                <a:spcPts val="0"/>
              </a:spcBef>
              <a:spcAft>
                <a:spcPts val="600"/>
              </a:spcAft>
              <a:buNone/>
            </a:pPr>
            <a:r>
              <a:rPr lang="en-US" sz="1800" b="1" dirty="0">
                <a:latin typeface="Arial" charset="0"/>
                <a:ea typeface="Arial" charset="0"/>
                <a:cs typeface="Arial" charset="0"/>
              </a:rPr>
              <a:t>P1: hidden Markov models </a:t>
            </a:r>
          </a:p>
          <a:p>
            <a:pPr marL="182563" lvl="1" indent="0">
              <a:spcBef>
                <a:spcPts val="0"/>
              </a:spcBef>
              <a:spcAft>
                <a:spcPts val="600"/>
              </a:spcAft>
              <a:buNone/>
            </a:pPr>
            <a:r>
              <a:rPr lang="en-US" sz="1800" b="1" dirty="0">
                <a:latin typeface="Arial" charset="0"/>
                <a:ea typeface="Arial" charset="0"/>
                <a:cs typeface="Arial" charset="0"/>
              </a:rPr>
              <a:t>P2: </a:t>
            </a:r>
            <a:r>
              <a:rPr lang="en-US" sz="1800" b="1" dirty="0" err="1">
                <a:latin typeface="Arial" charset="0"/>
                <a:ea typeface="Arial" charset="0"/>
                <a:cs typeface="Arial" charset="0"/>
              </a:rPr>
              <a:t>SdA</a:t>
            </a:r>
            <a:endParaRPr lang="en-US" sz="1800" b="1" dirty="0">
              <a:latin typeface="Arial" charset="0"/>
              <a:ea typeface="Arial" charset="0"/>
              <a:cs typeface="Arial" charset="0"/>
            </a:endParaRPr>
          </a:p>
          <a:p>
            <a:pPr marL="182563" lvl="1" indent="0">
              <a:spcBef>
                <a:spcPts val="0"/>
              </a:spcBef>
              <a:spcAft>
                <a:spcPts val="600"/>
              </a:spcAft>
              <a:buNone/>
            </a:pPr>
            <a:r>
              <a:rPr lang="en-US" sz="1800" b="1" dirty="0">
                <a:latin typeface="Arial" charset="0"/>
                <a:ea typeface="Arial" charset="0"/>
                <a:cs typeface="Arial" charset="0"/>
              </a:rPr>
              <a:t>P3: Language Model</a:t>
            </a:r>
          </a:p>
          <a:p>
            <a:pPr marL="182563" indent="-182563">
              <a:spcBef>
                <a:spcPts val="0"/>
              </a:spcBef>
              <a:spcAft>
                <a:spcPts val="1200"/>
              </a:spcAft>
              <a:buFont typeface="Arial" charset="0"/>
            </a:pPr>
            <a:endParaRPr lang="en-US" sz="1800" b="1" dirty="0">
              <a:latin typeface="Arial" charset="0"/>
              <a:ea typeface="Arial" charset="0"/>
              <a:cs typeface="Arial"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841313"/>
            <a:ext cx="8686800" cy="3091427"/>
          </a:xfrm>
          <a:prstGeom prst="rect">
            <a:avLst/>
          </a:prstGeom>
        </p:spPr>
      </p:pic>
    </p:spTree>
    <p:extLst>
      <p:ext uri="{BB962C8B-B14F-4D97-AF65-F5344CB8AC3E}">
        <p14:creationId xmlns:p14="http://schemas.microsoft.com/office/powerpoint/2010/main" val="192301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Summary and Future Work</a:t>
            </a:r>
            <a:endParaRPr lang="en-US" dirty="0"/>
          </a:p>
        </p:txBody>
      </p:sp>
      <p:sp>
        <p:nvSpPr>
          <p:cNvPr id="3" name="Content Placeholder 2"/>
          <p:cNvSpPr>
            <a:spLocks noGrp="1"/>
          </p:cNvSpPr>
          <p:nvPr>
            <p:ph idx="1"/>
          </p:nvPr>
        </p:nvSpPr>
        <p:spPr>
          <a:xfrm>
            <a:off x="228600" y="685800"/>
            <a:ext cx="8686800" cy="3784504"/>
          </a:xfrm>
        </p:spPr>
        <p:txBody>
          <a:bodyPr lIns="0" tIns="0" rIns="0" bIns="0">
            <a:noAutofit/>
          </a:bodyPr>
          <a:lstStyle/>
          <a:p>
            <a:pPr marL="182563" indent="-182563">
              <a:spcBef>
                <a:spcPts val="0"/>
              </a:spcBef>
              <a:spcAft>
                <a:spcPts val="1200"/>
              </a:spcAft>
              <a:buFont typeface="Arial" panose="020B0604020202020204" pitchFamily="34" charset="0"/>
              <a:buChar char="•"/>
            </a:pPr>
            <a:r>
              <a:rPr lang="en-US" sz="1800" b="1" dirty="0" smtClean="0">
                <a:latin typeface="Arial" charset="0"/>
                <a:ea typeface="Arial" charset="0"/>
                <a:cs typeface="Arial" charset="0"/>
              </a:rPr>
              <a:t>Deep </a:t>
            </a:r>
            <a:r>
              <a:rPr lang="en-US" sz="1800" b="1" dirty="0">
                <a:latin typeface="Arial" charset="0"/>
                <a:ea typeface="Arial" charset="0"/>
                <a:cs typeface="Arial" charset="0"/>
              </a:rPr>
              <a:t>recurrent neural networks and deep bidirectional long short-term </a:t>
            </a:r>
            <a:r>
              <a:rPr lang="en-US" sz="1800" b="1" dirty="0" smtClean="0">
                <a:latin typeface="Arial" charset="0"/>
                <a:ea typeface="Arial" charset="0"/>
                <a:cs typeface="Arial" charset="0"/>
              </a:rPr>
              <a:t>memory have given the best known results </a:t>
            </a:r>
            <a:r>
              <a:rPr lang="en-US" sz="1800" b="1" dirty="0">
                <a:latin typeface="Arial" charset="0"/>
                <a:ea typeface="Arial" charset="0"/>
                <a:cs typeface="Arial" charset="0"/>
              </a:rPr>
              <a:t>o</a:t>
            </a:r>
            <a:r>
              <a:rPr lang="en-US" sz="1800" b="1" dirty="0" smtClean="0">
                <a:latin typeface="Arial" charset="0"/>
                <a:ea typeface="Arial" charset="0"/>
                <a:cs typeface="Arial" charset="0"/>
              </a:rPr>
              <a:t>n </a:t>
            </a:r>
            <a:r>
              <a:rPr lang="en-US" sz="1800" b="1" dirty="0">
                <a:latin typeface="Arial" charset="0"/>
                <a:ea typeface="Arial" charset="0"/>
                <a:cs typeface="Arial" charset="0"/>
              </a:rPr>
              <a:t>sequential </a:t>
            </a:r>
            <a:r>
              <a:rPr lang="en-US" sz="1800" b="1" dirty="0" smtClean="0">
                <a:latin typeface="Arial" charset="0"/>
                <a:ea typeface="Arial" charset="0"/>
                <a:cs typeface="Arial" charset="0"/>
              </a:rPr>
              <a:t>tasks such as speech recognition.</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EEG classification using deep learning methods </a:t>
            </a:r>
            <a:r>
              <a:rPr lang="en-US" sz="1800" b="1" dirty="0" smtClean="0">
                <a:latin typeface="Arial" charset="0"/>
                <a:ea typeface="Arial" charset="0"/>
                <a:cs typeface="Arial" charset="0"/>
              </a:rPr>
              <a:t>such as deep </a:t>
            </a:r>
            <a:r>
              <a:rPr lang="en-US" sz="1800" b="1" dirty="0">
                <a:latin typeface="Arial" charset="0"/>
                <a:ea typeface="Arial" charset="0"/>
                <a:cs typeface="Arial" charset="0"/>
              </a:rPr>
              <a:t>belief </a:t>
            </a:r>
            <a:r>
              <a:rPr lang="en-US" sz="1800" b="1" dirty="0" smtClean="0">
                <a:latin typeface="Arial" charset="0"/>
                <a:ea typeface="Arial" charset="0"/>
                <a:cs typeface="Arial" charset="0"/>
              </a:rPr>
              <a:t>networks </a:t>
            </a:r>
            <a:r>
              <a:rPr lang="en-US" sz="1800" b="1" dirty="0">
                <a:latin typeface="Arial" charset="0"/>
                <a:ea typeface="Arial" charset="0"/>
                <a:cs typeface="Arial" charset="0"/>
              </a:rPr>
              <a:t>and </a:t>
            </a:r>
            <a:r>
              <a:rPr lang="en-US" sz="1800" b="1" dirty="0" err="1">
                <a:latin typeface="Arial" charset="0"/>
                <a:ea typeface="Arial" charset="0"/>
                <a:cs typeface="Arial" charset="0"/>
              </a:rPr>
              <a:t>SdAs</a:t>
            </a:r>
            <a:r>
              <a:rPr lang="en-US" sz="1800" b="1" dirty="0">
                <a:latin typeface="Arial" charset="0"/>
                <a:ea typeface="Arial" charset="0"/>
                <a:cs typeface="Arial" charset="0"/>
              </a:rPr>
              <a:t> </a:t>
            </a:r>
            <a:r>
              <a:rPr lang="en-US" sz="1800" b="1" dirty="0" smtClean="0">
                <a:latin typeface="Arial" charset="0"/>
                <a:ea typeface="Arial" charset="0"/>
                <a:cs typeface="Arial" charset="0"/>
              </a:rPr>
              <a:t>appear promising.</a:t>
            </a:r>
            <a:endParaRPr lang="en-US" sz="1800" b="1" dirty="0">
              <a:latin typeface="Arial" charset="0"/>
              <a:ea typeface="Arial" charset="0"/>
              <a:cs typeface="Arial" charset="0"/>
            </a:endParaRPr>
          </a:p>
          <a:p>
            <a:pPr marL="182563" indent="-182563">
              <a:spcBef>
                <a:spcPts val="0"/>
              </a:spcBef>
              <a:spcAft>
                <a:spcPts val="1200"/>
              </a:spcAft>
              <a:buFont typeface="Arial" panose="020B0604020202020204" pitchFamily="34" charset="0"/>
              <a:buChar char="•"/>
            </a:pPr>
            <a:r>
              <a:rPr lang="en-US" sz="1800" b="1" dirty="0" smtClean="0">
                <a:latin typeface="Arial" charset="0"/>
                <a:ea typeface="Arial" charset="0"/>
                <a:cs typeface="Arial" charset="0"/>
              </a:rPr>
              <a:t>RNNs have not been applied to sequential processing of EEG signals.</a:t>
            </a:r>
            <a:endParaRPr lang="en-US" sz="1800" b="1" dirty="0">
              <a:latin typeface="Arial" charset="0"/>
              <a:ea typeface="Arial" charset="0"/>
              <a:cs typeface="Arial" charset="0"/>
            </a:endParaRPr>
          </a:p>
          <a:p>
            <a:pPr marL="182563" indent="-182563">
              <a:spcBef>
                <a:spcPts val="0"/>
              </a:spcBef>
              <a:spcAft>
                <a:spcPts val="600"/>
              </a:spcAft>
              <a:buFont typeface="Arial" panose="020B0604020202020204" pitchFamily="34" charset="0"/>
              <a:buChar char="•"/>
            </a:pPr>
            <a:r>
              <a:rPr lang="en-US" sz="1800" b="1" dirty="0">
                <a:latin typeface="Arial" charset="0"/>
                <a:ea typeface="Arial" charset="0"/>
                <a:cs typeface="Arial" charset="0"/>
              </a:rPr>
              <a:t>LSTMs </a:t>
            </a:r>
            <a:r>
              <a:rPr lang="en-US" sz="1800" b="1" dirty="0" smtClean="0">
                <a:latin typeface="Arial" charset="0"/>
                <a:ea typeface="Arial" charset="0"/>
                <a:cs typeface="Arial" charset="0"/>
              </a:rPr>
              <a:t>are good candidates for EEG signal analysis:</a:t>
            </a:r>
            <a:endParaRPr lang="en-US" sz="1800" b="1" dirty="0">
              <a:latin typeface="Arial" charset="0"/>
              <a:ea typeface="Arial" charset="0"/>
              <a:cs typeface="Arial" charset="0"/>
            </a:endParaRPr>
          </a:p>
          <a:p>
            <a:pPr marL="458788" lvl="1" indent="-276225">
              <a:spcBef>
                <a:spcPts val="0"/>
              </a:spcBef>
              <a:spcAft>
                <a:spcPts val="600"/>
              </a:spcAft>
              <a:buFont typeface="Wingdings" panose="05000000000000000000" pitchFamily="2" charset="2"/>
              <a:buChar char="Ø"/>
            </a:pPr>
            <a:r>
              <a:rPr lang="en-US" sz="1800" b="1" dirty="0" smtClean="0">
                <a:latin typeface="Arial" charset="0"/>
                <a:ea typeface="Arial" charset="0"/>
                <a:cs typeface="Arial" charset="0"/>
              </a:rPr>
              <a:t>Their memory properties decrease the false alarm rate.</a:t>
            </a:r>
          </a:p>
          <a:p>
            <a:pPr marL="458788" lvl="1" indent="-276225">
              <a:spcBef>
                <a:spcPts val="0"/>
              </a:spcBef>
              <a:spcAft>
                <a:spcPts val="600"/>
              </a:spcAft>
              <a:buFont typeface="Wingdings" panose="05000000000000000000" pitchFamily="2" charset="2"/>
              <a:buChar char="Ø"/>
            </a:pPr>
            <a:r>
              <a:rPr lang="en-US" sz="1800" b="1" dirty="0" smtClean="0">
                <a:latin typeface="Arial" charset="0"/>
                <a:ea typeface="Arial" charset="0"/>
                <a:cs typeface="Arial" charset="0"/>
              </a:rPr>
              <a:t>CTC training allows the use of EEG reports directly without alignment.</a:t>
            </a:r>
          </a:p>
          <a:p>
            <a:pPr marL="458788" lvl="1" indent="-276225">
              <a:spcBef>
                <a:spcPts val="0"/>
              </a:spcBef>
              <a:spcAft>
                <a:spcPts val="600"/>
              </a:spcAft>
              <a:buFont typeface="Wingdings" panose="05000000000000000000" pitchFamily="2" charset="2"/>
              <a:buChar char="Ø"/>
            </a:pPr>
            <a:r>
              <a:rPr lang="en-US" sz="1800" b="1" dirty="0" smtClean="0">
                <a:latin typeface="Arial" charset="0"/>
                <a:ea typeface="Arial" charset="0"/>
                <a:cs typeface="Arial" charset="0"/>
              </a:rPr>
              <a:t>A heuristic language </a:t>
            </a:r>
            <a:r>
              <a:rPr lang="en-US" sz="1800" b="1" dirty="0">
                <a:latin typeface="Arial" charset="0"/>
                <a:ea typeface="Arial" charset="0"/>
                <a:cs typeface="Arial" charset="0"/>
              </a:rPr>
              <a:t>model </a:t>
            </a:r>
            <a:r>
              <a:rPr lang="en-US" sz="1800" b="1" dirty="0" smtClean="0">
                <a:latin typeface="Arial" charset="0"/>
                <a:ea typeface="Arial" charset="0"/>
                <a:cs typeface="Arial" charset="0"/>
              </a:rPr>
              <a:t>can be replaced by DBLSTM using an RNN </a:t>
            </a:r>
            <a:r>
              <a:rPr lang="en-US" sz="1800" b="1" dirty="0">
                <a:latin typeface="Arial" charset="0"/>
                <a:ea typeface="Arial" charset="0"/>
                <a:cs typeface="Arial" charset="0"/>
              </a:rPr>
              <a:t>t</a:t>
            </a:r>
            <a:r>
              <a:rPr lang="en-US" sz="1800" b="1" dirty="0" smtClean="0">
                <a:latin typeface="Arial" charset="0"/>
                <a:ea typeface="Arial" charset="0"/>
                <a:cs typeface="Arial" charset="0"/>
              </a:rPr>
              <a:t>ransducer.</a:t>
            </a:r>
          </a:p>
          <a:p>
            <a:pPr marL="458788" lvl="1" indent="-276225">
              <a:spcBef>
                <a:spcPts val="0"/>
              </a:spcBef>
              <a:spcAft>
                <a:spcPts val="1800"/>
              </a:spcAft>
              <a:buFont typeface="Wingdings" panose="05000000000000000000" pitchFamily="2" charset="2"/>
              <a:buChar char="Ø"/>
            </a:pPr>
            <a:r>
              <a:rPr lang="en-US" sz="1800" b="1" dirty="0" smtClean="0">
                <a:latin typeface="Arial" charset="0"/>
                <a:ea typeface="Arial" charset="0"/>
                <a:cs typeface="Arial" charset="0"/>
              </a:rPr>
              <a:t>Prediction of a seizure event can be reported much earlier (~20 </a:t>
            </a:r>
            <a:r>
              <a:rPr lang="en-US" sz="1800" b="1" dirty="0" err="1" smtClean="0">
                <a:latin typeface="Arial" charset="0"/>
                <a:ea typeface="Arial" charset="0"/>
                <a:cs typeface="Arial" charset="0"/>
              </a:rPr>
              <a:t>mins</a:t>
            </a:r>
            <a:r>
              <a:rPr lang="en-US" sz="1800" b="1" dirty="0" smtClean="0">
                <a:latin typeface="Arial" charset="0"/>
                <a:ea typeface="Arial" charset="0"/>
                <a:cs typeface="Arial" charset="0"/>
              </a:rPr>
              <a:t>.).</a:t>
            </a:r>
          </a:p>
          <a:p>
            <a:pPr marL="182563" indent="-182563">
              <a:spcBef>
                <a:spcPts val="0"/>
              </a:spcBef>
              <a:spcAft>
                <a:spcPts val="600"/>
              </a:spcAft>
              <a:buFont typeface="Arial" panose="020B0604020202020204" pitchFamily="34" charset="0"/>
              <a:buChar char="•"/>
            </a:pPr>
            <a:r>
              <a:rPr lang="en-US" sz="1800" b="1" dirty="0" smtClean="0">
                <a:latin typeface="Arial" charset="0"/>
                <a:ea typeface="Arial" charset="0"/>
                <a:cs typeface="Arial" charset="0"/>
              </a:rPr>
              <a:t>Future </a:t>
            </a:r>
            <a:r>
              <a:rPr lang="en-US" sz="1800" b="1" dirty="0">
                <a:latin typeface="Arial" charset="0"/>
                <a:ea typeface="Arial" charset="0"/>
                <a:cs typeface="Arial" charset="0"/>
              </a:rPr>
              <a:t>work: </a:t>
            </a:r>
          </a:p>
          <a:p>
            <a:pPr marL="458788" lvl="1" indent="-276225">
              <a:spcBef>
                <a:spcPts val="0"/>
              </a:spcBef>
              <a:spcAft>
                <a:spcPts val="600"/>
              </a:spcAft>
              <a:buFont typeface="Wingdings" panose="05000000000000000000" pitchFamily="2" charset="2"/>
              <a:buChar char="Ø"/>
            </a:pPr>
            <a:r>
              <a:rPr lang="en-US" sz="1800" b="1" dirty="0" smtClean="0">
                <a:latin typeface="Arial" charset="0"/>
                <a:ea typeface="Arial" charset="0"/>
                <a:cs typeface="Arial" charset="0"/>
              </a:rPr>
              <a:t>Replace </a:t>
            </a:r>
            <a:r>
              <a:rPr lang="en-US" sz="1800" b="1" dirty="0" err="1" smtClean="0">
                <a:latin typeface="Arial" charset="0"/>
                <a:ea typeface="Arial" charset="0"/>
                <a:cs typeface="Arial" charset="0"/>
              </a:rPr>
              <a:t>SdA</a:t>
            </a:r>
            <a:r>
              <a:rPr lang="en-US" sz="1800" b="1" dirty="0" smtClean="0">
                <a:latin typeface="Arial" charset="0"/>
                <a:ea typeface="Arial" charset="0"/>
                <a:cs typeface="Arial" charset="0"/>
              </a:rPr>
              <a:t> by: </a:t>
            </a:r>
            <a:r>
              <a:rPr lang="en-US" sz="1800" b="1" dirty="0">
                <a:latin typeface="Arial" charset="0"/>
                <a:ea typeface="Arial" charset="0"/>
                <a:cs typeface="Arial" charset="0"/>
              </a:rPr>
              <a:t>Standard RNN, LSTM, DRNN, DLSTM, </a:t>
            </a:r>
            <a:r>
              <a:rPr lang="en-US" sz="1800" b="1" dirty="0" smtClean="0">
                <a:latin typeface="Arial" charset="0"/>
                <a:ea typeface="Arial" charset="0"/>
                <a:cs typeface="Arial" charset="0"/>
              </a:rPr>
              <a:t>and DBLSTM</a:t>
            </a:r>
            <a:r>
              <a:rPr lang="en-US" sz="1800" b="1" dirty="0">
                <a:latin typeface="Arial" charset="0"/>
                <a:ea typeface="Arial" charset="0"/>
                <a:cs typeface="Arial" charset="0"/>
              </a:rPr>
              <a:t>.</a:t>
            </a:r>
          </a:p>
          <a:p>
            <a:pPr marL="458788" lvl="1" indent="-276225">
              <a:spcBef>
                <a:spcPts val="0"/>
              </a:spcBef>
              <a:spcAft>
                <a:spcPts val="600"/>
              </a:spcAft>
              <a:buFont typeface="Wingdings" panose="05000000000000000000" pitchFamily="2" charset="2"/>
              <a:buChar char="Ø"/>
            </a:pPr>
            <a:r>
              <a:rPr lang="en-US" sz="1800" b="1" dirty="0" smtClean="0">
                <a:latin typeface="Arial" charset="0"/>
                <a:ea typeface="Arial" charset="0"/>
                <a:cs typeface="Arial" charset="0"/>
              </a:rPr>
              <a:t>Develop a </a:t>
            </a:r>
            <a:r>
              <a:rPr lang="en-US" sz="1800" b="1" dirty="0">
                <a:latin typeface="Arial" charset="0"/>
                <a:ea typeface="Arial" charset="0"/>
                <a:cs typeface="Arial" charset="0"/>
              </a:rPr>
              <a:t>seizure prediction tool using DBLSTM.</a:t>
            </a:r>
          </a:p>
        </p:txBody>
      </p:sp>
    </p:spTree>
    <p:extLst>
      <p:ext uri="{BB962C8B-B14F-4D97-AF65-F5344CB8AC3E}">
        <p14:creationId xmlns:p14="http://schemas.microsoft.com/office/powerpoint/2010/main" val="177489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Brief Bibliography</a:t>
            </a:r>
          </a:p>
        </p:txBody>
      </p:sp>
      <p:sp>
        <p:nvSpPr>
          <p:cNvPr id="3" name="Content Placeholder 2"/>
          <p:cNvSpPr>
            <a:spLocks noGrp="1"/>
          </p:cNvSpPr>
          <p:nvPr>
            <p:ph idx="1"/>
          </p:nvPr>
        </p:nvSpPr>
        <p:spPr>
          <a:xfrm>
            <a:off x="228600" y="571500"/>
            <a:ext cx="8686800" cy="5698671"/>
          </a:xfrm>
        </p:spPr>
        <p:txBody>
          <a:bodyPr>
            <a:noAutofit/>
          </a:bodyPr>
          <a:lstStyle/>
          <a:p>
            <a:pPr marL="404813" indent="-404813">
              <a:spcBef>
                <a:spcPts val="0"/>
              </a:spcBef>
              <a:spcAft>
                <a:spcPts val="300"/>
              </a:spcAft>
              <a:buNone/>
              <a:tabLst>
                <a:tab pos="274638" algn="r"/>
                <a:tab pos="385763" algn="l"/>
              </a:tabLst>
            </a:pPr>
            <a:r>
              <a:rPr lang="en-US" sz="1200" b="1" dirty="0" smtClean="0">
                <a:latin typeface="Arial" charset="0"/>
                <a:ea typeface="Arial" charset="0"/>
                <a:cs typeface="Arial" charset="0"/>
              </a:rPr>
              <a:t>	[1]	M. </a:t>
            </a:r>
            <a:r>
              <a:rPr lang="en-US" sz="1200" b="1" dirty="0" err="1" smtClean="0">
                <a:latin typeface="Arial" charset="0"/>
                <a:ea typeface="Arial" charset="0"/>
                <a:cs typeface="Arial" charset="0"/>
              </a:rPr>
              <a:t>Hermans</a:t>
            </a:r>
            <a:r>
              <a:rPr lang="en-US" sz="1200" b="1" dirty="0" smtClean="0">
                <a:latin typeface="Arial" charset="0"/>
                <a:ea typeface="Arial" charset="0"/>
                <a:cs typeface="Arial" charset="0"/>
              </a:rPr>
              <a:t> and B. </a:t>
            </a:r>
            <a:r>
              <a:rPr lang="en-US" sz="1200" b="1" dirty="0" err="1" smtClean="0">
                <a:latin typeface="Arial" charset="0"/>
                <a:ea typeface="Arial" charset="0"/>
                <a:cs typeface="Arial" charset="0"/>
              </a:rPr>
              <a:t>Schrauwen</a:t>
            </a:r>
            <a:r>
              <a:rPr lang="en-US" sz="1200" b="1" dirty="0" smtClean="0">
                <a:latin typeface="Arial" charset="0"/>
                <a:ea typeface="Arial" charset="0"/>
                <a:cs typeface="Arial" charset="0"/>
              </a:rPr>
              <a:t>, “Training and Analyzing Deep Recurrent Neural Networks,” </a:t>
            </a:r>
            <a:r>
              <a:rPr lang="en-US" sz="1200" b="1" i="1" dirty="0" smtClean="0">
                <a:latin typeface="Arial" charset="0"/>
                <a:ea typeface="Arial" charset="0"/>
                <a:cs typeface="Arial" charset="0"/>
              </a:rPr>
              <a:t>Adv. Neural Inf. Process. Syst.</a:t>
            </a:r>
            <a:r>
              <a:rPr lang="en-US" sz="1200" b="1" dirty="0" smtClean="0">
                <a:latin typeface="Arial" charset="0"/>
                <a:ea typeface="Arial" charset="0"/>
                <a:cs typeface="Arial" charset="0"/>
              </a:rPr>
              <a:t>, pp. 190–198, 2013.</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[2]	A. Graves, A. Mohamed, and G. Hinton, “Speech Recognition With Deep Recurrent Neural Networks,” </a:t>
            </a:r>
            <a:r>
              <a:rPr lang="en-US" sz="1200" b="1" i="1" dirty="0" smtClean="0">
                <a:latin typeface="Arial" charset="0"/>
                <a:ea typeface="Arial" charset="0"/>
                <a:cs typeface="Arial" charset="0"/>
              </a:rPr>
              <a:t>IEEE Int. Conf. </a:t>
            </a:r>
            <a:r>
              <a:rPr lang="en-US" sz="1200" b="1" i="1" dirty="0" err="1" smtClean="0">
                <a:latin typeface="Arial" charset="0"/>
                <a:ea typeface="Arial" charset="0"/>
                <a:cs typeface="Arial" charset="0"/>
              </a:rPr>
              <a:t>Acoust</a:t>
            </a:r>
            <a:r>
              <a:rPr lang="en-US" sz="1200" b="1" i="1" dirty="0" smtClean="0">
                <a:latin typeface="Arial" charset="0"/>
                <a:ea typeface="Arial" charset="0"/>
                <a:cs typeface="Arial" charset="0"/>
              </a:rPr>
              <a:t>. Speech, Signal Process.</a:t>
            </a:r>
            <a:r>
              <a:rPr lang="en-US" sz="1200" b="1" dirty="0" smtClean="0">
                <a:latin typeface="Arial" charset="0"/>
                <a:ea typeface="Arial" charset="0"/>
                <a:cs typeface="Arial" charset="0"/>
              </a:rPr>
              <a:t>, no. 3, pp. 6645–6649, 2013.</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3] </a:t>
            </a:r>
            <a:r>
              <a:rPr lang="en-US" sz="1200" b="1" dirty="0" smtClean="0">
                <a:latin typeface="Arial" charset="0"/>
                <a:ea typeface="Arial" charset="0"/>
                <a:cs typeface="Arial" charset="0"/>
              </a:rPr>
              <a:t>	J</a:t>
            </a:r>
            <a:r>
              <a:rPr lang="en-US" sz="1200" b="1" dirty="0">
                <a:latin typeface="Arial" charset="0"/>
                <a:ea typeface="Arial" charset="0"/>
                <a:cs typeface="Arial" charset="0"/>
              </a:rPr>
              <a:t>. T. Turner, A. Page, T. </a:t>
            </a:r>
            <a:r>
              <a:rPr lang="en-US" sz="1200" b="1" dirty="0" err="1">
                <a:latin typeface="Arial" charset="0"/>
                <a:ea typeface="Arial" charset="0"/>
                <a:cs typeface="Arial" charset="0"/>
              </a:rPr>
              <a:t>Mohsenin</a:t>
            </a:r>
            <a:r>
              <a:rPr lang="en-US" sz="1200" b="1" dirty="0">
                <a:latin typeface="Arial" charset="0"/>
                <a:ea typeface="Arial" charset="0"/>
                <a:cs typeface="Arial" charset="0"/>
              </a:rPr>
              <a:t>, and T. Oates, “Deep Belief Networks used on High Resolution Multichannel Electroencephalography Data for Seizure Detection,” </a:t>
            </a:r>
            <a:r>
              <a:rPr lang="en-US" sz="1200" b="1" i="1" dirty="0">
                <a:latin typeface="Arial" charset="0"/>
                <a:ea typeface="Arial" charset="0"/>
                <a:cs typeface="Arial" charset="0"/>
              </a:rPr>
              <a:t>AAAI Spring </a:t>
            </a:r>
            <a:r>
              <a:rPr lang="en-US" sz="1200" b="1" i="1" dirty="0" err="1">
                <a:latin typeface="Arial" charset="0"/>
                <a:ea typeface="Arial" charset="0"/>
                <a:cs typeface="Arial" charset="0"/>
              </a:rPr>
              <a:t>Symp</a:t>
            </a:r>
            <a:r>
              <a:rPr lang="en-US" sz="1200" b="1" i="1" dirty="0">
                <a:latin typeface="Arial" charset="0"/>
                <a:ea typeface="Arial" charset="0"/>
                <a:cs typeface="Arial" charset="0"/>
              </a:rPr>
              <a:t>. Ser.</a:t>
            </a:r>
            <a:r>
              <a:rPr lang="en-US" sz="1200" b="1" dirty="0">
                <a:latin typeface="Arial" charset="0"/>
                <a:ea typeface="Arial" charset="0"/>
                <a:cs typeface="Arial" charset="0"/>
              </a:rPr>
              <a:t>, no</a:t>
            </a:r>
            <a:r>
              <a:rPr lang="en-US" sz="1200" b="1" dirty="0" smtClean="0">
                <a:latin typeface="Arial" charset="0"/>
                <a:ea typeface="Arial" charset="0"/>
                <a:cs typeface="Arial" charset="0"/>
              </a:rPr>
              <a:t>. 1, </a:t>
            </a:r>
            <a:r>
              <a:rPr lang="en-US" sz="1200" b="1" dirty="0">
                <a:latin typeface="Arial" charset="0"/>
                <a:ea typeface="Arial" charset="0"/>
                <a:cs typeface="Arial" charset="0"/>
              </a:rPr>
              <a:t>pp. 75–81, 2014</a:t>
            </a:r>
            <a:r>
              <a:rPr lang="en-US" sz="1200" b="1" dirty="0" smtClean="0">
                <a:latin typeface="Arial" charset="0"/>
                <a:ea typeface="Arial" charset="0"/>
                <a:cs typeface="Arial" charset="0"/>
              </a:rPr>
              <a:t>.	</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4</a:t>
            </a:r>
            <a:r>
              <a:rPr lang="en-US" sz="1200" b="1" dirty="0" smtClean="0">
                <a:latin typeface="Arial" charset="0"/>
                <a:ea typeface="Arial" charset="0"/>
                <a:cs typeface="Arial" charset="0"/>
              </a:rPr>
              <a:t>]	Y</a:t>
            </a:r>
            <a:r>
              <a:rPr lang="en-US" sz="1200" b="1" dirty="0">
                <a:latin typeface="Arial" charset="0"/>
                <a:ea typeface="Arial" charset="0"/>
                <a:cs typeface="Arial" charset="0"/>
              </a:rPr>
              <a:t>. </a:t>
            </a:r>
            <a:r>
              <a:rPr lang="en-US" sz="1200" b="1" dirty="0" err="1">
                <a:latin typeface="Arial" charset="0"/>
                <a:ea typeface="Arial" charset="0"/>
                <a:cs typeface="Arial" charset="0"/>
              </a:rPr>
              <a:t>LeCun</a:t>
            </a:r>
            <a:r>
              <a:rPr lang="en-US" sz="1200" b="1" dirty="0">
                <a:latin typeface="Arial" charset="0"/>
                <a:ea typeface="Arial" charset="0"/>
                <a:cs typeface="Arial" charset="0"/>
              </a:rPr>
              <a:t>, Y. </a:t>
            </a:r>
            <a:r>
              <a:rPr lang="en-US" sz="1200" b="1" dirty="0" err="1">
                <a:latin typeface="Arial" charset="0"/>
                <a:ea typeface="Arial" charset="0"/>
                <a:cs typeface="Arial" charset="0"/>
              </a:rPr>
              <a:t>Bengio</a:t>
            </a:r>
            <a:r>
              <a:rPr lang="en-US" sz="1200" b="1" dirty="0">
                <a:latin typeface="Arial" charset="0"/>
                <a:ea typeface="Arial" charset="0"/>
                <a:cs typeface="Arial" charset="0"/>
              </a:rPr>
              <a:t>, and G. Hinton, “Deep learning,” </a:t>
            </a:r>
            <a:r>
              <a:rPr lang="en-US" sz="1200" b="1" i="1" dirty="0">
                <a:latin typeface="Arial" charset="0"/>
                <a:ea typeface="Arial" charset="0"/>
                <a:cs typeface="Arial" charset="0"/>
              </a:rPr>
              <a:t>Nature</a:t>
            </a:r>
            <a:r>
              <a:rPr lang="en-US" sz="1200" b="1" dirty="0">
                <a:latin typeface="Arial" charset="0"/>
                <a:ea typeface="Arial" charset="0"/>
                <a:cs typeface="Arial" charset="0"/>
              </a:rPr>
              <a:t>, vol. 521, no. 7553, pp. 436–444, 2015</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[5]	Y. </a:t>
            </a:r>
            <a:r>
              <a:rPr lang="en-US" sz="1200" b="1" dirty="0" err="1" smtClean="0">
                <a:latin typeface="Arial" charset="0"/>
                <a:ea typeface="Arial" charset="0"/>
                <a:cs typeface="Arial" charset="0"/>
              </a:rPr>
              <a:t>Bengio</a:t>
            </a:r>
            <a:r>
              <a:rPr lang="en-US" sz="1200" b="1" dirty="0" smtClean="0">
                <a:latin typeface="Arial" charset="0"/>
                <a:ea typeface="Arial" charset="0"/>
                <a:cs typeface="Arial" charset="0"/>
              </a:rPr>
              <a:t>, P. </a:t>
            </a:r>
            <a:r>
              <a:rPr lang="en-US" sz="1200" b="1" dirty="0" err="1" smtClean="0">
                <a:latin typeface="Arial" charset="0"/>
                <a:ea typeface="Arial" charset="0"/>
                <a:cs typeface="Arial" charset="0"/>
              </a:rPr>
              <a:t>Simard</a:t>
            </a:r>
            <a:r>
              <a:rPr lang="en-US" sz="1200" b="1" dirty="0" smtClean="0">
                <a:latin typeface="Arial" charset="0"/>
                <a:ea typeface="Arial" charset="0"/>
                <a:cs typeface="Arial" charset="0"/>
              </a:rPr>
              <a:t>, and P. </a:t>
            </a:r>
            <a:r>
              <a:rPr lang="en-US" sz="1200" b="1" dirty="0" err="1" smtClean="0">
                <a:latin typeface="Arial" charset="0"/>
                <a:ea typeface="Arial" charset="0"/>
                <a:cs typeface="Arial" charset="0"/>
              </a:rPr>
              <a:t>Frasconi</a:t>
            </a:r>
            <a:r>
              <a:rPr lang="en-US" sz="1200" b="1" dirty="0" smtClean="0">
                <a:latin typeface="Arial" charset="0"/>
                <a:ea typeface="Arial" charset="0"/>
                <a:cs typeface="Arial" charset="0"/>
              </a:rPr>
              <a:t>, “Learning Long-Term Dependencies with Gradient Descent is Difficult,” </a:t>
            </a:r>
            <a:r>
              <a:rPr lang="en-US" sz="1200" b="1" i="1" dirty="0" smtClean="0">
                <a:latin typeface="Arial" charset="0"/>
                <a:ea typeface="Arial" charset="0"/>
                <a:cs typeface="Arial" charset="0"/>
              </a:rPr>
              <a:t>IEEE Trans. Neural Networks</a:t>
            </a:r>
            <a:r>
              <a:rPr lang="en-US" sz="1200" b="1" dirty="0" smtClean="0">
                <a:latin typeface="Arial" charset="0"/>
                <a:ea typeface="Arial" charset="0"/>
                <a:cs typeface="Arial" charset="0"/>
              </a:rPr>
              <a:t>, vol. 5, no. 2, pp. 157–166, 1994.</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6</a:t>
            </a:r>
            <a:r>
              <a:rPr lang="en-US" sz="1200" b="1" dirty="0" smtClean="0">
                <a:latin typeface="Arial" charset="0"/>
                <a:ea typeface="Arial" charset="0"/>
                <a:cs typeface="Arial" charset="0"/>
              </a:rPr>
              <a:t>]	R</a:t>
            </a:r>
            <a:r>
              <a:rPr lang="en-US" sz="1200" b="1" dirty="0">
                <a:latin typeface="Arial" charset="0"/>
                <a:ea typeface="Arial" charset="0"/>
                <a:cs typeface="Arial" charset="0"/>
              </a:rPr>
              <a:t>. </a:t>
            </a:r>
            <a:r>
              <a:rPr lang="en-US" sz="1200" b="1" dirty="0" err="1">
                <a:latin typeface="Arial" charset="0"/>
                <a:ea typeface="Arial" charset="0"/>
                <a:cs typeface="Arial" charset="0"/>
              </a:rPr>
              <a:t>Pascanu</a:t>
            </a:r>
            <a:r>
              <a:rPr lang="en-US" sz="1200" b="1" dirty="0">
                <a:latin typeface="Arial" charset="0"/>
                <a:ea typeface="Arial" charset="0"/>
                <a:cs typeface="Arial" charset="0"/>
              </a:rPr>
              <a:t>, T. </a:t>
            </a:r>
            <a:r>
              <a:rPr lang="en-US" sz="1200" b="1" dirty="0" err="1">
                <a:latin typeface="Arial" charset="0"/>
                <a:ea typeface="Arial" charset="0"/>
                <a:cs typeface="Arial" charset="0"/>
              </a:rPr>
              <a:t>Mikolov</a:t>
            </a:r>
            <a:r>
              <a:rPr lang="en-US" sz="1200" b="1" dirty="0">
                <a:latin typeface="Arial" charset="0"/>
                <a:ea typeface="Arial" charset="0"/>
                <a:cs typeface="Arial" charset="0"/>
              </a:rPr>
              <a:t>, and Y. </a:t>
            </a:r>
            <a:r>
              <a:rPr lang="en-US" sz="1200" b="1" dirty="0" err="1">
                <a:latin typeface="Arial" charset="0"/>
                <a:ea typeface="Arial" charset="0"/>
                <a:cs typeface="Arial" charset="0"/>
              </a:rPr>
              <a:t>Bengio</a:t>
            </a:r>
            <a:r>
              <a:rPr lang="en-US" sz="1200" b="1" dirty="0">
                <a:latin typeface="Arial" charset="0"/>
                <a:ea typeface="Arial" charset="0"/>
                <a:cs typeface="Arial" charset="0"/>
              </a:rPr>
              <a:t>, “On the difficulty of training recurrent neural networks,” in </a:t>
            </a:r>
            <a:r>
              <a:rPr lang="en-US" sz="1200" b="1" i="1" dirty="0">
                <a:latin typeface="Arial" charset="0"/>
                <a:ea typeface="Arial" charset="0"/>
                <a:cs typeface="Arial" charset="0"/>
              </a:rPr>
              <a:t>International Conference on Machine Learning</a:t>
            </a:r>
            <a:r>
              <a:rPr lang="en-US" sz="1200" b="1" dirty="0">
                <a:latin typeface="Arial" charset="0"/>
                <a:ea typeface="Arial" charset="0"/>
                <a:cs typeface="Arial" charset="0"/>
              </a:rPr>
              <a:t>, 2013, no. 2, pp. 1310–1318</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[7]	S. </a:t>
            </a:r>
            <a:r>
              <a:rPr lang="en-US" sz="1200" b="1" dirty="0" err="1" smtClean="0">
                <a:latin typeface="Arial" charset="0"/>
                <a:ea typeface="Arial" charset="0"/>
                <a:cs typeface="Arial" charset="0"/>
              </a:rPr>
              <a:t>Hochreiter</a:t>
            </a:r>
            <a:r>
              <a:rPr lang="en-US" sz="1200" b="1" dirty="0" smtClean="0">
                <a:latin typeface="Arial" charset="0"/>
                <a:ea typeface="Arial" charset="0"/>
                <a:cs typeface="Arial" charset="0"/>
              </a:rPr>
              <a:t>, Y. </a:t>
            </a:r>
            <a:r>
              <a:rPr lang="en-US" sz="1200" b="1" dirty="0" err="1" smtClean="0">
                <a:latin typeface="Arial" charset="0"/>
                <a:ea typeface="Arial" charset="0"/>
                <a:cs typeface="Arial" charset="0"/>
              </a:rPr>
              <a:t>Bengio</a:t>
            </a:r>
            <a:r>
              <a:rPr lang="en-US" sz="1200" b="1" dirty="0" smtClean="0">
                <a:latin typeface="Arial" charset="0"/>
                <a:ea typeface="Arial" charset="0"/>
                <a:cs typeface="Arial" charset="0"/>
              </a:rPr>
              <a:t>, P. </a:t>
            </a:r>
            <a:r>
              <a:rPr lang="en-US" sz="1200" b="1" dirty="0" err="1" smtClean="0">
                <a:latin typeface="Arial" charset="0"/>
                <a:ea typeface="Arial" charset="0"/>
                <a:cs typeface="Arial" charset="0"/>
              </a:rPr>
              <a:t>Frasconi</a:t>
            </a:r>
            <a:r>
              <a:rPr lang="en-US" sz="1200" b="1" dirty="0" smtClean="0">
                <a:latin typeface="Arial" charset="0"/>
                <a:ea typeface="Arial" charset="0"/>
                <a:cs typeface="Arial" charset="0"/>
              </a:rPr>
              <a:t>, and J. </a:t>
            </a:r>
            <a:r>
              <a:rPr lang="en-US" sz="1200" b="1" dirty="0" err="1" smtClean="0">
                <a:latin typeface="Arial" charset="0"/>
                <a:ea typeface="Arial" charset="0"/>
                <a:cs typeface="Arial" charset="0"/>
              </a:rPr>
              <a:t>Schmidhuber</a:t>
            </a:r>
            <a:r>
              <a:rPr lang="en-US" sz="1200" b="1" dirty="0" smtClean="0">
                <a:latin typeface="Arial" charset="0"/>
                <a:ea typeface="Arial" charset="0"/>
                <a:cs typeface="Arial" charset="0"/>
              </a:rPr>
              <a:t>, “Gradient flow in recurrent nets: the difficulty of learning long-term dependencies,” </a:t>
            </a:r>
            <a:r>
              <a:rPr lang="en-US" sz="1200" b="1" i="1" dirty="0" smtClean="0">
                <a:latin typeface="Arial" charset="0"/>
                <a:ea typeface="Arial" charset="0"/>
                <a:cs typeface="Arial" charset="0"/>
              </a:rPr>
              <a:t>A F. </a:t>
            </a:r>
            <a:r>
              <a:rPr lang="en-US" sz="1200" b="1" i="1" dirty="0" err="1" smtClean="0">
                <a:latin typeface="Arial" charset="0"/>
                <a:ea typeface="Arial" charset="0"/>
                <a:cs typeface="Arial" charset="0"/>
              </a:rPr>
              <a:t>Guid</a:t>
            </a:r>
            <a:r>
              <a:rPr lang="en-US" sz="1200" b="1" i="1" dirty="0" smtClean="0">
                <a:latin typeface="Arial" charset="0"/>
                <a:ea typeface="Arial" charset="0"/>
                <a:cs typeface="Arial" charset="0"/>
              </a:rPr>
              <a:t>. to </a:t>
            </a:r>
            <a:r>
              <a:rPr lang="en-US" sz="1200" b="1" i="1" dirty="0" err="1" smtClean="0">
                <a:latin typeface="Arial" charset="0"/>
                <a:ea typeface="Arial" charset="0"/>
                <a:cs typeface="Arial" charset="0"/>
              </a:rPr>
              <a:t>Dyn</a:t>
            </a:r>
            <a:r>
              <a:rPr lang="en-US" sz="1200" b="1" i="1" dirty="0" smtClean="0">
                <a:latin typeface="Arial" charset="0"/>
                <a:ea typeface="Arial" charset="0"/>
                <a:cs typeface="Arial" charset="0"/>
              </a:rPr>
              <a:t>. </a:t>
            </a:r>
            <a:r>
              <a:rPr lang="en-US" sz="1200" b="1" i="1" dirty="0" err="1" smtClean="0">
                <a:latin typeface="Arial" charset="0"/>
                <a:ea typeface="Arial" charset="0"/>
                <a:cs typeface="Arial" charset="0"/>
              </a:rPr>
              <a:t>Recurr</a:t>
            </a:r>
            <a:r>
              <a:rPr lang="en-US" sz="1200" b="1" i="1" dirty="0" smtClean="0">
                <a:latin typeface="Arial" charset="0"/>
                <a:ea typeface="Arial" charset="0"/>
                <a:cs typeface="Arial" charset="0"/>
              </a:rPr>
              <a:t>. Networks</a:t>
            </a:r>
            <a:r>
              <a:rPr lang="en-US" sz="1200" b="1" dirty="0" smtClean="0">
                <a:latin typeface="Arial" charset="0"/>
                <a:ea typeface="Arial" charset="0"/>
                <a:cs typeface="Arial" charset="0"/>
              </a:rPr>
              <a:t>, pp. 237–243, 2001.</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[8]	S</a:t>
            </a:r>
            <a:r>
              <a:rPr lang="en-US" sz="1200" b="1" dirty="0">
                <a:latin typeface="Arial" charset="0"/>
                <a:ea typeface="Arial" charset="0"/>
                <a:cs typeface="Arial" charset="0"/>
              </a:rPr>
              <a:t>. </a:t>
            </a:r>
            <a:r>
              <a:rPr lang="en-US" sz="1200" b="1" dirty="0" err="1">
                <a:latin typeface="Arial" charset="0"/>
                <a:ea typeface="Arial" charset="0"/>
                <a:cs typeface="Arial" charset="0"/>
              </a:rPr>
              <a:t>Hochreiter</a:t>
            </a:r>
            <a:r>
              <a:rPr lang="en-US" sz="1200" b="1" dirty="0">
                <a:latin typeface="Arial" charset="0"/>
                <a:ea typeface="Arial" charset="0"/>
                <a:cs typeface="Arial" charset="0"/>
              </a:rPr>
              <a:t>, S. </a:t>
            </a:r>
            <a:r>
              <a:rPr lang="en-US" sz="1200" b="1" dirty="0" err="1">
                <a:latin typeface="Arial" charset="0"/>
                <a:ea typeface="Arial" charset="0"/>
                <a:cs typeface="Arial" charset="0"/>
              </a:rPr>
              <a:t>Hochreiter</a:t>
            </a:r>
            <a:r>
              <a:rPr lang="en-US" sz="1200" b="1" dirty="0">
                <a:latin typeface="Arial" charset="0"/>
                <a:ea typeface="Arial" charset="0"/>
                <a:cs typeface="Arial" charset="0"/>
              </a:rPr>
              <a:t>,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“Long short-term memory.,” </a:t>
            </a:r>
            <a:r>
              <a:rPr lang="en-US" sz="1200" b="1" i="1" dirty="0">
                <a:latin typeface="Arial" charset="0"/>
                <a:ea typeface="Arial" charset="0"/>
                <a:cs typeface="Arial" charset="0"/>
              </a:rPr>
              <a:t>Neural </a:t>
            </a:r>
            <a:r>
              <a:rPr lang="en-US" sz="1200" b="1" i="1" dirty="0" err="1">
                <a:latin typeface="Arial" charset="0"/>
                <a:ea typeface="Arial" charset="0"/>
                <a:cs typeface="Arial" charset="0"/>
              </a:rPr>
              <a:t>Comput</a:t>
            </a:r>
            <a:r>
              <a:rPr lang="en-US" sz="1200" b="1" i="1" dirty="0">
                <a:latin typeface="Arial" charset="0"/>
                <a:ea typeface="Arial" charset="0"/>
                <a:cs typeface="Arial" charset="0"/>
              </a:rPr>
              <a:t>.</a:t>
            </a:r>
            <a:r>
              <a:rPr lang="en-US" sz="1200" b="1" dirty="0">
                <a:latin typeface="Arial" charset="0"/>
                <a:ea typeface="Arial" charset="0"/>
                <a:cs typeface="Arial" charset="0"/>
              </a:rPr>
              <a:t>, vol. 9, no. 8, pp. 1735–80, 1997</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9</a:t>
            </a:r>
            <a:r>
              <a:rPr lang="en-US" sz="1200" b="1" dirty="0" smtClean="0">
                <a:latin typeface="Arial" charset="0"/>
                <a:ea typeface="Arial" charset="0"/>
                <a:cs typeface="Arial" charset="0"/>
              </a:rPr>
              <a:t>]	K</a:t>
            </a:r>
            <a:r>
              <a:rPr lang="en-US" sz="1200" b="1" dirty="0">
                <a:latin typeface="Arial" charset="0"/>
                <a:ea typeface="Arial" charset="0"/>
                <a:cs typeface="Arial" charset="0"/>
              </a:rPr>
              <a:t>. </a:t>
            </a:r>
            <a:r>
              <a:rPr lang="en-US" sz="1200" b="1" dirty="0" err="1">
                <a:latin typeface="Arial" charset="0"/>
                <a:ea typeface="Arial" charset="0"/>
                <a:cs typeface="Arial" charset="0"/>
              </a:rPr>
              <a:t>Greff</a:t>
            </a:r>
            <a:r>
              <a:rPr lang="en-US" sz="1200" b="1" dirty="0">
                <a:latin typeface="Arial" charset="0"/>
                <a:ea typeface="Arial" charset="0"/>
                <a:cs typeface="Arial" charset="0"/>
              </a:rPr>
              <a:t>, R. K. Srivastava, J. </a:t>
            </a:r>
            <a:r>
              <a:rPr lang="en-US" sz="1200" b="1" dirty="0" err="1">
                <a:latin typeface="Arial" charset="0"/>
                <a:ea typeface="Arial" charset="0"/>
                <a:cs typeface="Arial" charset="0"/>
              </a:rPr>
              <a:t>Koutník</a:t>
            </a:r>
            <a:r>
              <a:rPr lang="en-US" sz="1200" b="1" dirty="0">
                <a:latin typeface="Arial" charset="0"/>
                <a:ea typeface="Arial" charset="0"/>
                <a:cs typeface="Arial" charset="0"/>
              </a:rPr>
              <a:t>, B. R. </a:t>
            </a:r>
            <a:r>
              <a:rPr lang="en-US" sz="1200" b="1" dirty="0" err="1">
                <a:latin typeface="Arial" charset="0"/>
                <a:ea typeface="Arial" charset="0"/>
                <a:cs typeface="Arial" charset="0"/>
              </a:rPr>
              <a:t>Steunebrink</a:t>
            </a:r>
            <a:r>
              <a:rPr lang="en-US" sz="1200" b="1" dirty="0">
                <a:latin typeface="Arial" charset="0"/>
                <a:ea typeface="Arial" charset="0"/>
                <a:cs typeface="Arial" charset="0"/>
              </a:rPr>
              <a:t>,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“LSTM: A Search Space Odyssey,” </a:t>
            </a:r>
            <a:r>
              <a:rPr lang="en-US" sz="1200" b="1" i="1" dirty="0" err="1">
                <a:latin typeface="Arial" charset="0"/>
                <a:ea typeface="Arial" charset="0"/>
                <a:cs typeface="Arial" charset="0"/>
              </a:rPr>
              <a:t>arXiv</a:t>
            </a:r>
            <a:r>
              <a:rPr lang="en-US" sz="1200" b="1" dirty="0">
                <a:latin typeface="Arial" charset="0"/>
                <a:ea typeface="Arial" charset="0"/>
                <a:cs typeface="Arial" charset="0"/>
              </a:rPr>
              <a:t>, p. 10, 2015</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10</a:t>
            </a:r>
            <a:r>
              <a:rPr lang="en-US" sz="1200" b="1" dirty="0" smtClean="0">
                <a:latin typeface="Arial" charset="0"/>
                <a:ea typeface="Arial" charset="0"/>
                <a:cs typeface="Arial" charset="0"/>
              </a:rPr>
              <a:t>]	A</a:t>
            </a:r>
            <a:r>
              <a:rPr lang="en-US" sz="1200" b="1" dirty="0">
                <a:latin typeface="Arial" charset="0"/>
                <a:ea typeface="Arial" charset="0"/>
                <a:cs typeface="Arial" charset="0"/>
              </a:rPr>
              <a:t>. Graves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a:t>
            </a:r>
            <a:r>
              <a:rPr lang="en-US" sz="1200" b="1" dirty="0" err="1">
                <a:latin typeface="Arial" charset="0"/>
                <a:ea typeface="Arial" charset="0"/>
                <a:cs typeface="Arial" charset="0"/>
              </a:rPr>
              <a:t>Framewise</a:t>
            </a:r>
            <a:r>
              <a:rPr lang="en-US" sz="1200" b="1" dirty="0">
                <a:latin typeface="Arial" charset="0"/>
                <a:ea typeface="Arial" charset="0"/>
                <a:cs typeface="Arial" charset="0"/>
              </a:rPr>
              <a:t> phoneme classification with bidirectional LSTM networks,” in </a:t>
            </a:r>
            <a:r>
              <a:rPr lang="en-US" sz="1200" b="1" i="1" dirty="0">
                <a:latin typeface="Arial" charset="0"/>
                <a:ea typeface="Arial" charset="0"/>
                <a:cs typeface="Arial" charset="0"/>
              </a:rPr>
              <a:t>Proceedings of the International Joint Conference on Neural Networks</a:t>
            </a:r>
            <a:r>
              <a:rPr lang="en-US" sz="1200" b="1" dirty="0">
                <a:latin typeface="Arial" charset="0"/>
                <a:ea typeface="Arial" charset="0"/>
                <a:cs typeface="Arial" charset="0"/>
              </a:rPr>
              <a:t>, 2005, vol. 4, pp. 2047–2052</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11</a:t>
            </a:r>
            <a:r>
              <a:rPr lang="en-US" sz="1200" b="1" dirty="0" smtClean="0">
                <a:latin typeface="Arial" charset="0"/>
                <a:ea typeface="Arial" charset="0"/>
                <a:cs typeface="Arial" charset="0"/>
              </a:rPr>
              <a:t>]	A</a:t>
            </a:r>
            <a:r>
              <a:rPr lang="en-US" sz="1200" b="1" dirty="0">
                <a:latin typeface="Arial" charset="0"/>
                <a:ea typeface="Arial" charset="0"/>
                <a:cs typeface="Arial" charset="0"/>
              </a:rPr>
              <a:t>. Graves, S. Fernandez, F. Gomez,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“Connectionist Temporal Classification : Labelling </a:t>
            </a:r>
            <a:r>
              <a:rPr lang="en-US" sz="1200" b="1" dirty="0" err="1">
                <a:latin typeface="Arial" charset="0"/>
                <a:ea typeface="Arial" charset="0"/>
                <a:cs typeface="Arial" charset="0"/>
              </a:rPr>
              <a:t>Unsegmented</a:t>
            </a:r>
            <a:r>
              <a:rPr lang="en-US" sz="1200" b="1" dirty="0">
                <a:latin typeface="Arial" charset="0"/>
                <a:ea typeface="Arial" charset="0"/>
                <a:cs typeface="Arial" charset="0"/>
              </a:rPr>
              <a:t> Sequence Data with Recurrent Neural Networks,” </a:t>
            </a:r>
            <a:r>
              <a:rPr lang="en-US" sz="1200" b="1" i="1" dirty="0">
                <a:latin typeface="Arial" charset="0"/>
                <a:ea typeface="Arial" charset="0"/>
                <a:cs typeface="Arial" charset="0"/>
              </a:rPr>
              <a:t>Proc. 23rd Int. Conf. Mach. Learn.</a:t>
            </a:r>
            <a:r>
              <a:rPr lang="en-US" sz="1200" b="1" dirty="0">
                <a:latin typeface="Arial" charset="0"/>
                <a:ea typeface="Arial" charset="0"/>
                <a:cs typeface="Arial" charset="0"/>
              </a:rPr>
              <a:t>, pp. 369–376, 2006</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12</a:t>
            </a:r>
            <a:r>
              <a:rPr lang="en-US" sz="1200" b="1" dirty="0" smtClean="0">
                <a:latin typeface="Arial" charset="0"/>
                <a:ea typeface="Arial" charset="0"/>
                <a:cs typeface="Arial" charset="0"/>
              </a:rPr>
              <a:t>]	A</a:t>
            </a:r>
            <a:r>
              <a:rPr lang="en-US" sz="1200" b="1" dirty="0">
                <a:latin typeface="Arial" charset="0"/>
                <a:ea typeface="Arial" charset="0"/>
                <a:cs typeface="Arial" charset="0"/>
              </a:rPr>
              <a:t>. Graves, “Sequence transduction with recurrent neural networks,” in </a:t>
            </a:r>
            <a:r>
              <a:rPr lang="en-US" sz="1200" b="1" i="1" dirty="0">
                <a:latin typeface="Arial" charset="0"/>
                <a:ea typeface="Arial" charset="0"/>
                <a:cs typeface="Arial" charset="0"/>
              </a:rPr>
              <a:t>ICML Representation Learning Workshop</a:t>
            </a:r>
            <a:r>
              <a:rPr lang="en-US" sz="1200" b="1" dirty="0">
                <a:latin typeface="Arial" charset="0"/>
                <a:ea typeface="Arial" charset="0"/>
                <a:cs typeface="Arial" charset="0"/>
              </a:rPr>
              <a:t>, </a:t>
            </a:r>
            <a:r>
              <a:rPr lang="en-US" sz="1200" b="1" dirty="0" smtClean="0">
                <a:latin typeface="Arial" charset="0"/>
                <a:ea typeface="Arial" charset="0"/>
                <a:cs typeface="Arial" charset="0"/>
              </a:rPr>
              <a:t>2012</a:t>
            </a:r>
          </a:p>
          <a:p>
            <a:pPr marL="404813" indent="-404813">
              <a:spcBef>
                <a:spcPts val="0"/>
              </a:spcBef>
              <a:spcAft>
                <a:spcPts val="300"/>
              </a:spcAft>
              <a:buNone/>
              <a:tabLst>
                <a:tab pos="274638" algn="r"/>
                <a:tab pos="385763" algn="l"/>
              </a:tabLst>
            </a:pPr>
            <a:r>
              <a:rPr lang="en-US" sz="1200" b="1" dirty="0" smtClean="0">
                <a:latin typeface="Arial" charset="0"/>
                <a:ea typeface="Arial" charset="0"/>
                <a:cs typeface="Arial" charset="0"/>
              </a:rPr>
              <a:t>	[13]	G</a:t>
            </a:r>
            <a:r>
              <a:rPr lang="en-US" sz="1200" b="1" dirty="0">
                <a:latin typeface="Arial" charset="0"/>
                <a:ea typeface="Arial" charset="0"/>
                <a:cs typeface="Arial" charset="0"/>
              </a:rPr>
              <a:t>. E. Hinton and R. R. </a:t>
            </a:r>
            <a:r>
              <a:rPr lang="en-US" sz="1200" b="1" dirty="0" err="1">
                <a:latin typeface="Arial" charset="0"/>
                <a:ea typeface="Arial" charset="0"/>
                <a:cs typeface="Arial" charset="0"/>
              </a:rPr>
              <a:t>Salakhutdinov</a:t>
            </a:r>
            <a:r>
              <a:rPr lang="en-US" sz="1200" b="1" dirty="0">
                <a:latin typeface="Arial" charset="0"/>
                <a:ea typeface="Arial" charset="0"/>
                <a:cs typeface="Arial" charset="0"/>
              </a:rPr>
              <a:t>, “Reducing the Dimensionality of Data with Neural Networks,” </a:t>
            </a:r>
            <a:r>
              <a:rPr lang="en-US" sz="1200" b="1" i="1" dirty="0">
                <a:latin typeface="Arial" charset="0"/>
                <a:ea typeface="Arial" charset="0"/>
                <a:cs typeface="Arial" charset="0"/>
              </a:rPr>
              <a:t>Science</a:t>
            </a:r>
            <a:r>
              <a:rPr lang="en-US" sz="1200" b="1" dirty="0">
                <a:latin typeface="Arial" charset="0"/>
                <a:ea typeface="Arial" charset="0"/>
                <a:cs typeface="Arial" charset="0"/>
              </a:rPr>
              <a:t> (80-. )., vol. 313, no. 5786, pp. 504–507, 2006</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smtClean="0">
                <a:latin typeface="Arial" charset="0"/>
                <a:ea typeface="Arial" charset="0"/>
                <a:cs typeface="Arial" charset="0"/>
              </a:rPr>
              <a:t>	[</a:t>
            </a:r>
            <a:r>
              <a:rPr lang="en-US" sz="1200" b="1" dirty="0">
                <a:latin typeface="Arial" charset="0"/>
                <a:ea typeface="Arial" charset="0"/>
                <a:cs typeface="Arial" charset="0"/>
              </a:rPr>
              <a:t>14</a:t>
            </a:r>
            <a:r>
              <a:rPr lang="en-US" sz="1200" b="1" dirty="0" smtClean="0">
                <a:latin typeface="Arial" charset="0"/>
                <a:ea typeface="Arial" charset="0"/>
                <a:cs typeface="Arial" charset="0"/>
              </a:rPr>
              <a:t>]	Y</a:t>
            </a:r>
            <a:r>
              <a:rPr lang="en-US" sz="1200" b="1" dirty="0">
                <a:latin typeface="Arial" charset="0"/>
                <a:ea typeface="Arial" charset="0"/>
                <a:cs typeface="Arial" charset="0"/>
              </a:rPr>
              <a:t>. </a:t>
            </a:r>
            <a:r>
              <a:rPr lang="en-US" sz="1200" b="1" dirty="0" err="1">
                <a:latin typeface="Arial" charset="0"/>
                <a:ea typeface="Arial" charset="0"/>
                <a:cs typeface="Arial" charset="0"/>
              </a:rPr>
              <a:t>Bengio</a:t>
            </a:r>
            <a:r>
              <a:rPr lang="en-US" sz="1200" b="1" dirty="0">
                <a:latin typeface="Arial" charset="0"/>
                <a:ea typeface="Arial" charset="0"/>
                <a:cs typeface="Arial" charset="0"/>
              </a:rPr>
              <a:t>, P. </a:t>
            </a:r>
            <a:r>
              <a:rPr lang="en-US" sz="1200" b="1" dirty="0" err="1">
                <a:latin typeface="Arial" charset="0"/>
                <a:ea typeface="Arial" charset="0"/>
                <a:cs typeface="Arial" charset="0"/>
              </a:rPr>
              <a:t>Lamblin</a:t>
            </a:r>
            <a:r>
              <a:rPr lang="en-US" sz="1200" b="1" dirty="0">
                <a:latin typeface="Arial" charset="0"/>
                <a:ea typeface="Arial" charset="0"/>
                <a:cs typeface="Arial" charset="0"/>
              </a:rPr>
              <a:t>, D. </a:t>
            </a:r>
            <a:r>
              <a:rPr lang="en-US" sz="1200" b="1" dirty="0" err="1">
                <a:latin typeface="Arial" charset="0"/>
                <a:ea typeface="Arial" charset="0"/>
                <a:cs typeface="Arial" charset="0"/>
              </a:rPr>
              <a:t>Popovici</a:t>
            </a:r>
            <a:r>
              <a:rPr lang="en-US" sz="1200" b="1" dirty="0">
                <a:latin typeface="Arial" charset="0"/>
                <a:ea typeface="Arial" charset="0"/>
                <a:cs typeface="Arial" charset="0"/>
              </a:rPr>
              <a:t>, and H. </a:t>
            </a:r>
            <a:r>
              <a:rPr lang="en-US" sz="1200" b="1" dirty="0" err="1">
                <a:latin typeface="Arial" charset="0"/>
                <a:ea typeface="Arial" charset="0"/>
                <a:cs typeface="Arial" charset="0"/>
              </a:rPr>
              <a:t>Larochelle</a:t>
            </a:r>
            <a:r>
              <a:rPr lang="en-US" sz="1200" b="1" dirty="0">
                <a:latin typeface="Arial" charset="0"/>
                <a:ea typeface="Arial" charset="0"/>
                <a:cs typeface="Arial" charset="0"/>
              </a:rPr>
              <a:t>, “Greedy Layer-Wise Training of Deep Networks,” </a:t>
            </a:r>
            <a:r>
              <a:rPr lang="en-US" sz="1200" b="1" i="1" dirty="0">
                <a:latin typeface="Arial" charset="0"/>
                <a:ea typeface="Arial" charset="0"/>
                <a:cs typeface="Arial" charset="0"/>
              </a:rPr>
              <a:t>Adv. Neural Inf. Process. Syst.</a:t>
            </a:r>
            <a:r>
              <a:rPr lang="en-US" sz="1200" b="1" dirty="0">
                <a:latin typeface="Arial" charset="0"/>
                <a:ea typeface="Arial" charset="0"/>
                <a:cs typeface="Arial" charset="0"/>
              </a:rPr>
              <a:t>, vol. 19, no. 1, p. 153, 2007.</a:t>
            </a:r>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1114138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Neural Networks</a:t>
            </a:r>
          </a:p>
        </p:txBody>
      </p:sp>
      <p:sp>
        <p:nvSpPr>
          <p:cNvPr id="3" name="Content Placeholder 2"/>
          <p:cNvSpPr>
            <a:spLocks noGrp="1"/>
          </p:cNvSpPr>
          <p:nvPr>
            <p:ph idx="1"/>
          </p:nvPr>
        </p:nvSpPr>
        <p:spPr>
          <a:xfrm>
            <a:off x="228600" y="800100"/>
            <a:ext cx="8686800" cy="425144"/>
          </a:xfrm>
        </p:spPr>
        <p:txBody>
          <a:bodyPr lIns="0" tIns="0" rIns="0" bIns="0"/>
          <a:lstStyle/>
          <a:p>
            <a:pPr>
              <a:spcBef>
                <a:spcPts val="0"/>
              </a:spcBef>
              <a:spcAft>
                <a:spcPts val="1200"/>
              </a:spcAft>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Generally </a:t>
            </a:r>
            <a:r>
              <a:rPr lang="en-US" sz="2400" b="1" dirty="0">
                <a:latin typeface="Arial" panose="020B0604020202020204" pitchFamily="34" charset="0"/>
                <a:cs typeface="Arial" panose="020B0604020202020204" pitchFamily="34" charset="0"/>
              </a:rPr>
              <a:t>there are two kinds of neural </a:t>
            </a:r>
            <a:r>
              <a:rPr lang="en-US" sz="2400" b="1" dirty="0" smtClean="0">
                <a:latin typeface="Arial" panose="020B0604020202020204" pitchFamily="34" charset="0"/>
                <a:cs typeface="Arial" panose="020B0604020202020204" pitchFamily="34" charset="0"/>
              </a:rPr>
              <a:t>networks</a:t>
            </a:r>
            <a:r>
              <a:rPr lang="en-US" sz="2400" b="1" dirty="0">
                <a:latin typeface="Arial" panose="020B0604020202020204" pitchFamily="34" charset="0"/>
                <a:cs typeface="Arial" panose="020B0604020202020204" pitchFamily="34" charset="0"/>
              </a:rPr>
              <a:t>:</a:t>
            </a:r>
            <a:endParaRPr lang="en-US" sz="2400" b="1" dirty="0" smtClean="0">
              <a:latin typeface="Arial" panose="020B0604020202020204" pitchFamily="34" charset="0"/>
              <a:cs typeface="Arial" panose="020B0604020202020204" pitchFamily="34" charset="0"/>
            </a:endParaRP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56089"/>
            <a:ext cx="2402633" cy="23513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974911" y="4750316"/>
            <a:ext cx="5940489" cy="1392790"/>
          </a:xfrm>
          <a:prstGeom prst="rect">
            <a:avLst/>
          </a:prstGeom>
        </p:spPr>
        <p:txBody>
          <a:bodyPr/>
          <a:lstStyle>
            <a:defPPr>
              <a:defRPr lang="en-US"/>
            </a:defPPr>
            <a:lvl1pPr marL="342900" indent="-342900">
              <a:spcBef>
                <a:spcPct val="20000"/>
              </a:spcBef>
              <a:buFont typeface="Arial"/>
              <a:buChar char="•"/>
              <a:defRPr sz="3200"/>
            </a:lvl1pPr>
            <a:lvl2pPr marL="349250" lvl="1" indent="-331788">
              <a:spcBef>
                <a:spcPts val="0"/>
              </a:spcBef>
              <a:spcAft>
                <a:spcPts val="1200"/>
              </a:spcAft>
              <a:buFont typeface="Wingdings" panose="05000000000000000000" pitchFamily="2" charset="2"/>
              <a:buChar char="Ø"/>
              <a:defRPr sz="2400" b="1">
                <a:latin typeface="Arial" panose="020B0604020202020204" pitchFamily="34" charset="0"/>
                <a:cs typeface="Arial" panose="020B0604020202020204" pitchFamily="34" charset="0"/>
              </a:defRPr>
            </a:lvl2pPr>
            <a:lvl3pPr marL="642938" lvl="2" indent="-293688">
              <a:spcBef>
                <a:spcPts val="0"/>
              </a:spcBef>
              <a:spcAft>
                <a:spcPts val="1200"/>
              </a:spcAft>
              <a:buFont typeface="Wingdings" panose="05000000000000000000" pitchFamily="2" charset="2"/>
              <a:buChar char="ü"/>
              <a:defRPr sz="2400" b="1">
                <a:latin typeface="Arial" panose="020B0604020202020204" pitchFamily="34" charset="0"/>
                <a:cs typeface="Arial" panose="020B0604020202020204" pitchFamily="34" charset="0"/>
              </a:defRPr>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1"/>
            <a:r>
              <a:rPr lang="en-US" dirty="0"/>
              <a:t>Recurrent Neural Network:</a:t>
            </a:r>
          </a:p>
          <a:p>
            <a:pPr lvl="2"/>
            <a:r>
              <a:rPr lang="en-US" dirty="0"/>
              <a:t>connections between units form cyclic paths</a:t>
            </a:r>
          </a:p>
        </p:txBody>
      </p:sp>
      <p:grpSp>
        <p:nvGrpSpPr>
          <p:cNvPr id="4" name="Group 3"/>
          <p:cNvGrpSpPr/>
          <p:nvPr/>
        </p:nvGrpSpPr>
        <p:grpSpPr>
          <a:xfrm>
            <a:off x="468744" y="1475365"/>
            <a:ext cx="8003452" cy="2633112"/>
            <a:chOff x="468744" y="1475365"/>
            <a:chExt cx="8003452" cy="2633112"/>
          </a:xfrm>
        </p:grpSpPr>
        <p:pic>
          <p:nvPicPr>
            <p:cNvPr id="2056" name="Picture 8" descr="http://blog.josephwilk.net/images/blog/2012/10/neural_networ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86" y="1475365"/>
              <a:ext cx="2690510" cy="26331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68744" y="2064706"/>
              <a:ext cx="5092301" cy="13689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9250" lvl="1" indent="-331788">
                <a:spcBef>
                  <a:spcPts val="0"/>
                </a:spcBef>
                <a:spcAft>
                  <a:spcPts val="1200"/>
                </a:spcAft>
                <a:buFont typeface="Wingdings" panose="05000000000000000000" pitchFamily="2" charset="2"/>
                <a:buChar char="Ø"/>
              </a:pPr>
              <a:r>
                <a:rPr lang="en-US" sz="2400" b="1" dirty="0" err="1" smtClean="0">
                  <a:latin typeface="Arial" panose="020B0604020202020204" pitchFamily="34" charset="0"/>
                  <a:cs typeface="Arial" panose="020B0604020202020204" pitchFamily="34" charset="0"/>
                </a:rPr>
                <a:t>Feedforward</a:t>
              </a:r>
              <a:r>
                <a:rPr lang="en-US" sz="2400" b="1" dirty="0" smtClean="0">
                  <a:latin typeface="Arial" panose="020B0604020202020204" pitchFamily="34" charset="0"/>
                  <a:cs typeface="Arial" panose="020B0604020202020204" pitchFamily="34" charset="0"/>
                </a:rPr>
                <a:t> Neural Networks:</a:t>
              </a:r>
            </a:p>
            <a:p>
              <a:pPr marL="642938" lvl="2" indent="-293688">
                <a:spcBef>
                  <a:spcPts val="0"/>
                </a:spcBef>
                <a:spcAft>
                  <a:spcPts val="1200"/>
                </a:spcAft>
                <a:buFont typeface="Wingdings" panose="05000000000000000000" pitchFamily="2" charset="2"/>
                <a:buChar char="ü"/>
              </a:pPr>
              <a:r>
                <a:rPr lang="en-US" b="1" dirty="0" smtClean="0">
                  <a:latin typeface="Arial" panose="020B0604020202020204" pitchFamily="34" charset="0"/>
                  <a:cs typeface="Arial" panose="020B0604020202020204" pitchFamily="34" charset="0"/>
                </a:rPr>
                <a:t>connections between the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units do not form a cycle</a:t>
              </a:r>
            </a:p>
          </p:txBody>
        </p:sp>
      </p:grpSp>
      <p:cxnSp>
        <p:nvCxnSpPr>
          <p:cNvPr id="5" name="Straight Connector 4"/>
          <p:cNvCxnSpPr/>
          <p:nvPr/>
        </p:nvCxnSpPr>
        <p:spPr>
          <a:xfrm flipV="1">
            <a:off x="1769583" y="3989706"/>
            <a:ext cx="419491" cy="255320"/>
          </a:xfrm>
          <a:prstGeom prst="line">
            <a:avLst/>
          </a:prstGeom>
          <a:ln w="76200" cap="sq">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5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Recurrent Neural Network (RNN)</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027" y="3434634"/>
            <a:ext cx="1828739" cy="17897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228599" y="647700"/>
            <a:ext cx="6358813" cy="6175375"/>
          </a:xfrm>
        </p:spPr>
        <p:txBody>
          <a:bodyPr lIns="0" tIns="0" rIns="0" bIns="0"/>
          <a:lstStyle/>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Recurrent since they receive </a:t>
            </a:r>
            <a:r>
              <a:rPr lang="en-US" sz="2400" b="1" dirty="0" smtClean="0">
                <a:latin typeface="Arial" panose="020B0604020202020204" pitchFamily="34" charset="0"/>
                <a:cs typeface="Arial" panose="020B0604020202020204" pitchFamily="34" charset="0"/>
              </a:rPr>
              <a:t>inputs, update </a:t>
            </a:r>
            <a:r>
              <a:rPr lang="en-US" sz="2400" b="1" dirty="0">
                <a:latin typeface="Arial" panose="020B0604020202020204" pitchFamily="34" charset="0"/>
                <a:cs typeface="Arial" panose="020B0604020202020204" pitchFamily="34" charset="0"/>
              </a:rPr>
              <a:t>the hidden states </a:t>
            </a:r>
            <a:r>
              <a:rPr lang="en-US" sz="2400" b="1" dirty="0" smtClean="0">
                <a:latin typeface="Arial" panose="020B0604020202020204" pitchFamily="34" charset="0"/>
                <a:cs typeface="Arial" panose="020B0604020202020204" pitchFamily="34" charset="0"/>
              </a:rPr>
              <a:t>depending on </a:t>
            </a:r>
            <a:r>
              <a:rPr lang="en-US" sz="2400" b="1" dirty="0">
                <a:latin typeface="Arial" panose="020B0604020202020204" pitchFamily="34" charset="0"/>
                <a:cs typeface="Arial" panose="020B0604020202020204" pitchFamily="34" charset="0"/>
              </a:rPr>
              <a:t>the previous computations, and make predictions for every element of a sequence.</a:t>
            </a:r>
          </a:p>
          <a:p>
            <a:pPr marL="182563" indent="-182563">
              <a:spcBef>
                <a:spcPts val="0"/>
              </a:spcBef>
              <a:spcAft>
                <a:spcPts val="1200"/>
              </a:spcAft>
              <a:buFont typeface="Arial" panose="020B0604020202020204" pitchFamily="34" charset="0"/>
            </a:pPr>
            <a:r>
              <a:rPr lang="en-US" sz="2400" b="1" dirty="0" smtClean="0">
                <a:latin typeface="Arial" panose="020B0604020202020204" pitchFamily="34" charset="0"/>
                <a:cs typeface="Arial" panose="020B0604020202020204" pitchFamily="34" charset="0"/>
              </a:rPr>
              <a:t>RNNs are a </a:t>
            </a:r>
            <a:r>
              <a:rPr lang="en-US" sz="2400" b="1" dirty="0">
                <a:latin typeface="Arial" panose="020B0604020202020204" pitchFamily="34" charset="0"/>
                <a:cs typeface="Arial" panose="020B0604020202020204" pitchFamily="34" charset="0"/>
              </a:rPr>
              <a:t>neural network with </a:t>
            </a:r>
            <a:r>
              <a:rPr lang="en-US" sz="2400" b="1" dirty="0" smtClean="0">
                <a:latin typeface="Arial" panose="020B0604020202020204" pitchFamily="34" charset="0"/>
                <a:cs typeface="Arial" panose="020B0604020202020204" pitchFamily="34" charset="0"/>
              </a:rPr>
              <a:t>memory.</a:t>
            </a:r>
            <a:endParaRPr lang="en-US" sz="2400" b="1" dirty="0">
              <a:latin typeface="Arial" panose="020B0604020202020204" pitchFamily="34" charset="0"/>
              <a:cs typeface="Arial" panose="020B0604020202020204" pitchFamily="34" charset="0"/>
            </a:endParaRP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very powerful dynamic </a:t>
            </a:r>
            <a:r>
              <a:rPr lang="en-US" sz="2400" b="1" dirty="0" smtClean="0">
                <a:latin typeface="Arial" panose="020B0604020202020204" pitchFamily="34" charset="0"/>
                <a:cs typeface="Arial" panose="020B0604020202020204" pitchFamily="34" charset="0"/>
              </a:rPr>
              <a:t>system </a:t>
            </a:r>
            <a:r>
              <a:rPr lang="en-US" sz="2400" b="1" dirty="0">
                <a:latin typeface="Arial" panose="020B0604020202020204" pitchFamily="34" charset="0"/>
                <a:cs typeface="Arial" panose="020B0604020202020204" pitchFamily="34" charset="0"/>
              </a:rPr>
              <a:t>for </a:t>
            </a:r>
            <a:r>
              <a:rPr lang="en-US" sz="2400" b="1" dirty="0" smtClean="0">
                <a:latin typeface="Arial" panose="020B0604020202020204" pitchFamily="34" charset="0"/>
                <a:cs typeface="Arial" panose="020B0604020202020204" pitchFamily="34" charset="0"/>
              </a:rPr>
              <a:t>sequential tasks </a:t>
            </a:r>
            <a:r>
              <a:rPr lang="en-US" sz="2400" b="1" dirty="0">
                <a:latin typeface="Arial" panose="020B0604020202020204" pitchFamily="34" charset="0"/>
                <a:cs typeface="Arial" panose="020B0604020202020204" pitchFamily="34" charset="0"/>
              </a:rPr>
              <a:t>such as speech recognition or handwritten </a:t>
            </a:r>
            <a:r>
              <a:rPr lang="en-US" sz="2400" b="1" dirty="0" smtClean="0">
                <a:latin typeface="Arial" panose="020B0604020202020204" pitchFamily="34" charset="0"/>
                <a:cs typeface="Arial" panose="020B0604020202020204" pitchFamily="34" charset="0"/>
              </a:rPr>
              <a:t>recognition since they maintain </a:t>
            </a:r>
            <a:r>
              <a:rPr lang="en-US" sz="2400" b="1" dirty="0">
                <a:latin typeface="Arial" panose="020B0604020202020204" pitchFamily="34" charset="0"/>
                <a:cs typeface="Arial" panose="020B0604020202020204" pitchFamily="34" charset="0"/>
              </a:rPr>
              <a:t>a state vector that implicitly contains information about the history of all the past elements </a:t>
            </a:r>
            <a:r>
              <a:rPr lang="en-US" sz="2400" b="1" dirty="0" smtClean="0">
                <a:latin typeface="Arial" panose="020B0604020202020204" pitchFamily="34" charset="0"/>
                <a:cs typeface="Arial" panose="020B0604020202020204" pitchFamily="34" charset="0"/>
              </a:rPr>
              <a:t>of a sequence.</a:t>
            </a:r>
            <a:endParaRPr lang="en-US" sz="2400" b="1" dirty="0">
              <a:latin typeface="Arial" panose="020B0604020202020204" pitchFamily="34" charset="0"/>
              <a:cs typeface="Arial" panose="020B0604020202020204" pitchFamily="34" charset="0"/>
            </a:endParaRPr>
          </a:p>
        </p:txBody>
      </p:sp>
      <p:pic>
        <p:nvPicPr>
          <p:cNvPr id="11" name="Picture 2" descr="https://draftin.com/images/34568?token=osHGQ5vZmlKI8wvUQDodyNnTzHvIIucFK6U0Z1ynSkEKrMZy1FEdoBrizZ7fujKpEWiYaC1-1fm8lMLh7GKKV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395" y="647700"/>
            <a:ext cx="1956005" cy="155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29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Unrolling an RNN for Sequential Modeling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66361"/>
                <a:ext cx="8686800" cy="7190014"/>
              </a:xfrm>
            </p:spPr>
            <p:txBody>
              <a:bodyPr lIns="0" tIns="0" rIns="0" bIns="0"/>
              <a:lstStyle/>
              <a:p>
                <a:pPr marL="0" indent="0">
                  <a:spcBef>
                    <a:spcPts val="0"/>
                  </a:spcBef>
                  <a:spcAft>
                    <a:spcPts val="15800"/>
                  </a:spcAft>
                  <a:buNone/>
                </a:pPr>
                <a:r>
                  <a:rPr lang="en-US" sz="1800" b="1" dirty="0" smtClean="0">
                    <a:latin typeface="Arial" panose="020B0604020202020204" pitchFamily="34" charset="0"/>
                    <a:cs typeface="Arial" panose="020B0604020202020204" pitchFamily="34" charset="0"/>
                  </a:rPr>
                  <a:t>An unrolled RNN (in time) can </a:t>
                </a:r>
                <a:r>
                  <a:rPr lang="en-US" sz="1800" b="1" dirty="0">
                    <a:latin typeface="Arial" panose="020B0604020202020204" pitchFamily="34" charset="0"/>
                    <a:cs typeface="Arial" panose="020B0604020202020204" pitchFamily="34" charset="0"/>
                  </a:rPr>
                  <a:t>be considered as a deep neural network (DNN) with indefinitely many </a:t>
                </a:r>
                <a:r>
                  <a:rPr lang="en-US" sz="1800" b="1" dirty="0" smtClean="0">
                    <a:latin typeface="Arial" panose="020B0604020202020204" pitchFamily="34" charset="0"/>
                    <a:cs typeface="Arial" panose="020B0604020202020204" pitchFamily="34" charset="0"/>
                  </a:rPr>
                  <a:t>layers:</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pPr>
                <a14:m>
                  <m:oMath xmlns:m="http://schemas.openxmlformats.org/officeDocument/2006/math">
                    <m:sSub>
                      <m:sSubPr>
                        <m:ctrlPr>
                          <a:rPr lang="en-US" sz="1800" b="1" i="1">
                            <a:latin typeface="Cambria Math" charset="0"/>
                            <a:cs typeface="Arial" panose="020B0604020202020204" pitchFamily="34" charset="0"/>
                          </a:rPr>
                        </m:ctrlPr>
                      </m:sSubPr>
                      <m:e>
                        <m:r>
                          <a:rPr lang="en-US" sz="1800" b="1" i="1">
                            <a:latin typeface="Cambria Math" charset="0"/>
                            <a:cs typeface="Arial" panose="020B0604020202020204" pitchFamily="34" charset="0"/>
                          </a:rPr>
                          <m:t>𝒙</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input at time </a:t>
                </a:r>
                <a14:m>
                  <m:oMath xmlns:m="http://schemas.openxmlformats.org/officeDocument/2006/math">
                    <m:r>
                      <a:rPr lang="en-US" sz="1800" b="1" i="1" smtClean="0">
                        <a:latin typeface="Cambria Math" charset="0"/>
                        <a:cs typeface="Arial" panose="020B0604020202020204" pitchFamily="34" charset="0"/>
                      </a:rPr>
                      <m:t>𝒕</m:t>
                    </m:r>
                  </m:oMath>
                </a14:m>
                <a:endParaRPr lang="en-US" sz="1800" b="1" i="1" dirty="0" smtClean="0">
                  <a:latin typeface="Cambria Math" charset="0"/>
                  <a:cs typeface="Arial" panose="020B0604020202020204" pitchFamily="34" charset="0"/>
                </a:endParaRPr>
              </a:p>
              <a:p>
                <a:pPr marL="349250" indent="-220663">
                  <a:spcBef>
                    <a:spcPts val="0"/>
                  </a:spcBef>
                  <a:spcAft>
                    <a:spcPts val="600"/>
                  </a:spcAft>
                  <a:buFont typeface="Arial" panose="020B0604020202020204" pitchFamily="34" charset="0"/>
                  <a:buChar char="•"/>
                </a:pPr>
                <a14:m>
                  <m:oMath xmlns:m="http://schemas.openxmlformats.org/officeDocument/2006/math">
                    <m:sSub>
                      <m:sSubPr>
                        <m:ctrlPr>
                          <a:rPr lang="en-US" sz="1800" b="1" i="1">
                            <a:latin typeface="Cambria Math" charset="0"/>
                            <a:cs typeface="Arial" panose="020B0604020202020204" pitchFamily="34" charset="0"/>
                          </a:rPr>
                        </m:ctrlPr>
                      </m:sSubPr>
                      <m:e>
                        <m:r>
                          <a:rPr lang="en-US" sz="1800" b="1" i="1">
                            <a:latin typeface="Cambria Math" charset="0"/>
                            <a:cs typeface="Arial" panose="020B0604020202020204" pitchFamily="34" charset="0"/>
                          </a:rPr>
                          <m:t>𝒔</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hidden state at time </a:t>
                </a:r>
                <a14:m>
                  <m:oMath xmlns:m="http://schemas.openxmlformats.org/officeDocument/2006/math">
                    <m:r>
                      <a:rPr lang="en-US" sz="1800" b="1" i="1">
                        <a:latin typeface="Cambria Math" charset="0"/>
                        <a:cs typeface="Arial" panose="020B0604020202020204" pitchFamily="34" charset="0"/>
                      </a:rPr>
                      <m:t>𝒕</m:t>
                    </m:r>
                  </m:oMath>
                </a14:m>
                <a:r>
                  <a:rPr lang="en-US" sz="1800" b="1" dirty="0" smtClean="0">
                    <a:latin typeface="Arial" panose="020B0604020202020204" pitchFamily="34" charset="0"/>
                    <a:cs typeface="Arial" panose="020B0604020202020204" pitchFamily="34" charset="0"/>
                  </a:rPr>
                  <a:t> (memory </a:t>
                </a:r>
                <a:r>
                  <a:rPr lang="en-US" sz="1800" b="1" dirty="0">
                    <a:latin typeface="Arial" panose="020B0604020202020204" pitchFamily="34" charset="0"/>
                    <a:cs typeface="Arial" panose="020B0604020202020204" pitchFamily="34" charset="0"/>
                  </a:rPr>
                  <a:t>of the </a:t>
                </a:r>
                <a:r>
                  <a:rPr lang="en-US" sz="1800" b="1" dirty="0" smtClean="0">
                    <a:latin typeface="Arial" panose="020B0604020202020204" pitchFamily="34" charset="0"/>
                    <a:cs typeface="Arial" panose="020B0604020202020204" pitchFamily="34" charset="0"/>
                  </a:rPr>
                  <a:t>network).</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buChar char="•"/>
                </a:pPr>
                <a14:m>
                  <m:oMath xmlns:m="http://schemas.openxmlformats.org/officeDocument/2006/math">
                    <m:r>
                      <a:rPr lang="en-US" sz="1800" b="1" i="1">
                        <a:latin typeface="Cambria Math" charset="0"/>
                        <a:cs typeface="Arial" panose="020B0604020202020204" pitchFamily="34" charset="0"/>
                      </a:rPr>
                      <m:t>𝒇</m:t>
                    </m:r>
                  </m:oMath>
                </a14:m>
                <a:r>
                  <a:rPr lang="en-US" sz="1800" b="1" dirty="0">
                    <a:latin typeface="Arial" panose="020B0604020202020204" pitchFamily="34" charset="0"/>
                    <a:cs typeface="Arial" panose="020B0604020202020204" pitchFamily="34" charset="0"/>
                  </a:rPr>
                  <a:t>: is an activation </a:t>
                </a:r>
                <a:r>
                  <a:rPr lang="en-US" sz="1800" b="1" dirty="0" smtClean="0">
                    <a:latin typeface="Arial" panose="020B0604020202020204" pitchFamily="34" charset="0"/>
                    <a:cs typeface="Arial" panose="020B0604020202020204" pitchFamily="34" charset="0"/>
                  </a:rPr>
                  <a:t>function (</a:t>
                </a:r>
                <a:r>
                  <a:rPr lang="en-US" sz="1800" b="1" dirty="0" err="1" smtClean="0">
                    <a:latin typeface="Arial" panose="020B0604020202020204" pitchFamily="34" charset="0"/>
                    <a:cs typeface="Arial" panose="020B0604020202020204" pitchFamily="34" charset="0"/>
                  </a:rPr>
                  <a:t>e.g</a:t>
                </a:r>
                <a:r>
                  <a:rPr lang="en-US" sz="1800" b="1" dirty="0" smtClean="0">
                    <a:latin typeface="Arial" panose="020B0604020202020204" pitchFamily="34" charset="0"/>
                    <a:cs typeface="Arial" panose="020B0604020202020204" pitchFamily="34" charset="0"/>
                  </a:rPr>
                  <a:t>, </a:t>
                </a:r>
                <a14:m>
                  <m:oMath xmlns:m="http://schemas.openxmlformats.org/officeDocument/2006/math">
                    <m:r>
                      <a:rPr lang="en-US" sz="1800" b="1" i="1">
                        <a:latin typeface="Cambria Math" charset="0"/>
                        <a:cs typeface="Arial" panose="020B0604020202020204" pitchFamily="34" charset="0"/>
                      </a:rPr>
                      <m:t>𝒕</m:t>
                    </m:r>
                    <m:r>
                      <a:rPr lang="en-US" sz="1800" b="1" i="1" smtClean="0">
                        <a:latin typeface="Cambria Math" charset="0"/>
                        <a:cs typeface="Arial" panose="020B0604020202020204" pitchFamily="34" charset="0"/>
                      </a:rPr>
                      <m:t>𝒂𝒏𝒉</m:t>
                    </m:r>
                    <m:r>
                      <a:rPr lang="en-US" sz="1800" b="1" i="1" smtClean="0">
                        <a:latin typeface="Cambria Math" charset="0"/>
                        <a:cs typeface="Arial" panose="020B0604020202020204" pitchFamily="34" charset="0"/>
                      </a:rPr>
                      <m:t>()</m:t>
                    </m:r>
                  </m:oMath>
                </a14:m>
                <a:r>
                  <a:rPr lang="en-US" sz="1800" b="1" i="1" dirty="0" smtClean="0">
                    <a:latin typeface="Cambria Math"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and </a:t>
                </a:r>
                <a:r>
                  <a:rPr lang="en-US" sz="1800" b="1" dirty="0" err="1" smtClean="0">
                    <a:latin typeface="Arial" panose="020B0604020202020204" pitchFamily="34" charset="0"/>
                    <a:cs typeface="Arial" panose="020B0604020202020204" pitchFamily="34" charset="0"/>
                  </a:rPr>
                  <a:t>ReLUs</a:t>
                </a:r>
                <a:r>
                  <a:rPr lang="en-US" sz="1800" b="1" dirty="0" smtClean="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pPr>
                <a:r>
                  <a:rPr lang="en-US" sz="1800" b="1" i="1" dirty="0" smtClean="0">
                    <a:cs typeface="Arial" panose="020B0604020202020204" pitchFamily="34" charset="0"/>
                  </a:rPr>
                  <a:t>U, V, W</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n</a:t>
                </a:r>
                <a:r>
                  <a:rPr lang="en-US" sz="1800" b="1" dirty="0" smtClean="0">
                    <a:latin typeface="Arial" panose="020B0604020202020204" pitchFamily="34" charset="0"/>
                    <a:cs typeface="Arial" panose="020B0604020202020204" pitchFamily="34" charset="0"/>
                  </a:rPr>
                  <a:t>etwork parameters (unlike a </a:t>
                </a:r>
                <a:r>
                  <a:rPr lang="en-US" sz="1800" b="1" dirty="0" err="1" smtClean="0">
                    <a:latin typeface="Arial" panose="020B0604020202020204" pitchFamily="34" charset="0"/>
                    <a:cs typeface="Arial" panose="020B0604020202020204" pitchFamily="34" charset="0"/>
                  </a:rPr>
                  <a:t>feedforward</a:t>
                </a:r>
                <a:r>
                  <a:rPr lang="en-US" sz="1800" b="1" dirty="0" smtClean="0">
                    <a:latin typeface="Arial" panose="020B0604020202020204" pitchFamily="34" charset="0"/>
                    <a:cs typeface="Arial" panose="020B0604020202020204" pitchFamily="34" charset="0"/>
                  </a:rPr>
                  <a:t> neural network, an RNN </a:t>
                </a:r>
                <a:r>
                  <a:rPr lang="en-US" sz="1800" b="1" dirty="0">
                    <a:latin typeface="Arial" panose="020B0604020202020204" pitchFamily="34" charset="0"/>
                    <a:cs typeface="Arial" panose="020B0604020202020204" pitchFamily="34" charset="0"/>
                  </a:rPr>
                  <a:t>shares the same parameters across all </a:t>
                </a:r>
                <a:r>
                  <a:rPr lang="en-US" sz="1800" b="1" dirty="0" smtClean="0">
                    <a:latin typeface="Arial" panose="020B0604020202020204" pitchFamily="34" charset="0"/>
                    <a:cs typeface="Arial" panose="020B0604020202020204" pitchFamily="34" charset="0"/>
                  </a:rPr>
                  <a:t>time steps).</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pPr>
                <a:r>
                  <a:rPr lang="en-US" sz="1800" b="1" i="1" dirty="0" smtClean="0">
                    <a:cs typeface="Arial" panose="020B0604020202020204" pitchFamily="34" charset="0"/>
                  </a:rPr>
                  <a:t>g</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activation function for the output </a:t>
                </a:r>
                <a:r>
                  <a:rPr lang="en-US" sz="1800" b="1" dirty="0" smtClean="0">
                    <a:latin typeface="Arial" panose="020B0604020202020204" pitchFamily="34" charset="0"/>
                    <a:cs typeface="Arial" panose="020B0604020202020204" pitchFamily="34" charset="0"/>
                  </a:rPr>
                  <a:t>layer (typically a </a:t>
                </a:r>
                <a:r>
                  <a:rPr lang="en-US" sz="1800" b="1" dirty="0" err="1">
                    <a:latin typeface="Arial" panose="020B0604020202020204" pitchFamily="34" charset="0"/>
                    <a:cs typeface="Arial" panose="020B0604020202020204" pitchFamily="34" charset="0"/>
                  </a:rPr>
                  <a:t>softmax</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function).</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buChar char="•"/>
                </a:pPr>
                <a:r>
                  <a:rPr lang="en-US" sz="1800" b="1" i="1" dirty="0" smtClean="0">
                    <a:cs typeface="Arial" panose="020B0604020202020204" pitchFamily="34" charset="0"/>
                  </a:rPr>
                  <a:t>y</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the output of the network at time </a:t>
                </a:r>
                <a14:m>
                  <m:oMath xmlns:m="http://schemas.openxmlformats.org/officeDocument/2006/math">
                    <m:r>
                      <a:rPr lang="en-US" sz="1800" b="1" i="1">
                        <a:latin typeface="Cambria Math" charset="0"/>
                        <a:cs typeface="Arial" panose="020B0604020202020204" pitchFamily="34" charset="0"/>
                      </a:rPr>
                      <m:t>𝒕</m:t>
                    </m:r>
                  </m:oMath>
                </a14:m>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66361"/>
                <a:ext cx="8686800" cy="7190014"/>
              </a:xfrm>
              <a:blipFill rotWithShape="0">
                <a:blip r:embed="rId3"/>
                <a:stretch>
                  <a:fillRect l="-1684" t="-1102"/>
                </a:stretch>
              </a:blipFill>
            </p:spPr>
            <p:txBody>
              <a:bodyPr/>
              <a:lstStyle/>
              <a:p>
                <a:r>
                  <a:rPr lang="en-US">
                    <a:noFill/>
                  </a:rPr>
                  <a:t> </a:t>
                </a:r>
              </a:p>
            </p:txBody>
          </p:sp>
        </mc:Fallback>
      </mc:AlternateContent>
      <p:pic>
        <p:nvPicPr>
          <p:cNvPr id="4" name="Picture 3" descr="rnn.jpg"/>
          <p:cNvPicPr>
            <a:picLocks noChangeAspect="1"/>
          </p:cNvPicPr>
          <p:nvPr/>
        </p:nvPicPr>
        <p:blipFill>
          <a:blip r:embed="rId4" cstate="print"/>
          <a:stretch>
            <a:fillRect/>
          </a:stretch>
        </p:blipFill>
        <p:spPr>
          <a:xfrm>
            <a:off x="3794748" y="1308394"/>
            <a:ext cx="4888283" cy="1693089"/>
          </a:xfrm>
          <a:prstGeom prst="rect">
            <a:avLst/>
          </a:prstGeom>
        </p:spPr>
      </p:pic>
      <mc:AlternateContent xmlns:mc="http://schemas.openxmlformats.org/markup-compatibility/2006" xmlns:a14="http://schemas.microsoft.com/office/drawing/2010/main">
        <mc:Choice Requires="a14">
          <p:sp>
            <p:nvSpPr>
              <p:cNvPr id="6" name="Rectangle 5"/>
              <p:cNvSpPr>
                <a:spLocks noChangeAspect="1"/>
              </p:cNvSpPr>
              <p:nvPr/>
            </p:nvSpPr>
            <p:spPr>
              <a:xfrm>
                <a:off x="257550" y="1604868"/>
                <a:ext cx="30543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charset="0"/>
                            </a:rPr>
                          </m:ctrlPr>
                        </m:sSubPr>
                        <m:e>
                          <m:r>
                            <a:rPr lang="en-US" sz="2400" i="1">
                              <a:latin typeface="Cambria Math" panose="02040503050406030204" pitchFamily="18" charset="0"/>
                            </a:rPr>
                            <m:t>𝑠</m:t>
                          </m:r>
                        </m:e>
                        <m:sub>
                          <m:r>
                            <a:rPr lang="en-US" sz="2400" i="1">
                              <a:latin typeface="Cambria Math" panose="02040503050406030204" pitchFamily="18" charset="0"/>
                            </a:rPr>
                            <m:t>𝑡</m:t>
                          </m:r>
                        </m:sub>
                      </m:sSub>
                      <m:r>
                        <a:rPr lang="en-US" sz="2400">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charset="0"/>
                            </a:rPr>
                          </m:ctrlPr>
                        </m:dPr>
                        <m:e>
                          <m:r>
                            <a:rPr lang="en-US" sz="2400" i="1">
                              <a:latin typeface="Cambria Math" panose="02040503050406030204" pitchFamily="18" charset="0"/>
                            </a:rPr>
                            <m:t>𝑈</m:t>
                          </m:r>
                          <m:sSub>
                            <m:sSubPr>
                              <m:ctrlPr>
                                <a:rPr lang="en-US" sz="2400" i="1">
                                  <a:latin typeface="Cambria Math"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sub>
                          </m:sSub>
                          <m:r>
                            <a:rPr lang="en-US" sz="2400">
                              <a:latin typeface="Cambria Math" panose="02040503050406030204" pitchFamily="18" charset="0"/>
                            </a:rPr>
                            <m:t>+</m:t>
                          </m:r>
                          <m:r>
                            <a:rPr lang="en-US" sz="2400" i="1">
                              <a:latin typeface="Cambria Math" panose="02040503050406030204" pitchFamily="18" charset="0"/>
                            </a:rPr>
                            <m:t>𝑊</m:t>
                          </m:r>
                          <m:sSub>
                            <m:sSubPr>
                              <m:ctrlPr>
                                <a:rPr lang="en-US" sz="2400" i="1">
                                  <a:latin typeface="Cambria Math" charset="0"/>
                                </a:rPr>
                              </m:ctrlPr>
                            </m:sSubPr>
                            <m:e>
                              <m:r>
                                <a:rPr lang="en-US" sz="2400" i="1">
                                  <a:latin typeface="Cambria Math" panose="02040503050406030204" pitchFamily="18" charset="0"/>
                                </a:rPr>
                                <m:t>𝑠</m:t>
                              </m:r>
                            </m:e>
                            <m:sub>
                              <m:r>
                                <a:rPr lang="en-US" sz="2400" i="1">
                                  <a:latin typeface="Cambria Math" panose="02040503050406030204" pitchFamily="18" charset="0"/>
                                </a:rPr>
                                <m:t>𝑡</m:t>
                              </m:r>
                              <m:r>
                                <a:rPr lang="en-US" sz="2400">
                                  <a:latin typeface="Cambria Math" panose="02040503050406030204" pitchFamily="18" charset="0"/>
                                </a:rPr>
                                <m:t>−1</m:t>
                              </m:r>
                            </m:sub>
                          </m:sSub>
                        </m:e>
                      </m:d>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257550" y="1604868"/>
                <a:ext cx="3054362" cy="461665"/>
              </a:xfrm>
              <a:prstGeom prst="rect">
                <a:avLst/>
              </a:prstGeom>
              <a:blipFill rotWithShape="0">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5946" y="2154939"/>
                <a:ext cx="17347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2400" i="1">
                              <a:latin typeface="Cambria Math" charset="0"/>
                            </a:rPr>
                          </m:ctrlPr>
                        </m:dPr>
                        <m:e>
                          <m:r>
                            <a:rPr lang="en-US" sz="2400" i="1">
                              <a:latin typeface="Cambria Math" panose="02040503050406030204" pitchFamily="18" charset="0"/>
                            </a:rPr>
                            <m:t>𝑦</m:t>
                          </m:r>
                          <m:r>
                            <a:rPr lang="en-US" sz="2400">
                              <a:latin typeface="Cambria Math" panose="02040503050406030204" pitchFamily="18" charset="0"/>
                            </a:rPr>
                            <m:t>=</m:t>
                          </m:r>
                          <m:r>
                            <a:rPr lang="en-US" sz="2400" i="1">
                              <a:latin typeface="Cambria Math" panose="02040503050406030204" pitchFamily="18" charset="0"/>
                            </a:rPr>
                            <m:t>𝑔</m:t>
                          </m:r>
                          <m:r>
                            <a:rPr lang="en-US" sz="2400">
                              <a:latin typeface="Cambria Math" panose="02040503050406030204" pitchFamily="18" charset="0"/>
                            </a:rPr>
                            <m:t>(</m:t>
                          </m:r>
                          <m:r>
                            <a:rPr lang="en-US" sz="2400" i="1">
                              <a:latin typeface="Cambria Math" panose="02040503050406030204" pitchFamily="18" charset="0"/>
                            </a:rPr>
                            <m:t>𝑉</m:t>
                          </m:r>
                          <m:sSub>
                            <m:sSubPr>
                              <m:ctrlPr>
                                <a:rPr lang="en-US" sz="2400" i="1">
                                  <a:latin typeface="Cambria Math" charset="0"/>
                                </a:rPr>
                              </m:ctrlPr>
                            </m:sSubPr>
                            <m:e>
                              <m:r>
                                <a:rPr lang="en-US" sz="2400" i="1">
                                  <a:latin typeface="Cambria Math" panose="02040503050406030204" pitchFamily="18" charset="0"/>
                                </a:rPr>
                                <m:t>𝑠</m:t>
                              </m:r>
                            </m:e>
                            <m:sub>
                              <m:r>
                                <a:rPr lang="en-US" sz="2400" i="1">
                                  <a:latin typeface="Cambria Math" panose="02040503050406030204" pitchFamily="18" charset="0"/>
                                </a:rPr>
                                <m:t>𝑡</m:t>
                              </m:r>
                            </m:sub>
                          </m:sSub>
                        </m:e>
                      </m:d>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325946" y="2154939"/>
                <a:ext cx="1734770" cy="461665"/>
              </a:xfrm>
              <a:prstGeom prst="rect">
                <a:avLst/>
              </a:prstGeom>
              <a:blipFill rotWithShape="0">
                <a:blip r:embed="rId6"/>
                <a:stretch>
                  <a:fillRect t="-132000" r="-38596" b="-197333"/>
                </a:stretch>
              </a:blipFill>
            </p:spPr>
            <p:txBody>
              <a:bodyPr/>
              <a:lstStyle/>
              <a:p>
                <a:r>
                  <a:rPr lang="en-US">
                    <a:noFill/>
                  </a:rPr>
                  <a:t> </a:t>
                </a:r>
              </a:p>
            </p:txBody>
          </p:sp>
        </mc:Fallback>
      </mc:AlternateContent>
      <p:sp>
        <p:nvSpPr>
          <p:cNvPr id="8" name="Content Placeholder 2"/>
          <p:cNvSpPr txBox="1">
            <a:spLocks/>
          </p:cNvSpPr>
          <p:nvPr/>
        </p:nvSpPr>
        <p:spPr>
          <a:xfrm>
            <a:off x="822960" y="3766370"/>
            <a:ext cx="7296027" cy="1817978"/>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13" indent="-214313">
              <a:buFont typeface="Wingdings" panose="05000000000000000000" pitchFamily="2" charset="2"/>
              <a:buChar char="Ø"/>
            </a:pPr>
            <a:endParaRPr lang="en-US" sz="1800" dirty="0">
              <a:solidFill>
                <a:schemeClr val="tx1"/>
              </a:solidFill>
            </a:endParaRPr>
          </a:p>
        </p:txBody>
      </p:sp>
    </p:spTree>
    <p:extLst>
      <p:ext uri="{BB962C8B-B14F-4D97-AF65-F5344CB8AC3E}">
        <p14:creationId xmlns:p14="http://schemas.microsoft.com/office/powerpoint/2010/main" val="3162559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a:t>
            </a:r>
            <a:r>
              <a:rPr lang="en-US" dirty="0" smtClean="0"/>
              <a:t>raining</a:t>
            </a:r>
            <a:endParaRPr lang="en-US" dirty="0"/>
          </a:p>
        </p:txBody>
      </p:sp>
      <p:sp>
        <p:nvSpPr>
          <p:cNvPr id="3" name="Content Placeholder 2"/>
          <p:cNvSpPr>
            <a:spLocks noGrp="1"/>
          </p:cNvSpPr>
          <p:nvPr>
            <p:ph idx="1"/>
          </p:nvPr>
        </p:nvSpPr>
        <p:spPr>
          <a:xfrm>
            <a:off x="228600" y="647700"/>
            <a:ext cx="8632554" cy="490635"/>
          </a:xfrm>
        </p:spPr>
        <p:txBody>
          <a:bodyPr lIns="0" tIns="0" rIns="0" bIns="0"/>
          <a:lstStyle/>
          <a:p>
            <a:pPr marL="0" indent="0">
              <a:spcBef>
                <a:spcPts val="0"/>
              </a:spcBef>
              <a:buNone/>
            </a:pPr>
            <a:r>
              <a:rPr lang="en-US" sz="2400" b="1" dirty="0">
                <a:latin typeface="Arial" panose="020B0604020202020204" pitchFamily="34" charset="0"/>
                <a:cs typeface="Arial" panose="020B0604020202020204" pitchFamily="34" charset="0"/>
              </a:rPr>
              <a:t>There are different approaches for training of RNNs</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156" y="4479924"/>
            <a:ext cx="2574317" cy="1693369"/>
          </a:xfrm>
          <a:prstGeom prst="rect">
            <a:avLst/>
          </a:prstGeom>
        </p:spPr>
      </p:pic>
      <p:sp>
        <p:nvSpPr>
          <p:cNvPr id="8" name="TextBox 7"/>
          <p:cNvSpPr txBox="1"/>
          <p:nvPr/>
        </p:nvSpPr>
        <p:spPr>
          <a:xfrm>
            <a:off x="6867330" y="6117310"/>
            <a:ext cx="1993823" cy="374221"/>
          </a:xfrm>
          <a:prstGeom prst="rect">
            <a:avLst/>
          </a:prstGeom>
          <a:noFill/>
        </p:spPr>
        <p:txBody>
          <a:bodyPr wrap="square" rtlCol="0">
            <a:spAutoFit/>
          </a:bodyPr>
          <a:lstStyle/>
          <a:p>
            <a:pPr algn="ctr"/>
            <a:r>
              <a:rPr lang="en-US" b="1" dirty="0">
                <a:latin typeface="Arial" charset="0"/>
                <a:ea typeface="Arial" charset="0"/>
                <a:cs typeface="Arial" charset="0"/>
              </a:rPr>
              <a:t>RTRL</a:t>
            </a:r>
          </a:p>
        </p:txBody>
      </p:sp>
      <p:sp>
        <p:nvSpPr>
          <p:cNvPr id="9" name="Content Placeholder 2"/>
          <p:cNvSpPr txBox="1">
            <a:spLocks/>
          </p:cNvSpPr>
          <p:nvPr/>
        </p:nvSpPr>
        <p:spPr>
          <a:xfrm>
            <a:off x="234370" y="4787932"/>
            <a:ext cx="5979817" cy="1232929"/>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800" dirty="0">
                <a:latin typeface="Arial" charset="0"/>
                <a:ea typeface="Arial" charset="0"/>
                <a:cs typeface="Arial" charset="0"/>
              </a:rPr>
              <a:t>Real-Time Recurrent Learning (RTRL</a:t>
            </a:r>
            <a:r>
              <a:rPr lang="en-US" sz="1800" dirty="0" smtClean="0">
                <a:latin typeface="Arial" charset="0"/>
                <a:ea typeface="Arial" charset="0"/>
                <a:cs typeface="Arial" charset="0"/>
              </a:rPr>
              <a:t>):</a:t>
            </a:r>
            <a:br>
              <a:rPr lang="en-US" sz="1800" dirty="0" smtClean="0">
                <a:latin typeface="Arial" charset="0"/>
                <a:ea typeface="Arial" charset="0"/>
                <a:cs typeface="Arial" charset="0"/>
              </a:rPr>
            </a:br>
            <a:r>
              <a:rPr lang="en-US" sz="1800" b="1" dirty="0" smtClean="0">
                <a:latin typeface="Arial" charset="0"/>
                <a:ea typeface="Arial" charset="0"/>
                <a:cs typeface="Arial" charset="0"/>
              </a:rPr>
              <a:t>Computing </a:t>
            </a:r>
            <a:r>
              <a:rPr lang="en-US" sz="1800" b="1" dirty="0">
                <a:latin typeface="Arial" charset="0"/>
                <a:ea typeface="Arial" charset="0"/>
                <a:cs typeface="Arial" charset="0"/>
              </a:rPr>
              <a:t>the error gradient and update weights for each time step. </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330" y="1192738"/>
            <a:ext cx="1893037" cy="2876286"/>
          </a:xfrm>
          <a:prstGeom prst="rect">
            <a:avLst/>
          </a:prstGeom>
        </p:spPr>
      </p:pic>
      <p:sp>
        <p:nvSpPr>
          <p:cNvPr id="6" name="TextBox 5"/>
          <p:cNvSpPr txBox="1">
            <a:spLocks noChangeAspect="1"/>
          </p:cNvSpPr>
          <p:nvPr/>
        </p:nvSpPr>
        <p:spPr>
          <a:xfrm>
            <a:off x="6867330" y="3928078"/>
            <a:ext cx="1893037" cy="369332"/>
          </a:xfrm>
          <a:prstGeom prst="rect">
            <a:avLst/>
          </a:prstGeom>
          <a:noFill/>
        </p:spPr>
        <p:txBody>
          <a:bodyPr wrap="square" rtlCol="0">
            <a:spAutoFit/>
          </a:bodyPr>
          <a:lstStyle/>
          <a:p>
            <a:pPr algn="ctr"/>
            <a:r>
              <a:rPr lang="en-US" b="1" dirty="0" smtClean="0">
                <a:latin typeface="Arial" charset="0"/>
                <a:ea typeface="Arial" charset="0"/>
                <a:cs typeface="Arial" charset="0"/>
              </a:rPr>
              <a:t>BPTT</a:t>
            </a:r>
            <a:endParaRPr lang="en-US" b="1" dirty="0">
              <a:latin typeface="Arial" charset="0"/>
              <a:ea typeface="Arial" charset="0"/>
              <a:cs typeface="Arial" charset="0"/>
            </a:endParaRPr>
          </a:p>
        </p:txBody>
      </p:sp>
      <p:sp>
        <p:nvSpPr>
          <p:cNvPr id="10" name="Content Placeholder 2"/>
          <p:cNvSpPr txBox="1">
            <a:spLocks/>
          </p:cNvSpPr>
          <p:nvPr/>
        </p:nvSpPr>
        <p:spPr>
          <a:xfrm>
            <a:off x="228600" y="1319215"/>
            <a:ext cx="5985587" cy="920751"/>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800" dirty="0">
                <a:latin typeface="Arial" charset="0"/>
                <a:ea typeface="Arial" charset="0"/>
                <a:cs typeface="Arial" charset="0"/>
              </a:rPr>
              <a:t>Back-Propagation Through Time (BPTT</a:t>
            </a:r>
            <a:r>
              <a:rPr lang="en-US" sz="1800" dirty="0" smtClean="0">
                <a:latin typeface="Arial" charset="0"/>
                <a:ea typeface="Arial" charset="0"/>
                <a:cs typeface="Arial" charset="0"/>
              </a:rPr>
              <a:t>): </a:t>
            </a:r>
            <a:r>
              <a:rPr lang="en-US" sz="1800" b="1" dirty="0" smtClean="0">
                <a:latin typeface="Arial" charset="0"/>
                <a:ea typeface="Arial" charset="0"/>
                <a:cs typeface="Arial" charset="0"/>
              </a:rPr>
              <a:t>Unfolding an RNN </a:t>
            </a:r>
            <a:r>
              <a:rPr lang="en-US" sz="1800" b="1" dirty="0">
                <a:latin typeface="Arial" charset="0"/>
                <a:ea typeface="Arial" charset="0"/>
                <a:cs typeface="Arial" charset="0"/>
              </a:rPr>
              <a:t>in time and using the extended version of </a:t>
            </a:r>
            <a:r>
              <a:rPr lang="en-US" sz="1800" b="1" dirty="0" err="1" smtClean="0">
                <a:latin typeface="Arial" charset="0"/>
                <a:ea typeface="Arial" charset="0"/>
                <a:cs typeface="Arial" charset="0"/>
              </a:rPr>
              <a:t>backpropagation</a:t>
            </a:r>
            <a:r>
              <a:rPr lang="en-US" sz="1800" b="1" dirty="0" smtClean="0">
                <a:latin typeface="Arial" charset="0"/>
                <a:ea typeface="Arial" charset="0"/>
                <a:cs typeface="Arial" charset="0"/>
              </a:rPr>
              <a:t>.</a:t>
            </a:r>
            <a:endParaRPr lang="en-US" sz="1800" b="1" dirty="0">
              <a:latin typeface="Arial" charset="0"/>
              <a:ea typeface="Arial" charset="0"/>
              <a:cs typeface="Arial" charset="0"/>
            </a:endParaRPr>
          </a:p>
        </p:txBody>
      </p:sp>
      <p:sp>
        <p:nvSpPr>
          <p:cNvPr id="12" name="Content Placeholder 2"/>
          <p:cNvSpPr txBox="1">
            <a:spLocks/>
          </p:cNvSpPr>
          <p:nvPr/>
        </p:nvSpPr>
        <p:spPr>
          <a:xfrm>
            <a:off x="228600" y="2830967"/>
            <a:ext cx="6167556" cy="1442765"/>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800" dirty="0">
                <a:latin typeface="Arial" charset="0"/>
                <a:ea typeface="Arial" charset="0"/>
                <a:cs typeface="Arial" charset="0"/>
              </a:rPr>
              <a:t>Extended </a:t>
            </a:r>
            <a:r>
              <a:rPr lang="en-US" sz="1800" dirty="0" err="1">
                <a:latin typeface="Arial" charset="0"/>
                <a:ea typeface="Arial" charset="0"/>
                <a:cs typeface="Arial" charset="0"/>
              </a:rPr>
              <a:t>Kalman</a:t>
            </a:r>
            <a:r>
              <a:rPr lang="en-US" sz="1800" dirty="0">
                <a:latin typeface="Arial" charset="0"/>
                <a:ea typeface="Arial" charset="0"/>
                <a:cs typeface="Arial" charset="0"/>
              </a:rPr>
              <a:t> Filtering (EKF</a:t>
            </a:r>
            <a:r>
              <a:rPr lang="en-US" sz="1800" dirty="0" smtClean="0">
                <a:latin typeface="Arial" charset="0"/>
                <a:ea typeface="Arial" charset="0"/>
                <a:cs typeface="Arial" charset="0"/>
              </a:rPr>
              <a:t>):</a:t>
            </a:r>
            <a:br>
              <a:rPr lang="en-US" sz="1800" dirty="0" smtClean="0">
                <a:latin typeface="Arial" charset="0"/>
                <a:ea typeface="Arial" charset="0"/>
                <a:cs typeface="Arial" charset="0"/>
              </a:rPr>
            </a:br>
            <a:r>
              <a:rPr lang="en-US" sz="1800" b="1" dirty="0" smtClean="0">
                <a:latin typeface="Arial" charset="0"/>
                <a:ea typeface="Arial" charset="0"/>
                <a:cs typeface="Arial" charset="0"/>
              </a:rPr>
              <a:t>a </a:t>
            </a:r>
            <a:r>
              <a:rPr lang="en-US" sz="1800" b="1" dirty="0">
                <a:latin typeface="Arial" charset="0"/>
                <a:ea typeface="Arial" charset="0"/>
                <a:cs typeface="Arial" charset="0"/>
              </a:rPr>
              <a:t>set of mathematical equations that provides an efficient computational means to estimate the state of a process, in a way that minimizes the mean of the squared error on linear system.</a:t>
            </a:r>
          </a:p>
        </p:txBody>
      </p:sp>
    </p:spTree>
    <p:extLst>
      <p:ext uri="{BB962C8B-B14F-4D97-AF65-F5344CB8AC3E}">
        <p14:creationId xmlns:p14="http://schemas.microsoft.com/office/powerpoint/2010/main" val="202678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err="1" smtClean="0"/>
              <a:t>Backpropagation</a:t>
            </a:r>
            <a:r>
              <a:rPr lang="en-US" dirty="0" smtClean="0"/>
              <a:t> </a:t>
            </a:r>
            <a:r>
              <a:rPr lang="en-US" dirty="0"/>
              <a:t>Through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647700"/>
                <a:ext cx="8869363" cy="5641133"/>
              </a:xfrm>
            </p:spPr>
            <p:txBody>
              <a:bodyPr lIns="0" tIns="0" rIns="0" bIns="0"/>
              <a:lstStyle/>
              <a:p>
                <a:pPr marL="182563" indent="-182563">
                  <a:spcBef>
                    <a:spcPts val="0"/>
                  </a:spcBef>
                  <a:spcAft>
                    <a:spcPts val="1200"/>
                  </a:spcAft>
                  <a:buFont typeface="Arial" charset="0"/>
                  <a:buChar char="•"/>
                </a:pPr>
                <a:r>
                  <a:rPr lang="en-US" sz="2400" b="1" dirty="0" smtClean="0">
                    <a:latin typeface="Arial" panose="020B0604020202020204" pitchFamily="34" charset="0"/>
                    <a:cs typeface="Arial" panose="020B0604020202020204" pitchFamily="34" charset="0"/>
                  </a:rPr>
                  <a:t>The </a:t>
                </a:r>
                <a:r>
                  <a:rPr lang="en-US" sz="2400" b="1" dirty="0" err="1">
                    <a:latin typeface="Arial" panose="020B0604020202020204" pitchFamily="34" charset="0"/>
                    <a:cs typeface="Arial" panose="020B0604020202020204" pitchFamily="34" charset="0"/>
                  </a:rPr>
                  <a:t>backpropagation</a:t>
                </a:r>
                <a:r>
                  <a:rPr lang="en-US" sz="2400" b="1" dirty="0">
                    <a:latin typeface="Arial" panose="020B0604020202020204" pitchFamily="34" charset="0"/>
                    <a:cs typeface="Arial" panose="020B0604020202020204" pitchFamily="34" charset="0"/>
                  </a:rPr>
                  <a:t> algorithm can be extended to BPTT by unfolding RNN in time and stacking identical copies of the RNN. </a:t>
                </a:r>
              </a:p>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As the parameters that are supposed to be </a:t>
                </a:r>
                <a:r>
                  <a:rPr lang="en-US" sz="2400" b="1" dirty="0" smtClean="0">
                    <a:latin typeface="Arial" panose="020B0604020202020204" pitchFamily="34" charset="0"/>
                    <a:cs typeface="Arial" panose="020B0604020202020204" pitchFamily="34" charset="0"/>
                  </a:rPr>
                  <a:t>learned (</a:t>
                </a:r>
                <a:r>
                  <a:rPr lang="en-US" sz="2400" b="1" i="1" dirty="0" smtClean="0">
                    <a:latin typeface="Arial" panose="020B0604020202020204" pitchFamily="34" charset="0"/>
                    <a:cs typeface="Arial" panose="020B0604020202020204" pitchFamily="34" charset="0"/>
                  </a:rPr>
                  <a:t>U</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V</a:t>
                </a:r>
                <a:r>
                  <a:rPr lang="en-US" sz="2400" b="1" dirty="0">
                    <a:latin typeface="Arial" panose="020B0604020202020204" pitchFamily="34" charset="0"/>
                    <a:cs typeface="Arial" panose="020B0604020202020204" pitchFamily="34" charset="0"/>
                  </a:rPr>
                  <a:t> and </a:t>
                </a:r>
                <a:r>
                  <a:rPr lang="en-US" sz="2400" b="1" i="1" dirty="0">
                    <a:latin typeface="Arial" panose="020B0604020202020204" pitchFamily="34" charset="0"/>
                    <a:cs typeface="Arial" panose="020B0604020202020204" pitchFamily="34" charset="0"/>
                  </a:rPr>
                  <a:t>W</a:t>
                </a:r>
                <a:r>
                  <a:rPr lang="en-US" sz="2400" b="1" dirty="0">
                    <a:latin typeface="Arial" panose="020B0604020202020204" pitchFamily="34" charset="0"/>
                    <a:cs typeface="Arial" panose="020B0604020202020204" pitchFamily="34" charset="0"/>
                  </a:rPr>
                  <a:t>) are shared by all time steps in the network, the gradient at each output depends, not only on the calculations of the current time step, but also the previous time steps.</a:t>
                </a:r>
              </a:p>
              <a:p>
                <a:pPr marL="182563" indent="-182563">
                  <a:spcBef>
                    <a:spcPts val="0"/>
                  </a:spcBef>
                  <a:spcAft>
                    <a:spcPts val="600"/>
                  </a:spcAft>
                  <a:buFont typeface="Arial" charset="0"/>
                  <a:buChar char="•"/>
                </a:pPr>
                <a:r>
                  <a:rPr lang="en-US" sz="2400" b="1" dirty="0">
                    <a:latin typeface="Arial" panose="020B0604020202020204" pitchFamily="34" charset="0"/>
                    <a:cs typeface="Arial" panose="020B0604020202020204" pitchFamily="34" charset="0"/>
                  </a:rPr>
                  <a:t>In RNNs, a common choice for the loss function is the cross-entropy loss which is given by:</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𝐋</m:t>
                    </m:r>
                    <m:d>
                      <m:dPr>
                        <m:ctrlPr>
                          <a:rPr lang="en-US" sz="1800" b="1" i="1">
                            <a:latin typeface="Cambria Math" charset="0"/>
                            <a:ea typeface="Arial" charset="0"/>
                            <a:cs typeface="Arial" charset="0"/>
                          </a:rPr>
                        </m:ctrlPr>
                      </m:dPr>
                      <m:e>
                        <m:sSub>
                          <m:sSubPr>
                            <m:ctrlPr>
                              <a:rPr lang="en-US" sz="1800" b="1" i="1">
                                <a:latin typeface="Cambria Math"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r>
                          <a:rPr lang="en-US" sz="1800" b="1">
                            <a:latin typeface="Cambria Math" charset="0"/>
                            <a:ea typeface="Arial" charset="0"/>
                            <a:cs typeface="Arial" charset="0"/>
                          </a:rPr>
                          <m:t>,</m:t>
                        </m:r>
                        <m:r>
                          <a:rPr lang="en-US" sz="1800" b="1" i="1">
                            <a:latin typeface="Cambria Math" charset="0"/>
                            <a:ea typeface="Arial" charset="0"/>
                            <a:cs typeface="Arial" charset="0"/>
                          </a:rPr>
                          <m:t>𝐲</m:t>
                        </m:r>
                      </m:e>
                    </m:d>
                    <m:r>
                      <a:rPr lang="en-US" sz="1800" b="1">
                        <a:latin typeface="Cambria Math" charset="0"/>
                        <a:ea typeface="Arial" charset="0"/>
                        <a:cs typeface="Arial" charset="0"/>
                      </a:rPr>
                      <m:t>=−</m:t>
                    </m:r>
                    <m:f>
                      <m:fPr>
                        <m:ctrlPr>
                          <a:rPr lang="en-US" sz="1800" b="1" i="1">
                            <a:latin typeface="Cambria Math" charset="0"/>
                            <a:ea typeface="Arial" charset="0"/>
                            <a:cs typeface="Arial" charset="0"/>
                          </a:rPr>
                        </m:ctrlPr>
                      </m:fPr>
                      <m:num>
                        <m:r>
                          <a:rPr lang="en-US" sz="1800" b="1" i="1">
                            <a:latin typeface="Cambria Math" charset="0"/>
                            <a:ea typeface="Arial" charset="0"/>
                            <a:cs typeface="Arial" charset="0"/>
                          </a:rPr>
                          <m:t>𝟏</m:t>
                        </m:r>
                      </m:num>
                      <m:den>
                        <m:r>
                          <a:rPr lang="en-US" sz="1800" b="1" i="1">
                            <a:latin typeface="Cambria Math" charset="0"/>
                            <a:ea typeface="Arial" charset="0"/>
                            <a:cs typeface="Arial" charset="0"/>
                          </a:rPr>
                          <m:t>𝐍</m:t>
                        </m:r>
                      </m:den>
                    </m:f>
                    <m:nary>
                      <m:naryPr>
                        <m:chr m:val="∑"/>
                        <m:limLoc m:val="undOvr"/>
                        <m:supHide m:val="on"/>
                        <m:ctrlPr>
                          <a:rPr lang="en-US" sz="1800" b="1" i="1">
                            <a:latin typeface="Cambria Math" charset="0"/>
                            <a:ea typeface="Arial" charset="0"/>
                            <a:cs typeface="Arial" charset="0"/>
                          </a:rPr>
                        </m:ctrlPr>
                      </m:naryPr>
                      <m:sub>
                        <m:r>
                          <a:rPr lang="en-US" sz="1800" b="1" i="1">
                            <a:latin typeface="Cambria Math" charset="0"/>
                            <a:ea typeface="Arial" charset="0"/>
                            <a:cs typeface="Arial" charset="0"/>
                          </a:rPr>
                          <m:t>𝐧</m:t>
                        </m:r>
                        <m:r>
                          <a:rPr lang="en-US" sz="1800" b="1">
                            <a:latin typeface="Cambria Math" charset="0"/>
                            <a:ea typeface="Arial" charset="0"/>
                            <a:cs typeface="Arial" charset="0"/>
                          </a:rPr>
                          <m:t>∈</m:t>
                        </m:r>
                        <m:r>
                          <a:rPr lang="en-US" sz="1800" b="1" i="1">
                            <a:latin typeface="Cambria Math" charset="0"/>
                            <a:ea typeface="Arial" charset="0"/>
                            <a:cs typeface="Arial" charset="0"/>
                          </a:rPr>
                          <m:t>𝐍</m:t>
                        </m:r>
                      </m:sub>
                      <m:sup/>
                      <m:e>
                        <m:sSub>
                          <m:sSubPr>
                            <m:ctrlPr>
                              <a:rPr lang="en-US" sz="1800" b="1" i="1">
                                <a:latin typeface="Cambria Math"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𝐥𝐧</m:t>
                            </m:r>
                          </m:sub>
                        </m:sSub>
                        <m:func>
                          <m:funcPr>
                            <m:ctrlPr>
                              <a:rPr lang="en-US" sz="1800" b="1" i="1">
                                <a:latin typeface="Cambria Math" charset="0"/>
                                <a:ea typeface="Arial" charset="0"/>
                                <a:cs typeface="Arial" charset="0"/>
                              </a:rPr>
                            </m:ctrlPr>
                          </m:funcPr>
                          <m:fName>
                            <m:r>
                              <a:rPr lang="en-US" sz="1800" b="1" i="1">
                                <a:latin typeface="Cambria Math" charset="0"/>
                                <a:ea typeface="Arial" charset="0"/>
                                <a:cs typeface="Arial" charset="0"/>
                              </a:rPr>
                              <m:t>𝐥𝐨𝐠</m:t>
                            </m:r>
                          </m:fName>
                          <m:e>
                            <m:sSub>
                              <m:sSubPr>
                                <m:ctrlPr>
                                  <a:rPr lang="en-US" sz="1800" b="1" i="1">
                                    <a:latin typeface="Cambria Math"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𝐧</m:t>
                                </m:r>
                              </m:sub>
                            </m:sSub>
                          </m:e>
                        </m:func>
                      </m:e>
                    </m:nary>
                    <m:r>
                      <a:rPr lang="en-US" sz="1800" b="1">
                        <a:latin typeface="Cambria Math" charset="0"/>
                        <a:ea typeface="Arial" charset="0"/>
                        <a:cs typeface="Arial" charset="0"/>
                      </a:rPr>
                      <m:t> </m:t>
                    </m:r>
                  </m:oMath>
                </a14:m>
                <a:endParaRPr lang="en-US" sz="1800" b="1" dirty="0">
                  <a:latin typeface="Arial" charset="0"/>
                  <a:ea typeface="Arial" charset="0"/>
                  <a:cs typeface="Arial" charset="0"/>
                </a:endParaRP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𝐍</m:t>
                    </m:r>
                    <m:r>
                      <a:rPr lang="en-US" sz="1800" b="1">
                        <a:latin typeface="Cambria Math" charset="0"/>
                        <a:ea typeface="Arial" charset="0"/>
                        <a:cs typeface="Arial" charset="0"/>
                      </a:rPr>
                      <m:t>:</m:t>
                    </m:r>
                    <m:r>
                      <a:rPr lang="en-US" sz="1800" b="1" i="0" smtClean="0">
                        <a:latin typeface="Cambria Math" charset="0"/>
                        <a:ea typeface="Arial" charset="0"/>
                        <a:cs typeface="Arial" charset="0"/>
                      </a:rPr>
                      <m:t> </m:t>
                    </m:r>
                  </m:oMath>
                </a14:m>
                <a:r>
                  <a:rPr lang="en-US" sz="1800" b="1" dirty="0">
                    <a:latin typeface="Arial" charset="0"/>
                    <a:ea typeface="Arial" charset="0"/>
                    <a:cs typeface="Arial" charset="0"/>
                  </a:rPr>
                  <a:t>the number of training </a:t>
                </a:r>
                <a:r>
                  <a:rPr lang="en-US" sz="1800" b="1" dirty="0" smtClean="0">
                    <a:latin typeface="Arial" charset="0"/>
                    <a:ea typeface="Arial" charset="0"/>
                    <a:cs typeface="Arial" charset="0"/>
                  </a:rPr>
                  <a:t>examples</a:t>
                </a:r>
                <a:endParaRPr lang="en-US" sz="1800" b="1" dirty="0">
                  <a:latin typeface="Arial" charset="0"/>
                  <a:ea typeface="Arial" charset="0"/>
                  <a:cs typeface="Arial" charset="0"/>
                </a:endParaRP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𝐲</m:t>
                    </m:r>
                    <m:r>
                      <a:rPr lang="en-US" sz="1800" b="1">
                        <a:latin typeface="Cambria Math" charset="0"/>
                        <a:ea typeface="Arial" charset="0"/>
                        <a:cs typeface="Arial" charset="0"/>
                      </a:rPr>
                      <m:t>:</m:t>
                    </m:r>
                  </m:oMath>
                </a14:m>
                <a:r>
                  <a:rPr lang="en-US" sz="1800" b="1" dirty="0" smtClean="0">
                    <a:latin typeface="Arial" charset="0"/>
                    <a:ea typeface="Arial" charset="0"/>
                    <a:cs typeface="Arial" charset="0"/>
                  </a:rPr>
                  <a:t> </a:t>
                </a:r>
                <a:r>
                  <a:rPr lang="en-US" sz="1800" b="1" dirty="0">
                    <a:latin typeface="Arial" charset="0"/>
                    <a:ea typeface="Arial" charset="0"/>
                    <a:cs typeface="Arial" charset="0"/>
                  </a:rPr>
                  <a:t>the prediction of the network </a:t>
                </a:r>
              </a:p>
              <a:p>
                <a:pPr marL="349250" lvl="1" indent="-166688">
                  <a:buFont typeface="Wingdings" charset="2"/>
                  <a:buChar char="§"/>
                </a:pPr>
                <a14:m>
                  <m:oMath xmlns:m="http://schemas.openxmlformats.org/officeDocument/2006/math">
                    <m:sSub>
                      <m:sSubPr>
                        <m:ctrlPr>
                          <a:rPr lang="en-US" sz="1800" b="1" i="1">
                            <a:latin typeface="Cambria Math"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oMath>
                </a14:m>
                <a:r>
                  <a:rPr lang="en-US" sz="1800" b="1" dirty="0" smtClean="0">
                    <a:latin typeface="Arial" charset="0"/>
                    <a:ea typeface="Arial" charset="0"/>
                    <a:cs typeface="Arial" charset="0"/>
                  </a:rPr>
                  <a:t>: the true label</a:t>
                </a: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647700"/>
                <a:ext cx="8869363" cy="5641133"/>
              </a:xfrm>
              <a:blipFill rotWithShape="0">
                <a:blip r:embed="rId3"/>
                <a:stretch>
                  <a:fillRect l="-1924" t="-1512" r="-550" b="-108"/>
                </a:stretch>
              </a:blipFill>
            </p:spPr>
            <p:txBody>
              <a:bodyPr/>
              <a:lstStyle/>
              <a:p>
                <a:r>
                  <a:rPr lang="en-US">
                    <a:noFill/>
                  </a:rPr>
                  <a:t> </a:t>
                </a:r>
              </a:p>
            </p:txBody>
          </p:sp>
        </mc:Fallback>
      </mc:AlternateContent>
    </p:spTree>
    <p:extLst>
      <p:ext uri="{BB962C8B-B14F-4D97-AF65-F5344CB8AC3E}">
        <p14:creationId xmlns:p14="http://schemas.microsoft.com/office/powerpoint/2010/main" val="808124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The Vanishing </a:t>
            </a:r>
            <a:r>
              <a:rPr lang="en-US" dirty="0"/>
              <a:t>Gradient Problem</a:t>
            </a:r>
          </a:p>
        </p:txBody>
      </p:sp>
      <p:sp>
        <p:nvSpPr>
          <p:cNvPr id="3" name="Content Placeholder 2"/>
          <p:cNvSpPr>
            <a:spLocks noGrp="1"/>
          </p:cNvSpPr>
          <p:nvPr>
            <p:ph idx="1"/>
          </p:nvPr>
        </p:nvSpPr>
        <p:spPr>
          <a:xfrm>
            <a:off x="228600" y="647700"/>
            <a:ext cx="7543800" cy="4023360"/>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Definition: The influence of a given input on the hidden layer, and therefore on the network output, either decays or </a:t>
            </a:r>
            <a:r>
              <a:rPr lang="en-US" sz="2400" b="1" dirty="0" smtClean="0">
                <a:latin typeface="Arial" panose="020B0604020202020204" pitchFamily="34" charset="0"/>
                <a:cs typeface="Arial" panose="020B0604020202020204" pitchFamily="34" charset="0"/>
              </a:rPr>
              <a:t>grows exponentially </a:t>
            </a:r>
            <a:r>
              <a:rPr lang="en-US" sz="2400" b="1" dirty="0">
                <a:latin typeface="Arial" panose="020B0604020202020204" pitchFamily="34" charset="0"/>
                <a:cs typeface="Arial" panose="020B0604020202020204" pitchFamily="34" charset="0"/>
              </a:rPr>
              <a:t>as it </a:t>
            </a:r>
            <a:r>
              <a:rPr lang="en-US" sz="2400" b="1" dirty="0" smtClean="0">
                <a:latin typeface="Arial" panose="020B0604020202020204" pitchFamily="34" charset="0"/>
                <a:cs typeface="Arial" panose="020B0604020202020204" pitchFamily="34" charset="0"/>
              </a:rPr>
              <a:t>propagates through an RNN</a:t>
            </a:r>
            <a:r>
              <a:rPr lang="en-US" sz="2400" b="1" dirty="0">
                <a:latin typeface="Arial" panose="020B0604020202020204" pitchFamily="34" charset="0"/>
                <a:cs typeface="Arial" panose="020B0604020202020204" pitchFamily="34" charset="0"/>
              </a:rPr>
              <a:t>.</a:t>
            </a:r>
          </a:p>
          <a:p>
            <a:pPr marL="182563" indent="-182563">
              <a:spcBef>
                <a:spcPts val="0"/>
              </a:spcBef>
              <a:spcAft>
                <a:spcPts val="8600"/>
              </a:spcAft>
              <a:buFont typeface="Arial" charset="0"/>
            </a:pPr>
            <a:r>
              <a:rPr lang="en-US" sz="2400" b="1" dirty="0">
                <a:latin typeface="Arial" panose="020B0604020202020204" pitchFamily="34" charset="0"/>
                <a:cs typeface="Arial" panose="020B0604020202020204" pitchFamily="34" charset="0"/>
              </a:rPr>
              <a:t>In practice, the range of contextual information that standard RNNs can access are limited </a:t>
            </a:r>
            <a:r>
              <a:rPr lang="en-US" sz="2400" b="1" dirty="0" smtClean="0">
                <a:latin typeface="Arial" panose="020B0604020202020204" pitchFamily="34" charset="0"/>
                <a:cs typeface="Arial" panose="020B0604020202020204" pitchFamily="34" charset="0"/>
              </a:rPr>
              <a:t>to approximately 10 </a:t>
            </a:r>
            <a:r>
              <a:rPr lang="en-US" sz="2400" b="1" dirty="0">
                <a:latin typeface="Arial" panose="020B0604020202020204" pitchFamily="34" charset="0"/>
                <a:cs typeface="Arial" panose="020B0604020202020204" pitchFamily="34" charset="0"/>
              </a:rPr>
              <a:t>time steps between </a:t>
            </a:r>
            <a:r>
              <a:rPr lang="en-US" sz="2400" b="1" dirty="0" smtClean="0">
                <a:latin typeface="Arial" panose="020B0604020202020204" pitchFamily="34" charset="0"/>
                <a:cs typeface="Arial" panose="020B0604020202020204" pitchFamily="34" charset="0"/>
              </a:rPr>
              <a:t>the relevant </a:t>
            </a:r>
            <a:r>
              <a:rPr lang="en-US" sz="2400" b="1" dirty="0">
                <a:latin typeface="Arial" panose="020B0604020202020204" pitchFamily="34" charset="0"/>
                <a:cs typeface="Arial" panose="020B0604020202020204" pitchFamily="34" charset="0"/>
              </a:rPr>
              <a:t>input and target events.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Solution: LSTM networks</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rcRect/>
          <a:stretch>
            <a:fillRect/>
          </a:stretch>
        </p:blipFill>
        <p:spPr bwMode="auto">
          <a:xfrm>
            <a:off x="4553663" y="3833813"/>
            <a:ext cx="4361737" cy="2351386"/>
          </a:xfrm>
          <a:prstGeom prst="rect">
            <a:avLst/>
          </a:prstGeom>
          <a:noFill/>
          <a:ln w="9525">
            <a:noFill/>
            <a:miter lim="800000"/>
            <a:headEnd/>
            <a:tailEnd/>
          </a:ln>
        </p:spPr>
      </p:pic>
    </p:spTree>
    <p:extLst>
      <p:ext uri="{BB962C8B-B14F-4D97-AF65-F5344CB8AC3E}">
        <p14:creationId xmlns:p14="http://schemas.microsoft.com/office/powerpoint/2010/main" val="108392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LONG SHORT-TERM MEMORY (LSTM)</a:t>
            </a:r>
          </a:p>
        </p:txBody>
      </p:sp>
      <p:sp>
        <p:nvSpPr>
          <p:cNvPr id="3" name="Content Placeholder 2"/>
          <p:cNvSpPr>
            <a:spLocks noGrp="1"/>
          </p:cNvSpPr>
          <p:nvPr>
            <p:ph idx="1"/>
          </p:nvPr>
        </p:nvSpPr>
        <p:spPr>
          <a:xfrm>
            <a:off x="228600" y="647700"/>
            <a:ext cx="5873619" cy="5510504"/>
          </a:xfrm>
        </p:spPr>
        <p:txBody>
          <a:bodyPr lIns="0" tIns="0" rIns="0" bIns="0"/>
          <a:lstStyle/>
          <a:p>
            <a:pPr marL="182563" indent="-182563">
              <a:spcBef>
                <a:spcPts val="0"/>
              </a:spcBef>
              <a:spcAft>
                <a:spcPts val="1200"/>
              </a:spcAft>
              <a:buFont typeface="Arial" charset="0"/>
            </a:pPr>
            <a:r>
              <a:rPr lang="en-US" sz="2400" b="1" dirty="0" smtClean="0">
                <a:latin typeface="Arial" panose="020B0604020202020204" pitchFamily="34" charset="0"/>
                <a:cs typeface="Arial" panose="020B0604020202020204" pitchFamily="34" charset="0"/>
              </a:rPr>
              <a:t>An LSTM is a </a:t>
            </a:r>
            <a:r>
              <a:rPr lang="en-US" sz="2400" b="1" dirty="0">
                <a:latin typeface="Arial" panose="020B0604020202020204" pitchFamily="34" charset="0"/>
                <a:cs typeface="Arial" panose="020B0604020202020204" pitchFamily="34" charset="0"/>
              </a:rPr>
              <a:t>special kind of RNN architecture, capable of learning long-term dependencies.</a:t>
            </a:r>
          </a:p>
          <a:p>
            <a:pPr marL="182563" indent="-182563">
              <a:spcBef>
                <a:spcPts val="0"/>
              </a:spcBef>
              <a:spcAft>
                <a:spcPts val="1200"/>
              </a:spcAft>
              <a:buFont typeface="Arial" charset="0"/>
            </a:pPr>
            <a:r>
              <a:rPr lang="en-US" sz="2400" b="1" dirty="0" smtClean="0">
                <a:latin typeface="Arial" panose="020B0604020202020204" pitchFamily="34" charset="0"/>
                <a:cs typeface="Arial" panose="020B0604020202020204" pitchFamily="34" charset="0"/>
              </a:rPr>
              <a:t>An LSTM </a:t>
            </a:r>
            <a:r>
              <a:rPr lang="en-US" sz="2400" b="1" dirty="0">
                <a:latin typeface="Arial" panose="020B0604020202020204" pitchFamily="34" charset="0"/>
                <a:cs typeface="Arial" panose="020B0604020202020204" pitchFamily="34" charset="0"/>
              </a:rPr>
              <a:t>can learn to bridge time intervals in excess of 1000 steps.</a:t>
            </a:r>
          </a:p>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LSTM networks </a:t>
            </a:r>
            <a:r>
              <a:rPr lang="en-US" sz="2400" b="1" dirty="0" smtClean="0">
                <a:latin typeface="Arial" panose="020B0604020202020204" pitchFamily="34" charset="0"/>
                <a:cs typeface="Arial" panose="020B0604020202020204" pitchFamily="34" charset="0"/>
              </a:rPr>
              <a:t>outperform RNNs </a:t>
            </a:r>
            <a:r>
              <a:rPr lang="en-US" sz="2400" b="1" dirty="0">
                <a:latin typeface="Arial" panose="020B0604020202020204" pitchFamily="34" charset="0"/>
                <a:cs typeface="Arial" panose="020B0604020202020204" pitchFamily="34" charset="0"/>
              </a:rPr>
              <a:t>and Hidden Markov Models (</a:t>
            </a:r>
            <a:r>
              <a:rPr lang="en-US" sz="2400" b="1" dirty="0" smtClean="0">
                <a:latin typeface="Arial" panose="020B0604020202020204" pitchFamily="34" charset="0"/>
                <a:cs typeface="Arial" panose="020B0604020202020204" pitchFamily="34" charset="0"/>
              </a:rPr>
              <a:t>HMMs):</a:t>
            </a:r>
            <a:endParaRPr lang="en-US" sz="2400" b="1" dirty="0">
              <a:latin typeface="Arial" panose="020B0604020202020204" pitchFamily="34" charset="0"/>
              <a:cs typeface="Arial" panose="020B0604020202020204" pitchFamily="34" charset="0"/>
            </a:endParaRPr>
          </a:p>
          <a:p>
            <a:pPr marL="349250" lvl="1" indent="-166688">
              <a:buFont typeface="Wingdings" charset="2"/>
              <a:buChar char="§"/>
            </a:pPr>
            <a:r>
              <a:rPr lang="en-US" sz="1800" b="1" dirty="0">
                <a:latin typeface="Arial" charset="0"/>
                <a:ea typeface="Arial" charset="0"/>
                <a:cs typeface="Arial" charset="0"/>
              </a:rPr>
              <a:t>Speech </a:t>
            </a:r>
            <a:r>
              <a:rPr lang="en-US" sz="1800" b="1" dirty="0" smtClean="0">
                <a:latin typeface="Arial" charset="0"/>
                <a:ea typeface="Arial" charset="0"/>
                <a:cs typeface="Arial" charset="0"/>
              </a:rPr>
              <a:t>Recognition: 17.7</a:t>
            </a:r>
            <a:r>
              <a:rPr lang="en-US" sz="1800" b="1" dirty="0">
                <a:latin typeface="Arial" charset="0"/>
                <a:ea typeface="Arial" charset="0"/>
                <a:cs typeface="Arial" charset="0"/>
              </a:rPr>
              <a:t>% phoneme error rate on TIMIT </a:t>
            </a:r>
            <a:r>
              <a:rPr lang="en-US" sz="1800" b="1" dirty="0" smtClean="0">
                <a:latin typeface="Arial" charset="0"/>
                <a:ea typeface="Arial" charset="0"/>
                <a:cs typeface="Arial" charset="0"/>
              </a:rPr>
              <a:t>acoustic phonetic corpus.</a:t>
            </a:r>
            <a:endParaRPr lang="en-US" sz="1800" b="1" dirty="0">
              <a:latin typeface="Arial" charset="0"/>
              <a:ea typeface="Arial" charset="0"/>
              <a:cs typeface="Arial" charset="0"/>
            </a:endParaRPr>
          </a:p>
          <a:p>
            <a:pPr marL="349250" lvl="1" indent="-166688">
              <a:buFont typeface="Wingdings" charset="2"/>
              <a:buChar char="§"/>
            </a:pPr>
            <a:r>
              <a:rPr lang="en-US" sz="1800" b="1" dirty="0">
                <a:latin typeface="Arial" charset="0"/>
                <a:ea typeface="Arial" charset="0"/>
                <a:cs typeface="Arial" charset="0"/>
              </a:rPr>
              <a:t>Winner of the ICDAR handwriting competition for the best known results in handwriting recognition.</a:t>
            </a:r>
          </a:p>
          <a:p>
            <a:pPr marL="182563" indent="-182563">
              <a:spcBef>
                <a:spcPts val="1200"/>
              </a:spcBef>
              <a:spcAft>
                <a:spcPts val="1200"/>
              </a:spcAft>
              <a:buFont typeface="Arial" charset="0"/>
            </a:pPr>
            <a:r>
              <a:rPr lang="en-US" sz="2400" b="1" dirty="0">
                <a:latin typeface="Arial" panose="020B0604020202020204" pitchFamily="34" charset="0"/>
                <a:cs typeface="Arial" panose="020B0604020202020204" pitchFamily="34" charset="0"/>
              </a:rPr>
              <a:t>This is achieved by multiplicative gate units </a:t>
            </a:r>
            <a:r>
              <a:rPr lang="en-US" sz="2400" b="1" dirty="0" smtClean="0">
                <a:latin typeface="Arial" panose="020B0604020202020204" pitchFamily="34" charset="0"/>
                <a:cs typeface="Arial" panose="020B0604020202020204" pitchFamily="34" charset="0"/>
              </a:rPr>
              <a:t>that learn </a:t>
            </a:r>
            <a:r>
              <a:rPr lang="en-US" sz="2400" b="1" dirty="0">
                <a:latin typeface="Arial" panose="020B0604020202020204" pitchFamily="34" charset="0"/>
                <a:cs typeface="Arial" panose="020B0604020202020204" pitchFamily="34" charset="0"/>
              </a:rPr>
              <a:t>to open and close access to the constant error flow. </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800" y="647700"/>
            <a:ext cx="2622600" cy="2373525"/>
          </a:xfrm>
          <a:prstGeom prst="rect">
            <a:avLst/>
          </a:prstGeom>
        </p:spPr>
      </p:pic>
      <p:sp>
        <p:nvSpPr>
          <p:cNvPr id="6" name="Rectangle 5"/>
          <p:cNvSpPr/>
          <p:nvPr/>
        </p:nvSpPr>
        <p:spPr>
          <a:xfrm>
            <a:off x="6479433" y="3077324"/>
            <a:ext cx="2249334" cy="369332"/>
          </a:xfrm>
          <a:prstGeom prst="rect">
            <a:avLst/>
          </a:prstGeom>
        </p:spPr>
        <p:txBody>
          <a:bodyPr wrap="none">
            <a:spAutoFit/>
          </a:bodyPr>
          <a:lstStyle/>
          <a:p>
            <a:r>
              <a:rPr lang="en-US" b="1" dirty="0">
                <a:latin typeface="Arial" charset="0"/>
                <a:ea typeface="Arial" charset="0"/>
                <a:cs typeface="Arial" charset="0"/>
              </a:rPr>
              <a:t>LSTM Memory Cell</a:t>
            </a:r>
          </a:p>
        </p:txBody>
      </p:sp>
    </p:spTree>
    <p:extLst>
      <p:ext uri="{BB962C8B-B14F-4D97-AF65-F5344CB8AC3E}">
        <p14:creationId xmlns:p14="http://schemas.microsoft.com/office/powerpoint/2010/main" val="3590121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9168</TotalTime>
  <Words>3610</Words>
  <Application>Microsoft Macintosh PowerPoint</Application>
  <PresentationFormat>On-screen Show (4:3)</PresentationFormat>
  <Paragraphs>278</Paragraphs>
  <Slides>29</Slides>
  <Notes>16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29</vt:i4>
      </vt:variant>
    </vt:vector>
  </HeadingPairs>
  <TitlesOfParts>
    <vt:vector size="41" baseType="lpstr">
      <vt:lpstr>Calibri</vt:lpstr>
      <vt:lpstr>Cambria Math</vt:lpstr>
      <vt:lpstr>ＭＳ Ｐゴシック</vt:lpstr>
      <vt:lpstr>Times New Roman</vt:lpstr>
      <vt:lpstr>Wingdings</vt:lpstr>
      <vt:lpstr>Arial</vt:lpstr>
      <vt:lpstr>ISIP Content Slide</vt:lpstr>
      <vt:lpstr>ISIP Title Slide</vt:lpstr>
      <vt:lpstr>1_ISIP Content Slide</vt:lpstr>
      <vt:lpstr>Custom Design</vt:lpstr>
      <vt:lpstr>1_ISIP Title Slide</vt:lpstr>
      <vt:lpstr>2_ISIP Content Slide</vt:lpstr>
      <vt:lpstr>PowerPoint Presentation</vt:lpstr>
      <vt:lpstr>Introduction</vt:lpstr>
      <vt:lpstr>Neural Networks</vt:lpstr>
      <vt:lpstr>Recurrent Neural Network (RNN)</vt:lpstr>
      <vt:lpstr>Unrolling an RNN for Sequential Modeling</vt:lpstr>
      <vt:lpstr>RNN Training</vt:lpstr>
      <vt:lpstr>Backpropagation Through Time</vt:lpstr>
      <vt:lpstr>The Vanishing Gradient Problem</vt:lpstr>
      <vt:lpstr>LONG SHORT-TERM MEMORY (LSTM)</vt:lpstr>
      <vt:lpstr>Memory Cell in LSTM</vt:lpstr>
      <vt:lpstr>LSTM Equations</vt:lpstr>
      <vt:lpstr>Preserving the information in LSTM</vt:lpstr>
      <vt:lpstr>DEEP RECURRENT NEURAL NETWORKS (DRNN)</vt:lpstr>
      <vt:lpstr>DRNN-1O vs. DRNN-AO</vt:lpstr>
      <vt:lpstr>DRNN Equations</vt:lpstr>
      <vt:lpstr>DRNN Training</vt:lpstr>
      <vt:lpstr>Performance of DRNNs</vt:lpstr>
      <vt:lpstr>Deep Bidirectionsal LSTMs (DBLSTM)</vt:lpstr>
      <vt:lpstr>DBLSTM Training and Regularization</vt:lpstr>
      <vt:lpstr>Connectionist Temporal Classification (CTC)</vt:lpstr>
      <vt:lpstr>Connectionist Temporal Classification (CTC)</vt:lpstr>
      <vt:lpstr>Connectionist Temporal Classification (Continued)</vt:lpstr>
      <vt:lpstr>RNN Transducers</vt:lpstr>
      <vt:lpstr>DBLSTM Performance</vt:lpstr>
      <vt:lpstr>Electroencephalograms (EEGs) </vt:lpstr>
      <vt:lpstr>EEG Classification Using DBNs</vt:lpstr>
      <vt:lpstr>EEG classification using SdAs</vt:lpstr>
      <vt:lpstr>Summary and Future Work</vt:lpstr>
      <vt:lpstr>Brief Bibliography</vt:lpstr>
    </vt:vector>
  </TitlesOfParts>
  <Company>Temple University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Joseph Picone</cp:lastModifiedBy>
  <cp:revision>547</cp:revision>
  <dcterms:created xsi:type="dcterms:W3CDTF">2012-05-05T20:20:58Z</dcterms:created>
  <dcterms:modified xsi:type="dcterms:W3CDTF">2016-12-09T16:36:15Z</dcterms:modified>
</cp:coreProperties>
</file>