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94" r:id="rId1"/>
    <p:sldMasterId id="2147483682" r:id="rId2"/>
    <p:sldMasterId id="2147483698" r:id="rId3"/>
  </p:sldMasterIdLst>
  <p:notesMasterIdLst>
    <p:notesMasterId r:id="rId26"/>
  </p:notesMasterIdLst>
  <p:handoutMasterIdLst>
    <p:handoutMasterId r:id="rId27"/>
  </p:handoutMasterIdLst>
  <p:sldIdLst>
    <p:sldId id="333" r:id="rId4"/>
    <p:sldId id="312" r:id="rId5"/>
    <p:sldId id="313" r:id="rId6"/>
    <p:sldId id="314" r:id="rId7"/>
    <p:sldId id="334" r:id="rId8"/>
    <p:sldId id="335" r:id="rId9"/>
    <p:sldId id="336" r:id="rId10"/>
    <p:sldId id="337" r:id="rId11"/>
    <p:sldId id="338" r:id="rId12"/>
    <p:sldId id="340" r:id="rId13"/>
    <p:sldId id="341" r:id="rId14"/>
    <p:sldId id="342" r:id="rId15"/>
    <p:sldId id="343" r:id="rId16"/>
    <p:sldId id="344" r:id="rId17"/>
    <p:sldId id="345" r:id="rId18"/>
    <p:sldId id="346" r:id="rId19"/>
    <p:sldId id="347" r:id="rId20"/>
    <p:sldId id="348" r:id="rId21"/>
    <p:sldId id="349" r:id="rId22"/>
    <p:sldId id="350" r:id="rId23"/>
    <p:sldId id="351" r:id="rId24"/>
    <p:sldId id="339" r:id="rId25"/>
  </p:sldIdLst>
  <p:sldSz cx="9144000" cy="6858000" type="letter"/>
  <p:notesSz cx="7302500" cy="95885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945">
          <p15:clr>
            <a:srgbClr val="A4A3A4"/>
          </p15:clr>
        </p15:guide>
        <p15:guide id="2" pos="295">
          <p15:clr>
            <a:srgbClr val="A4A3A4"/>
          </p15:clr>
        </p15:guide>
      </p15:sldGuideLst>
    </p:ext>
    <p:ext uri="{2D200454-40CA-4A62-9FC3-DE9A4176ACB9}">
      <p15:notesGuideLst xmlns:p15="http://schemas.microsoft.com/office/powerpoint/2012/main">
        <p15:guide id="1" orient="horz" pos="3019">
          <p15:clr>
            <a:srgbClr val="A4A3A4"/>
          </p15:clr>
        </p15:guide>
        <p15:guide id="2" pos="23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EFF755"/>
    <a:srgbClr val="CC6600"/>
    <a:srgbClr val="6666FF"/>
    <a:srgbClr val="008000"/>
    <a:srgbClr val="000080"/>
    <a:srgbClr val="004000"/>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343" autoAdjust="0"/>
    <p:restoredTop sz="95815" autoAdjust="0"/>
  </p:normalViewPr>
  <p:slideViewPr>
    <p:cSldViewPr snapToGrid="0">
      <p:cViewPr varScale="1">
        <p:scale>
          <a:sx n="96" d="100"/>
          <a:sy n="96" d="100"/>
        </p:scale>
        <p:origin x="1384" y="168"/>
      </p:cViewPr>
      <p:guideLst>
        <p:guide orient="horz" pos="3945"/>
        <p:guide pos="295"/>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1" d="100"/>
          <a:sy n="51" d="100"/>
        </p:scale>
        <p:origin x="-1818" y="-102"/>
      </p:cViewPr>
      <p:guideLst>
        <p:guide orient="horz" pos="3019"/>
        <p:guide pos="230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_rels/viewProps.xml.rels><?xml version="1.0" encoding="UTF-8" standalone="yes"?>
<Relationships xmlns="http://schemas.openxmlformats.org/package/2006/relationships"><Relationship Id="rId3" Type="http://schemas.openxmlformats.org/officeDocument/2006/relationships/slide" Target="slides/slide15.xml"/><Relationship Id="rId4" Type="http://schemas.openxmlformats.org/officeDocument/2006/relationships/slide" Target="slides/slide16.xml"/><Relationship Id="rId5" Type="http://schemas.openxmlformats.org/officeDocument/2006/relationships/slide" Target="slides/slide17.xml"/><Relationship Id="rId6" Type="http://schemas.openxmlformats.org/officeDocument/2006/relationships/slide" Target="slides/slide18.xml"/><Relationship Id="rId7" Type="http://schemas.openxmlformats.org/officeDocument/2006/relationships/slide" Target="slides/slide19.xml"/><Relationship Id="rId8" Type="http://schemas.openxmlformats.org/officeDocument/2006/relationships/slide" Target="slides/slide20.xml"/><Relationship Id="rId9" Type="http://schemas.openxmlformats.org/officeDocument/2006/relationships/slide" Target="slides/slide21.xml"/><Relationship Id="rId1" Type="http://schemas.openxmlformats.org/officeDocument/2006/relationships/slide" Target="slides/slide2.xml"/><Relationship Id="rId2" Type="http://schemas.openxmlformats.org/officeDocument/2006/relationships/slide" Target="slides/slide1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66158826-EADE-4792-AB13-43381F09BFE3}" type="slidenum">
              <a:rPr lang="en-US"/>
              <a:pPr>
                <a:defRPr/>
              </a:pPr>
              <a:t>‹#›</a:t>
            </a:fld>
            <a:endParaRPr lang="en-US"/>
          </a:p>
        </p:txBody>
      </p:sp>
    </p:spTree>
    <p:extLst>
      <p:ext uri="{BB962C8B-B14F-4D97-AF65-F5344CB8AC3E}">
        <p14:creationId xmlns:p14="http://schemas.microsoft.com/office/powerpoint/2010/main" val="17820851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254125" y="719138"/>
            <a:ext cx="4794250" cy="3595687"/>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74725" y="4554538"/>
            <a:ext cx="5353050" cy="43148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ECC53042-5A96-4DBC-B738-B843823BA6D7}" type="slidenum">
              <a:rPr lang="en-US"/>
              <a:pPr>
                <a:defRPr/>
              </a:pPr>
              <a:t>‹#›</a:t>
            </a:fld>
            <a:endParaRPr lang="en-US"/>
          </a:p>
        </p:txBody>
      </p:sp>
    </p:spTree>
    <p:extLst>
      <p:ext uri="{BB962C8B-B14F-4D97-AF65-F5344CB8AC3E}">
        <p14:creationId xmlns:p14="http://schemas.microsoft.com/office/powerpoint/2010/main" val="5769094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3565D6-C9A9-40B4-B6E6-5887FB414E06}" type="slidenum">
              <a:rPr lang="en-US"/>
              <a:pPr/>
              <a:t>1</a:t>
            </a:fld>
            <a:endParaRPr lang="en-US"/>
          </a:p>
        </p:txBody>
      </p:sp>
      <p:sp>
        <p:nvSpPr>
          <p:cNvPr id="81922" name="Rectangle 2050"/>
          <p:cNvSpPr>
            <a:spLocks noGrp="1" noRot="1" noChangeAspect="1" noChangeArrowheads="1" noTextEdit="1"/>
          </p:cNvSpPr>
          <p:nvPr>
            <p:ph type="sldImg"/>
          </p:nvPr>
        </p:nvSpPr>
        <p:spPr>
          <a:ln/>
        </p:spPr>
      </p:sp>
      <p:sp>
        <p:nvSpPr>
          <p:cNvPr id="81923" name="Rectangle 2051"/>
          <p:cNvSpPr>
            <a:spLocks noGrp="1" noChangeArrowheads="1"/>
          </p:cNvSpPr>
          <p:nvPr>
            <p:ph type="body" idx="1"/>
          </p:nvPr>
        </p:nvSpPr>
        <p:spPr>
          <a:xfrm>
            <a:off x="412750" y="4554538"/>
            <a:ext cx="6550025" cy="4314825"/>
          </a:xfrm>
        </p:spPr>
        <p:txBody>
          <a:bodyPr/>
          <a:lstStyle/>
          <a:p>
            <a:endParaRPr lang="en-US"/>
          </a:p>
        </p:txBody>
      </p:sp>
    </p:spTree>
    <p:extLst>
      <p:ext uri="{BB962C8B-B14F-4D97-AF65-F5344CB8AC3E}">
        <p14:creationId xmlns:p14="http://schemas.microsoft.com/office/powerpoint/2010/main" val="21035289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3565D6-C9A9-40B4-B6E6-5887FB414E06}" type="slidenum">
              <a:rPr lang="en-US"/>
              <a:pPr/>
              <a:t>13</a:t>
            </a:fld>
            <a:endParaRPr lang="en-US"/>
          </a:p>
        </p:txBody>
      </p:sp>
      <p:sp>
        <p:nvSpPr>
          <p:cNvPr id="81922" name="Rectangle 2050"/>
          <p:cNvSpPr>
            <a:spLocks noGrp="1" noRot="1" noChangeAspect="1" noChangeArrowheads="1" noTextEdit="1"/>
          </p:cNvSpPr>
          <p:nvPr>
            <p:ph type="sldImg"/>
          </p:nvPr>
        </p:nvSpPr>
        <p:spPr>
          <a:ln/>
        </p:spPr>
      </p:sp>
      <p:sp>
        <p:nvSpPr>
          <p:cNvPr id="81923" name="Rectangle 2051"/>
          <p:cNvSpPr>
            <a:spLocks noGrp="1" noChangeArrowheads="1"/>
          </p:cNvSpPr>
          <p:nvPr>
            <p:ph type="body" idx="1"/>
          </p:nvPr>
        </p:nvSpPr>
        <p:spPr>
          <a:xfrm>
            <a:off x="412750" y="4554538"/>
            <a:ext cx="6550025" cy="4314825"/>
          </a:xfrm>
        </p:spPr>
        <p:txBody>
          <a:bodyPr/>
          <a:lstStyle/>
          <a:p>
            <a:endParaRPr lang="en-US" dirty="0"/>
          </a:p>
        </p:txBody>
      </p:sp>
    </p:spTree>
    <p:extLst>
      <p:ext uri="{BB962C8B-B14F-4D97-AF65-F5344CB8AC3E}">
        <p14:creationId xmlns:p14="http://schemas.microsoft.com/office/powerpoint/2010/main" val="2106997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3565D6-C9A9-40B4-B6E6-5887FB414E06}" type="slidenum">
              <a:rPr lang="en-US"/>
              <a:pPr/>
              <a:t>14</a:t>
            </a:fld>
            <a:endParaRPr lang="en-US"/>
          </a:p>
        </p:txBody>
      </p:sp>
      <p:sp>
        <p:nvSpPr>
          <p:cNvPr id="81922" name="Rectangle 2050"/>
          <p:cNvSpPr>
            <a:spLocks noGrp="1" noRot="1" noChangeAspect="1" noChangeArrowheads="1" noTextEdit="1"/>
          </p:cNvSpPr>
          <p:nvPr>
            <p:ph type="sldImg"/>
          </p:nvPr>
        </p:nvSpPr>
        <p:spPr>
          <a:ln/>
        </p:spPr>
      </p:sp>
      <p:sp>
        <p:nvSpPr>
          <p:cNvPr id="81923" name="Rectangle 2051"/>
          <p:cNvSpPr>
            <a:spLocks noGrp="1" noChangeArrowheads="1"/>
          </p:cNvSpPr>
          <p:nvPr>
            <p:ph type="body" idx="1"/>
          </p:nvPr>
        </p:nvSpPr>
        <p:spPr>
          <a:xfrm>
            <a:off x="412750" y="4554538"/>
            <a:ext cx="6550025" cy="4314825"/>
          </a:xfrm>
        </p:spPr>
        <p:txBody>
          <a:bodyPr/>
          <a:lstStyle/>
          <a:p>
            <a:endParaRPr lang="en-US" dirty="0"/>
          </a:p>
        </p:txBody>
      </p:sp>
    </p:spTree>
    <p:extLst>
      <p:ext uri="{BB962C8B-B14F-4D97-AF65-F5344CB8AC3E}">
        <p14:creationId xmlns:p14="http://schemas.microsoft.com/office/powerpoint/2010/main" val="1469456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3565D6-C9A9-40B4-B6E6-5887FB414E06}" type="slidenum">
              <a:rPr lang="en-US"/>
              <a:pPr/>
              <a:t>15</a:t>
            </a:fld>
            <a:endParaRPr lang="en-US"/>
          </a:p>
        </p:txBody>
      </p:sp>
      <p:sp>
        <p:nvSpPr>
          <p:cNvPr id="81922" name="Rectangle 2050"/>
          <p:cNvSpPr>
            <a:spLocks noGrp="1" noRot="1" noChangeAspect="1" noChangeArrowheads="1" noTextEdit="1"/>
          </p:cNvSpPr>
          <p:nvPr>
            <p:ph type="sldImg"/>
          </p:nvPr>
        </p:nvSpPr>
        <p:spPr>
          <a:ln/>
        </p:spPr>
      </p:sp>
      <p:sp>
        <p:nvSpPr>
          <p:cNvPr id="81923" name="Rectangle 2051"/>
          <p:cNvSpPr>
            <a:spLocks noGrp="1" noChangeArrowheads="1"/>
          </p:cNvSpPr>
          <p:nvPr>
            <p:ph type="body" idx="1"/>
          </p:nvPr>
        </p:nvSpPr>
        <p:spPr>
          <a:xfrm>
            <a:off x="412750" y="4554538"/>
            <a:ext cx="6550025" cy="4314825"/>
          </a:xfrm>
        </p:spPr>
        <p:txBody>
          <a:bodyPr/>
          <a:lstStyle/>
          <a:p>
            <a:endParaRPr lang="en-US" dirty="0"/>
          </a:p>
        </p:txBody>
      </p:sp>
    </p:spTree>
    <p:extLst>
      <p:ext uri="{BB962C8B-B14F-4D97-AF65-F5344CB8AC3E}">
        <p14:creationId xmlns:p14="http://schemas.microsoft.com/office/powerpoint/2010/main" val="7066990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3565D6-C9A9-40B4-B6E6-5887FB414E06}" type="slidenum">
              <a:rPr lang="en-US"/>
              <a:pPr/>
              <a:t>16</a:t>
            </a:fld>
            <a:endParaRPr lang="en-US"/>
          </a:p>
        </p:txBody>
      </p:sp>
      <p:sp>
        <p:nvSpPr>
          <p:cNvPr id="81922" name="Rectangle 2050"/>
          <p:cNvSpPr>
            <a:spLocks noGrp="1" noRot="1" noChangeAspect="1" noChangeArrowheads="1" noTextEdit="1"/>
          </p:cNvSpPr>
          <p:nvPr>
            <p:ph type="sldImg"/>
          </p:nvPr>
        </p:nvSpPr>
        <p:spPr>
          <a:ln/>
        </p:spPr>
      </p:sp>
      <p:sp>
        <p:nvSpPr>
          <p:cNvPr id="81923" name="Rectangle 2051"/>
          <p:cNvSpPr>
            <a:spLocks noGrp="1" noChangeArrowheads="1"/>
          </p:cNvSpPr>
          <p:nvPr>
            <p:ph type="body" idx="1"/>
          </p:nvPr>
        </p:nvSpPr>
        <p:spPr>
          <a:xfrm>
            <a:off x="412750" y="4554538"/>
            <a:ext cx="6550025" cy="4314825"/>
          </a:xfrm>
        </p:spPr>
        <p:txBody>
          <a:bodyPr/>
          <a:lstStyle/>
          <a:p>
            <a:endParaRPr lang="en-US" dirty="0"/>
          </a:p>
        </p:txBody>
      </p:sp>
    </p:spTree>
    <p:extLst>
      <p:ext uri="{BB962C8B-B14F-4D97-AF65-F5344CB8AC3E}">
        <p14:creationId xmlns:p14="http://schemas.microsoft.com/office/powerpoint/2010/main" val="18086223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3565D6-C9A9-40B4-B6E6-5887FB414E06}" type="slidenum">
              <a:rPr lang="en-US"/>
              <a:pPr/>
              <a:t>17</a:t>
            </a:fld>
            <a:endParaRPr lang="en-US"/>
          </a:p>
        </p:txBody>
      </p:sp>
      <p:sp>
        <p:nvSpPr>
          <p:cNvPr id="81922" name="Rectangle 2050"/>
          <p:cNvSpPr>
            <a:spLocks noGrp="1" noRot="1" noChangeAspect="1" noChangeArrowheads="1" noTextEdit="1"/>
          </p:cNvSpPr>
          <p:nvPr>
            <p:ph type="sldImg"/>
          </p:nvPr>
        </p:nvSpPr>
        <p:spPr>
          <a:ln/>
        </p:spPr>
      </p:sp>
      <p:sp>
        <p:nvSpPr>
          <p:cNvPr id="81923" name="Rectangle 2051"/>
          <p:cNvSpPr>
            <a:spLocks noGrp="1" noChangeArrowheads="1"/>
          </p:cNvSpPr>
          <p:nvPr>
            <p:ph type="body" idx="1"/>
          </p:nvPr>
        </p:nvSpPr>
        <p:spPr>
          <a:xfrm>
            <a:off x="412750" y="4554538"/>
            <a:ext cx="6550025" cy="4314825"/>
          </a:xfrm>
        </p:spPr>
        <p:txBody>
          <a:bodyPr/>
          <a:lstStyle/>
          <a:p>
            <a:endParaRPr lang="en-US" dirty="0"/>
          </a:p>
        </p:txBody>
      </p:sp>
    </p:spTree>
    <p:extLst>
      <p:ext uri="{BB962C8B-B14F-4D97-AF65-F5344CB8AC3E}">
        <p14:creationId xmlns:p14="http://schemas.microsoft.com/office/powerpoint/2010/main" val="6324815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3565D6-C9A9-40B4-B6E6-5887FB414E06}" type="slidenum">
              <a:rPr lang="en-US"/>
              <a:pPr/>
              <a:t>18</a:t>
            </a:fld>
            <a:endParaRPr lang="en-US"/>
          </a:p>
        </p:txBody>
      </p:sp>
      <p:sp>
        <p:nvSpPr>
          <p:cNvPr id="81922" name="Rectangle 2050"/>
          <p:cNvSpPr>
            <a:spLocks noGrp="1" noRot="1" noChangeAspect="1" noChangeArrowheads="1" noTextEdit="1"/>
          </p:cNvSpPr>
          <p:nvPr>
            <p:ph type="sldImg"/>
          </p:nvPr>
        </p:nvSpPr>
        <p:spPr>
          <a:ln/>
        </p:spPr>
      </p:sp>
      <p:sp>
        <p:nvSpPr>
          <p:cNvPr id="81923" name="Rectangle 2051"/>
          <p:cNvSpPr>
            <a:spLocks noGrp="1" noChangeArrowheads="1"/>
          </p:cNvSpPr>
          <p:nvPr>
            <p:ph type="body" idx="1"/>
          </p:nvPr>
        </p:nvSpPr>
        <p:spPr>
          <a:xfrm>
            <a:off x="412750" y="4554538"/>
            <a:ext cx="6550025" cy="4314825"/>
          </a:xfrm>
        </p:spPr>
        <p:txBody>
          <a:bodyPr/>
          <a:lstStyle/>
          <a:p>
            <a:endParaRPr lang="en-US" dirty="0"/>
          </a:p>
        </p:txBody>
      </p:sp>
    </p:spTree>
    <p:extLst>
      <p:ext uri="{BB962C8B-B14F-4D97-AF65-F5344CB8AC3E}">
        <p14:creationId xmlns:p14="http://schemas.microsoft.com/office/powerpoint/2010/main" val="3846135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3565D6-C9A9-40B4-B6E6-5887FB414E06}" type="slidenum">
              <a:rPr lang="en-US"/>
              <a:pPr/>
              <a:t>19</a:t>
            </a:fld>
            <a:endParaRPr lang="en-US"/>
          </a:p>
        </p:txBody>
      </p:sp>
      <p:sp>
        <p:nvSpPr>
          <p:cNvPr id="81922" name="Rectangle 2050"/>
          <p:cNvSpPr>
            <a:spLocks noGrp="1" noRot="1" noChangeAspect="1" noChangeArrowheads="1" noTextEdit="1"/>
          </p:cNvSpPr>
          <p:nvPr>
            <p:ph type="sldImg"/>
          </p:nvPr>
        </p:nvSpPr>
        <p:spPr>
          <a:ln/>
        </p:spPr>
      </p:sp>
      <p:sp>
        <p:nvSpPr>
          <p:cNvPr id="81923" name="Rectangle 2051"/>
          <p:cNvSpPr>
            <a:spLocks noGrp="1" noChangeArrowheads="1"/>
          </p:cNvSpPr>
          <p:nvPr>
            <p:ph type="body" idx="1"/>
          </p:nvPr>
        </p:nvSpPr>
        <p:spPr>
          <a:xfrm>
            <a:off x="412750" y="4554538"/>
            <a:ext cx="6550025" cy="4314825"/>
          </a:xfrm>
        </p:spPr>
        <p:txBody>
          <a:bodyPr/>
          <a:lstStyle/>
          <a:p>
            <a:endParaRPr lang="en-US" dirty="0"/>
          </a:p>
        </p:txBody>
      </p:sp>
    </p:spTree>
    <p:extLst>
      <p:ext uri="{BB962C8B-B14F-4D97-AF65-F5344CB8AC3E}">
        <p14:creationId xmlns:p14="http://schemas.microsoft.com/office/powerpoint/2010/main" val="9546719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3565D6-C9A9-40B4-B6E6-5887FB414E06}" type="slidenum">
              <a:rPr lang="en-US"/>
              <a:pPr/>
              <a:t>20</a:t>
            </a:fld>
            <a:endParaRPr lang="en-US"/>
          </a:p>
        </p:txBody>
      </p:sp>
      <p:sp>
        <p:nvSpPr>
          <p:cNvPr id="81922" name="Rectangle 2050"/>
          <p:cNvSpPr>
            <a:spLocks noGrp="1" noRot="1" noChangeAspect="1" noChangeArrowheads="1" noTextEdit="1"/>
          </p:cNvSpPr>
          <p:nvPr>
            <p:ph type="sldImg"/>
          </p:nvPr>
        </p:nvSpPr>
        <p:spPr>
          <a:ln/>
        </p:spPr>
      </p:sp>
      <p:sp>
        <p:nvSpPr>
          <p:cNvPr id="81923" name="Rectangle 2051"/>
          <p:cNvSpPr>
            <a:spLocks noGrp="1" noChangeArrowheads="1"/>
          </p:cNvSpPr>
          <p:nvPr>
            <p:ph type="body" idx="1"/>
          </p:nvPr>
        </p:nvSpPr>
        <p:spPr>
          <a:xfrm>
            <a:off x="412750" y="4554538"/>
            <a:ext cx="6550025" cy="4314825"/>
          </a:xfrm>
        </p:spPr>
        <p:txBody>
          <a:bodyPr/>
          <a:lstStyle/>
          <a:p>
            <a:endParaRPr lang="en-US" dirty="0"/>
          </a:p>
        </p:txBody>
      </p:sp>
    </p:spTree>
    <p:extLst>
      <p:ext uri="{BB962C8B-B14F-4D97-AF65-F5344CB8AC3E}">
        <p14:creationId xmlns:p14="http://schemas.microsoft.com/office/powerpoint/2010/main" val="13478723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http://www.iro.umontreal.ca/~bengioy/papers/ftml.pdf</a:t>
            </a:r>
          </a:p>
        </p:txBody>
      </p:sp>
      <p:sp>
        <p:nvSpPr>
          <p:cNvPr id="4" name="Slide Number Placeholder 3"/>
          <p:cNvSpPr>
            <a:spLocks noGrp="1"/>
          </p:cNvSpPr>
          <p:nvPr>
            <p:ph type="sldNum" sz="quarter" idx="10"/>
          </p:nvPr>
        </p:nvSpPr>
        <p:spPr/>
        <p:txBody>
          <a:bodyPr/>
          <a:lstStyle/>
          <a:p>
            <a:pPr>
              <a:defRPr/>
            </a:pPr>
            <a:fld id="{ECC53042-5A96-4DBC-B738-B843823BA6D7}" type="slidenum">
              <a:rPr lang="en-US" smtClean="0"/>
              <a:pPr>
                <a:defRPr/>
              </a:pPr>
              <a:t>21</a:t>
            </a:fld>
            <a:endParaRPr lang="en-US"/>
          </a:p>
        </p:txBody>
      </p:sp>
    </p:spTree>
    <p:extLst>
      <p:ext uri="{BB962C8B-B14F-4D97-AF65-F5344CB8AC3E}">
        <p14:creationId xmlns:p14="http://schemas.microsoft.com/office/powerpoint/2010/main" val="1592708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weights</a:t>
            </a:r>
            <a:r>
              <a:rPr lang="en-US" baseline="0" dirty="0"/>
              <a:t> tend to increase during training and the terms get large enough, the gradient would grow exponentially and the problem would be an exploding gradient instead. </a:t>
            </a:r>
            <a:endParaRPr lang="en-US" dirty="0"/>
          </a:p>
        </p:txBody>
      </p:sp>
      <p:sp>
        <p:nvSpPr>
          <p:cNvPr id="4" name="Slide Number Placeholder 3"/>
          <p:cNvSpPr>
            <a:spLocks noGrp="1"/>
          </p:cNvSpPr>
          <p:nvPr>
            <p:ph type="sldNum" sz="quarter" idx="10"/>
          </p:nvPr>
        </p:nvSpPr>
        <p:spPr/>
        <p:txBody>
          <a:bodyPr/>
          <a:lstStyle/>
          <a:p>
            <a:pPr>
              <a:defRPr/>
            </a:pPr>
            <a:fld id="{ECC53042-5A96-4DBC-B738-B843823BA6D7}" type="slidenum">
              <a:rPr lang="en-US" smtClean="0"/>
              <a:pPr>
                <a:defRPr/>
              </a:pPr>
              <a:t>2</a:t>
            </a:fld>
            <a:endParaRPr lang="en-US"/>
          </a:p>
        </p:txBody>
      </p:sp>
    </p:spTree>
    <p:extLst>
      <p:ext uri="{BB962C8B-B14F-4D97-AF65-F5344CB8AC3E}">
        <p14:creationId xmlns:p14="http://schemas.microsoft.com/office/powerpoint/2010/main" val="1733290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http://www.iro.umontreal.ca/~bengioy/papers/ftml.pdf</a:t>
            </a:r>
          </a:p>
        </p:txBody>
      </p:sp>
      <p:sp>
        <p:nvSpPr>
          <p:cNvPr id="4" name="Slide Number Placeholder 3"/>
          <p:cNvSpPr>
            <a:spLocks noGrp="1"/>
          </p:cNvSpPr>
          <p:nvPr>
            <p:ph type="sldNum" sz="quarter" idx="10"/>
          </p:nvPr>
        </p:nvSpPr>
        <p:spPr/>
        <p:txBody>
          <a:bodyPr/>
          <a:lstStyle/>
          <a:p>
            <a:pPr>
              <a:defRPr/>
            </a:pPr>
            <a:fld id="{ECC53042-5A96-4DBC-B738-B843823BA6D7}" type="slidenum">
              <a:rPr lang="en-US" smtClean="0"/>
              <a:pPr>
                <a:defRPr/>
              </a:pPr>
              <a:t>6</a:t>
            </a:fld>
            <a:endParaRPr lang="en-US"/>
          </a:p>
        </p:txBody>
      </p:sp>
    </p:spTree>
    <p:extLst>
      <p:ext uri="{BB962C8B-B14F-4D97-AF65-F5344CB8AC3E}">
        <p14:creationId xmlns:p14="http://schemas.microsoft.com/office/powerpoint/2010/main" val="2262975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http://www.iro.umontreal.ca/~bengioy/papers/ftml.pdf</a:t>
            </a:r>
          </a:p>
        </p:txBody>
      </p:sp>
      <p:sp>
        <p:nvSpPr>
          <p:cNvPr id="4" name="Slide Number Placeholder 3"/>
          <p:cNvSpPr>
            <a:spLocks noGrp="1"/>
          </p:cNvSpPr>
          <p:nvPr>
            <p:ph type="sldNum" sz="quarter" idx="10"/>
          </p:nvPr>
        </p:nvSpPr>
        <p:spPr/>
        <p:txBody>
          <a:bodyPr/>
          <a:lstStyle/>
          <a:p>
            <a:pPr>
              <a:defRPr/>
            </a:pPr>
            <a:fld id="{ECC53042-5A96-4DBC-B738-B843823BA6D7}" type="slidenum">
              <a:rPr lang="en-US" smtClean="0"/>
              <a:pPr>
                <a:defRPr/>
              </a:pPr>
              <a:t>7</a:t>
            </a:fld>
            <a:endParaRPr lang="en-US"/>
          </a:p>
        </p:txBody>
      </p:sp>
    </p:spTree>
    <p:extLst>
      <p:ext uri="{BB962C8B-B14F-4D97-AF65-F5344CB8AC3E}">
        <p14:creationId xmlns:p14="http://schemas.microsoft.com/office/powerpoint/2010/main" val="2459354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http://www.iro.umontreal.ca/~bengioy/papers/ftml.pdf</a:t>
            </a:r>
          </a:p>
        </p:txBody>
      </p:sp>
      <p:sp>
        <p:nvSpPr>
          <p:cNvPr id="4" name="Slide Number Placeholder 3"/>
          <p:cNvSpPr>
            <a:spLocks noGrp="1"/>
          </p:cNvSpPr>
          <p:nvPr>
            <p:ph type="sldNum" sz="quarter" idx="10"/>
          </p:nvPr>
        </p:nvSpPr>
        <p:spPr/>
        <p:txBody>
          <a:bodyPr/>
          <a:lstStyle/>
          <a:p>
            <a:pPr>
              <a:defRPr/>
            </a:pPr>
            <a:fld id="{ECC53042-5A96-4DBC-B738-B843823BA6D7}" type="slidenum">
              <a:rPr lang="en-US" smtClean="0"/>
              <a:pPr>
                <a:defRPr/>
              </a:pPr>
              <a:t>8</a:t>
            </a:fld>
            <a:endParaRPr lang="en-US"/>
          </a:p>
        </p:txBody>
      </p:sp>
    </p:spTree>
    <p:extLst>
      <p:ext uri="{BB962C8B-B14F-4D97-AF65-F5344CB8AC3E}">
        <p14:creationId xmlns:p14="http://schemas.microsoft.com/office/powerpoint/2010/main" val="1167870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http://www.iro.umontreal.ca/~bengioy/papers/ftml.pdf</a:t>
            </a:r>
          </a:p>
        </p:txBody>
      </p:sp>
      <p:sp>
        <p:nvSpPr>
          <p:cNvPr id="4" name="Slide Number Placeholder 3"/>
          <p:cNvSpPr>
            <a:spLocks noGrp="1"/>
          </p:cNvSpPr>
          <p:nvPr>
            <p:ph type="sldNum" sz="quarter" idx="10"/>
          </p:nvPr>
        </p:nvSpPr>
        <p:spPr/>
        <p:txBody>
          <a:bodyPr/>
          <a:lstStyle/>
          <a:p>
            <a:pPr>
              <a:defRPr/>
            </a:pPr>
            <a:fld id="{ECC53042-5A96-4DBC-B738-B843823BA6D7}" type="slidenum">
              <a:rPr lang="en-US" smtClean="0"/>
              <a:pPr>
                <a:defRPr/>
              </a:pPr>
              <a:t>9</a:t>
            </a:fld>
            <a:endParaRPr lang="en-US"/>
          </a:p>
        </p:txBody>
      </p:sp>
    </p:spTree>
    <p:extLst>
      <p:ext uri="{BB962C8B-B14F-4D97-AF65-F5344CB8AC3E}">
        <p14:creationId xmlns:p14="http://schemas.microsoft.com/office/powerpoint/2010/main" val="2049646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http://www.iro.umontreal.ca/~bengioy/papers/ftml.pdf</a:t>
            </a:r>
          </a:p>
        </p:txBody>
      </p:sp>
      <p:sp>
        <p:nvSpPr>
          <p:cNvPr id="4" name="Slide Number Placeholder 3"/>
          <p:cNvSpPr>
            <a:spLocks noGrp="1"/>
          </p:cNvSpPr>
          <p:nvPr>
            <p:ph type="sldNum" sz="quarter" idx="10"/>
          </p:nvPr>
        </p:nvSpPr>
        <p:spPr/>
        <p:txBody>
          <a:bodyPr/>
          <a:lstStyle/>
          <a:p>
            <a:pPr>
              <a:defRPr/>
            </a:pPr>
            <a:fld id="{ECC53042-5A96-4DBC-B738-B843823BA6D7}" type="slidenum">
              <a:rPr lang="en-US" smtClean="0"/>
              <a:pPr>
                <a:defRPr/>
              </a:pPr>
              <a:t>10</a:t>
            </a:fld>
            <a:endParaRPr lang="en-US"/>
          </a:p>
        </p:txBody>
      </p:sp>
    </p:spTree>
    <p:extLst>
      <p:ext uri="{BB962C8B-B14F-4D97-AF65-F5344CB8AC3E}">
        <p14:creationId xmlns:p14="http://schemas.microsoft.com/office/powerpoint/2010/main" val="3354937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http://www.iro.umontreal.ca/~bengioy/papers/ftml.pdf</a:t>
            </a:r>
          </a:p>
        </p:txBody>
      </p:sp>
      <p:sp>
        <p:nvSpPr>
          <p:cNvPr id="4" name="Slide Number Placeholder 3"/>
          <p:cNvSpPr>
            <a:spLocks noGrp="1"/>
          </p:cNvSpPr>
          <p:nvPr>
            <p:ph type="sldNum" sz="quarter" idx="10"/>
          </p:nvPr>
        </p:nvSpPr>
        <p:spPr/>
        <p:txBody>
          <a:bodyPr/>
          <a:lstStyle/>
          <a:p>
            <a:pPr>
              <a:defRPr/>
            </a:pPr>
            <a:fld id="{ECC53042-5A96-4DBC-B738-B843823BA6D7}" type="slidenum">
              <a:rPr lang="en-US" smtClean="0"/>
              <a:pPr>
                <a:defRPr/>
              </a:pPr>
              <a:t>11</a:t>
            </a:fld>
            <a:endParaRPr lang="en-US"/>
          </a:p>
        </p:txBody>
      </p:sp>
    </p:spTree>
    <p:extLst>
      <p:ext uri="{BB962C8B-B14F-4D97-AF65-F5344CB8AC3E}">
        <p14:creationId xmlns:p14="http://schemas.microsoft.com/office/powerpoint/2010/main" val="3080874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http://www.iro.umontreal.ca/~bengioy/papers/ftml.pdf</a:t>
            </a:r>
          </a:p>
        </p:txBody>
      </p:sp>
      <p:sp>
        <p:nvSpPr>
          <p:cNvPr id="4" name="Slide Number Placeholder 3"/>
          <p:cNvSpPr>
            <a:spLocks noGrp="1"/>
          </p:cNvSpPr>
          <p:nvPr>
            <p:ph type="sldNum" sz="quarter" idx="10"/>
          </p:nvPr>
        </p:nvSpPr>
        <p:spPr/>
        <p:txBody>
          <a:bodyPr/>
          <a:lstStyle/>
          <a:p>
            <a:pPr>
              <a:defRPr/>
            </a:pPr>
            <a:fld id="{ECC53042-5A96-4DBC-B738-B843823BA6D7}" type="slidenum">
              <a:rPr lang="en-US" smtClean="0"/>
              <a:pPr>
                <a:defRPr/>
              </a:pPr>
              <a:t>12</a:t>
            </a:fld>
            <a:endParaRPr lang="en-US"/>
          </a:p>
        </p:txBody>
      </p:sp>
    </p:spTree>
    <p:extLst>
      <p:ext uri="{BB962C8B-B14F-4D97-AF65-F5344CB8AC3E}">
        <p14:creationId xmlns:p14="http://schemas.microsoft.com/office/powerpoint/2010/main" val="2558290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48399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982801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9189194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47946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4439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0973097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030303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595849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056354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76483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824293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4.xml"/><Relationship Id="rId12" Type="http://schemas.openxmlformats.org/officeDocument/2006/relationships/theme" Target="../theme/theme2.xml"/><Relationship Id="rId13" Type="http://schemas.openxmlformats.org/officeDocument/2006/relationships/image" Target="../media/image1.png"/><Relationship Id="rId1" Type="http://schemas.openxmlformats.org/officeDocument/2006/relationships/slideLayout" Target="../slideLayouts/slideLayout4.xml"/><Relationship Id="rId2" Type="http://schemas.openxmlformats.org/officeDocument/2006/relationships/slideLayout" Target="../slideLayouts/slideLayout5.xml"/><Relationship Id="rId3" Type="http://schemas.openxmlformats.org/officeDocument/2006/relationships/slideLayout" Target="../slideLayouts/slideLayout6.xml"/><Relationship Id="rId4" Type="http://schemas.openxmlformats.org/officeDocument/2006/relationships/slideLayout" Target="../slideLayouts/slideLayout7.xml"/><Relationship Id="rId5" Type="http://schemas.openxmlformats.org/officeDocument/2006/relationships/slideLayout" Target="../slideLayouts/slideLayout8.xml"/><Relationship Id="rId6" Type="http://schemas.openxmlformats.org/officeDocument/2006/relationships/slideLayout" Target="../slideLayouts/slideLayout9.xml"/><Relationship Id="rId7" Type="http://schemas.openxmlformats.org/officeDocument/2006/relationships/slideLayout" Target="../slideLayouts/slideLayout10.xml"/><Relationship Id="rId8" Type="http://schemas.openxmlformats.org/officeDocument/2006/relationships/slideLayout" Target="../slideLayouts/slideLayout11.xml"/><Relationship Id="rId9" Type="http://schemas.openxmlformats.org/officeDocument/2006/relationships/slideLayout" Target="../slideLayouts/slideLayout12.xml"/><Relationship Id="rId10"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5.xml"/><Relationship Id="rId12" Type="http://schemas.openxmlformats.org/officeDocument/2006/relationships/theme" Target="../theme/theme3.xml"/><Relationship Id="rId13" Type="http://schemas.openxmlformats.org/officeDocument/2006/relationships/image" Target="../media/image1.png"/><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 Id="rId9" Type="http://schemas.openxmlformats.org/officeDocument/2006/relationships/slideLayout" Target="../slideLayouts/slideLayout23.xml"/><Relationship Id="rId10"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chemeClr val="hlink"/>
              </a:solidFill>
              <a:latin typeface="Times New Roman" pitchFamily="18" charset="0"/>
            </a:endParaRPr>
          </a:p>
        </p:txBody>
      </p:sp>
      <p:sp>
        <p:nvSpPr>
          <p:cNvPr id="8" name="Text Box 8"/>
          <p:cNvSpPr txBox="1">
            <a:spLocks noChangeArrowheads="1"/>
          </p:cNvSpPr>
          <p:nvPr/>
        </p:nvSpPr>
        <p:spPr bwMode="auto">
          <a:xfrm>
            <a:off x="479425" y="130175"/>
            <a:ext cx="3821113" cy="366713"/>
          </a:xfrm>
          <a:prstGeom prst="rect">
            <a:avLst/>
          </a:prstGeom>
          <a:solidFill>
            <a:srgbClr val="FFFFFF"/>
          </a:solidFill>
          <a:ln w="9525">
            <a:noFill/>
            <a:miter lim="800000"/>
            <a:headEnd/>
            <a:tailEnd/>
          </a:ln>
        </p:spPr>
        <p:txBody>
          <a:bodyPr anchor="ctr" anchorCtr="1">
            <a:spAutoFit/>
          </a:bodyPr>
          <a:lstStyle/>
          <a:p>
            <a:pPr>
              <a:spcBef>
                <a:spcPct val="50000"/>
              </a:spcBef>
            </a:pPr>
            <a:r>
              <a:rPr lang="en-US" sz="1800" b="1" dirty="0">
                <a:solidFill>
                  <a:srgbClr val="333399"/>
                </a:solidFill>
              </a:rPr>
              <a:t>ECE 8443 – Pattern Recognition</a:t>
            </a:r>
          </a:p>
        </p:txBody>
      </p:sp>
      <p:sp>
        <p:nvSpPr>
          <p:cNvPr id="4" name="Rectangle 5"/>
          <p:cNvSpPr>
            <a:spLocks noChangeArrowheads="1"/>
          </p:cNvSpPr>
          <p:nvPr userDrawn="1"/>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chemeClr val="hlink"/>
              </a:solidFill>
              <a:latin typeface="Times New Roman" pitchFamily="18" charset="0"/>
            </a:endParaRPr>
          </a:p>
        </p:txBody>
      </p:sp>
      <p:sp>
        <p:nvSpPr>
          <p:cNvPr id="5" name="Text Box 8"/>
          <p:cNvSpPr txBox="1">
            <a:spLocks noChangeArrowheads="1"/>
          </p:cNvSpPr>
          <p:nvPr userDrawn="1"/>
        </p:nvSpPr>
        <p:spPr bwMode="auto">
          <a:xfrm>
            <a:off x="479425" y="110332"/>
            <a:ext cx="7935886" cy="369332"/>
          </a:xfrm>
          <a:prstGeom prst="rect">
            <a:avLst/>
          </a:prstGeom>
          <a:solidFill>
            <a:srgbClr val="FFFFFF"/>
          </a:solidFill>
          <a:ln w="9525">
            <a:noFill/>
            <a:miter lim="800000"/>
            <a:headEnd/>
            <a:tailEnd/>
          </a:ln>
        </p:spPr>
        <p:txBody>
          <a:bodyPr wrap="square" anchor="ctr" anchorCtr="1">
            <a:spAutoFit/>
          </a:bodyPr>
          <a:lstStyle>
            <a:defPPr>
              <a:defRPr lang="en-US"/>
            </a:defPPr>
            <a:lvl1pPr>
              <a:spcBef>
                <a:spcPts val="0"/>
              </a:spcBef>
              <a:defRPr sz="1800" b="1">
                <a:solidFill>
                  <a:srgbClr val="333399"/>
                </a:solidFill>
              </a:defRPr>
            </a:lvl1pPr>
          </a:lstStyle>
          <a:p>
            <a:pPr lvl="0"/>
            <a:r>
              <a:rPr lang="en-US" dirty="0"/>
              <a:t>ECE 8527 – Introduction to Machine Learning and Pattern Recognition</a:t>
            </a:r>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a:p>
        </p:txBody>
      </p:sp>
      <p:pic>
        <p:nvPicPr>
          <p:cNvPr id="1027" name="Picture 37" descr="isip_logo_plain"/>
          <p:cNvPicPr>
            <a:picLocks noChangeAspect="1" noChangeArrowheads="1"/>
          </p:cNvPicPr>
          <p:nvPr/>
        </p:nvPicPr>
        <p:blipFill>
          <a:blip r:embed="rId13"/>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8527: Lecture </a:t>
            </a:r>
            <a:r>
              <a:rPr lang="en-US" sz="1200" b="1" dirty="0" smtClean="0">
                <a:solidFill>
                  <a:srgbClr val="892034"/>
                </a:solidFill>
              </a:rPr>
              <a:t>40, </a:t>
            </a:r>
            <a:r>
              <a:rPr lang="en-US" sz="1200" b="1" dirty="0">
                <a:solidFill>
                  <a:srgbClr val="892034"/>
                </a:solidFill>
              </a:rPr>
              <a:t>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hf sldNum="0" hdr="0" dt="0"/>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a:solidFill>
                <a:srgbClr val="000000"/>
              </a:solidFill>
            </a:endParaRPr>
          </a:p>
        </p:txBody>
      </p:sp>
      <p:pic>
        <p:nvPicPr>
          <p:cNvPr id="1027" name="Picture 37" descr="isip_logo_plain"/>
          <p:cNvPicPr>
            <a:picLocks noChangeAspect="1" noChangeArrowheads="1"/>
          </p:cNvPicPr>
          <p:nvPr/>
        </p:nvPicPr>
        <p:blipFill>
          <a:blip r:embed="rId13"/>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8527: Lecture 03, 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Tree>
    <p:extLst>
      <p:ext uri="{BB962C8B-B14F-4D97-AF65-F5344CB8AC3E}">
        <p14:creationId xmlns:p14="http://schemas.microsoft.com/office/powerpoint/2010/main" val="133631865"/>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sldNum="0" hdr="0" dt="0"/>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ro.umontreal.ca/~lisa/twiki/bin/view.cgi/Public/DBNEquations" TargetMode="External"/><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hyperlink" Target="http://www.iro.umontreal.ca/~bengioy/papers/ftml.pdf"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3" Type="http://schemas.openxmlformats.org/officeDocument/2006/relationships/image" Target="../media/image49.png"/><Relationship Id="rId4" Type="http://schemas.openxmlformats.org/officeDocument/2006/relationships/image" Target="../media/image50.png"/><Relationship Id="rId5" Type="http://schemas.openxmlformats.org/officeDocument/2006/relationships/image" Target="../media/image51.png"/><Relationship Id="rId6" Type="http://schemas.openxmlformats.org/officeDocument/2006/relationships/image" Target="../media/image52.png"/><Relationship Id="rId7" Type="http://schemas.openxmlformats.org/officeDocument/2006/relationships/image" Target="../media/image53.png"/><Relationship Id="rId8" Type="http://schemas.openxmlformats.org/officeDocument/2006/relationships/image" Target="../media/image54.png"/><Relationship Id="rId9" Type="http://schemas.openxmlformats.org/officeDocument/2006/relationships/image" Target="../media/image55.png"/><Relationship Id="rId10" Type="http://schemas.openxmlformats.org/officeDocument/2006/relationships/image" Target="../media/image56.png"/><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3" Type="http://schemas.openxmlformats.org/officeDocument/2006/relationships/image" Target="../media/image57.png"/><Relationship Id="rId4" Type="http://schemas.openxmlformats.org/officeDocument/2006/relationships/image" Target="../media/image58.png"/><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5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61.png"/><Relationship Id="rId5" Type="http://schemas.openxmlformats.org/officeDocument/2006/relationships/image" Target="../media/image8.png"/><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62.png"/><Relationship Id="rId5" Type="http://schemas.openxmlformats.org/officeDocument/2006/relationships/image" Target="../media/image11.png"/><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63.png"/><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60.png"/><Relationship Id="rId5" Type="http://schemas.openxmlformats.org/officeDocument/2006/relationships/image" Target="../media/image70.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 Id="rId9" Type="http://schemas.openxmlformats.org/officeDocument/2006/relationships/image" Target="../media/image11.png"/><Relationship Id="rId10" Type="http://schemas.openxmlformats.org/officeDocument/2006/relationships/image" Target="../media/image12.png"/><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15.png"/></Relationships>
</file>

<file path=ppt/slides/_rels/slide8.xml.rels><?xml version="1.0" encoding="UTF-8" standalone="yes"?>
<Relationships xmlns="http://schemas.openxmlformats.org/package/2006/relationships"><Relationship Id="rId9" Type="http://schemas.openxmlformats.org/officeDocument/2006/relationships/image" Target="../media/image22.png"/><Relationship Id="rId20" Type="http://schemas.openxmlformats.org/officeDocument/2006/relationships/image" Target="../media/image33.png"/><Relationship Id="rId21" Type="http://schemas.openxmlformats.org/officeDocument/2006/relationships/image" Target="../media/image34.png"/><Relationship Id="rId22" Type="http://schemas.openxmlformats.org/officeDocument/2006/relationships/image" Target="../media/image35.png"/><Relationship Id="rId23" Type="http://schemas.openxmlformats.org/officeDocument/2006/relationships/image" Target="../media/image36.png"/><Relationship Id="rId24" Type="http://schemas.openxmlformats.org/officeDocument/2006/relationships/image" Target="../media/image37.png"/><Relationship Id="rId25" Type="http://schemas.openxmlformats.org/officeDocument/2006/relationships/image" Target="../media/image38.png"/><Relationship Id="rId26" Type="http://schemas.openxmlformats.org/officeDocument/2006/relationships/image" Target="../media/image39.png"/><Relationship Id="rId27" Type="http://schemas.openxmlformats.org/officeDocument/2006/relationships/image" Target="../media/image40.png"/><Relationship Id="rId28" Type="http://schemas.openxmlformats.org/officeDocument/2006/relationships/image" Target="../media/image41.png"/><Relationship Id="rId29" Type="http://schemas.openxmlformats.org/officeDocument/2006/relationships/image" Target="../media/image42.png"/><Relationship Id="rId30" Type="http://schemas.openxmlformats.org/officeDocument/2006/relationships/image" Target="../media/image43.png"/><Relationship Id="rId31" Type="http://schemas.openxmlformats.org/officeDocument/2006/relationships/image" Target="../media/image44.png"/><Relationship Id="rId10" Type="http://schemas.openxmlformats.org/officeDocument/2006/relationships/image" Target="../media/image23.png"/><Relationship Id="rId11" Type="http://schemas.openxmlformats.org/officeDocument/2006/relationships/image" Target="../media/image24.png"/><Relationship Id="rId12" Type="http://schemas.openxmlformats.org/officeDocument/2006/relationships/image" Target="../media/image25.png"/><Relationship Id="rId13" Type="http://schemas.openxmlformats.org/officeDocument/2006/relationships/image" Target="../media/image26.png"/><Relationship Id="rId14" Type="http://schemas.openxmlformats.org/officeDocument/2006/relationships/image" Target="../media/image27.png"/><Relationship Id="rId15" Type="http://schemas.openxmlformats.org/officeDocument/2006/relationships/image" Target="../media/image28.png"/><Relationship Id="rId16" Type="http://schemas.openxmlformats.org/officeDocument/2006/relationships/image" Target="../media/image29.png"/><Relationship Id="rId17" Type="http://schemas.openxmlformats.org/officeDocument/2006/relationships/image" Target="../media/image30.png"/><Relationship Id="rId18" Type="http://schemas.openxmlformats.org/officeDocument/2006/relationships/image" Target="../media/image31.png"/><Relationship Id="rId19" Type="http://schemas.openxmlformats.org/officeDocument/2006/relationships/image" Target="../media/image32.png"/><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 Id="rId8"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png"/><Relationship Id="rId5" Type="http://schemas.openxmlformats.org/officeDocument/2006/relationships/image" Target="../media/image47.png"/><Relationship Id="rId6" Type="http://schemas.openxmlformats.org/officeDocument/2006/relationships/image" Target="../media/image48.png"/><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9"/>
          <p:cNvSpPr txBox="1">
            <a:spLocks noChangeArrowheads="1"/>
          </p:cNvSpPr>
          <p:nvPr/>
        </p:nvSpPr>
        <p:spPr bwMode="auto">
          <a:xfrm>
            <a:off x="409575" y="552450"/>
            <a:ext cx="8467725" cy="457200"/>
          </a:xfrm>
          <a:prstGeom prst="rect">
            <a:avLst/>
          </a:prstGeom>
          <a:noFill/>
          <a:ln w="9525">
            <a:noFill/>
            <a:miter lim="800000"/>
            <a:headEnd/>
            <a:tailEnd/>
          </a:ln>
        </p:spPr>
        <p:txBody>
          <a:bodyPr>
            <a:spAutoFit/>
          </a:bodyPr>
          <a:lstStyle/>
          <a:p>
            <a:pPr algn="ctr">
              <a:spcBef>
                <a:spcPct val="50000"/>
              </a:spcBef>
            </a:pPr>
            <a:r>
              <a:rPr lang="en-US" b="1" dirty="0">
                <a:solidFill>
                  <a:schemeClr val="accent1"/>
                </a:solidFill>
              </a:rPr>
              <a:t>LECTURE ??: </a:t>
            </a:r>
            <a:r>
              <a:rPr lang="en-US" b="1" dirty="0">
                <a:solidFill>
                  <a:schemeClr val="accent2"/>
                </a:solidFill>
              </a:rPr>
              <a:t> DEEP LEARNING</a:t>
            </a:r>
          </a:p>
        </p:txBody>
      </p:sp>
      <p:sp>
        <p:nvSpPr>
          <p:cNvPr id="4" name="Rectangle 3"/>
          <p:cNvSpPr txBox="1">
            <a:spLocks noChangeArrowheads="1"/>
          </p:cNvSpPr>
          <p:nvPr/>
        </p:nvSpPr>
        <p:spPr bwMode="auto">
          <a:xfrm>
            <a:off x="541339" y="1358900"/>
            <a:ext cx="3598862" cy="1939471"/>
          </a:xfrm>
          <a:prstGeom prst="rect">
            <a:avLst/>
          </a:prstGeom>
          <a:noFill/>
          <a:ln>
            <a:miter lim="800000"/>
            <a:headEnd/>
            <a:tailEnd/>
          </a:ln>
        </p:spPr>
        <p:txBody>
          <a:bodyPr vert="horz" wrap="none" lIns="0" tIns="0" rIns="0" bIns="0" numCol="1" anchor="t" anchorCtr="0" compatLnSpc="1">
            <a:prstTxWarp prst="textNoShape">
              <a:avLst/>
            </a:prstTxWarp>
          </a:bodyPr>
          <a:lstStyle/>
          <a:p>
            <a:pPr marL="176213" marR="0" lvl="0" indent="-176213" algn="l" defTabSz="914400" rtl="0" eaLnBrk="0" fontAlgn="base" latinLnBrk="0" hangingPunct="0">
              <a:spcBef>
                <a:spcPct val="0"/>
              </a:spcBef>
              <a:spcAft>
                <a:spcPts val="0"/>
              </a:spcAft>
              <a:buClrTx/>
              <a:buSzTx/>
              <a:buFont typeface="Arial" pitchFamily="34" charset="0"/>
              <a:buChar char="•"/>
              <a:tabLst/>
              <a:defRPr/>
            </a:pPr>
            <a:r>
              <a:rPr kumimoji="0" lang="en-US" b="1" i="0" u="none" strike="noStrike" kern="0" cap="none" spc="0" normalizeH="0" baseline="0" noProof="0" dirty="0">
                <a:ln>
                  <a:noFill/>
                </a:ln>
                <a:solidFill>
                  <a:srgbClr val="000080"/>
                </a:solidFill>
                <a:effectLst/>
                <a:uLnTx/>
                <a:uFillTx/>
                <a:latin typeface="+mn-lt"/>
                <a:ea typeface="+mn-ea"/>
                <a:cs typeface="+mn-cs"/>
              </a:rPr>
              <a:t>Objectives:</a:t>
            </a:r>
          </a:p>
          <a:p>
            <a:pPr marL="176213" marR="0" lvl="0" indent="-176213" algn="l" defTabSz="914400" rtl="0" eaLnBrk="0" fontAlgn="base" latinLnBrk="0" hangingPunct="0">
              <a:spcBef>
                <a:spcPct val="0"/>
              </a:spcBef>
              <a:spcAft>
                <a:spcPts val="0"/>
              </a:spcAft>
              <a:buClrTx/>
              <a:buSzTx/>
              <a:buFontTx/>
              <a:buNone/>
              <a:tabLst/>
              <a:defRPr/>
            </a:pPr>
            <a:r>
              <a:rPr kumimoji="0" lang="en-US" sz="1800" b="1" i="0" u="none" strike="noStrike" kern="0" cap="none" spc="0" normalizeH="0" baseline="0" noProof="0" dirty="0">
                <a:ln>
                  <a:noFill/>
                </a:ln>
                <a:solidFill>
                  <a:schemeClr val="bg1"/>
                </a:solidFill>
                <a:effectLst/>
                <a:uLnTx/>
                <a:uFillTx/>
                <a:latin typeface="+mn-lt"/>
                <a:ea typeface="+mn-ea"/>
                <a:cs typeface="+mn-cs"/>
              </a:rPr>
              <a:t>	 Deep</a:t>
            </a:r>
            <a:r>
              <a:rPr kumimoji="0" lang="en-US" sz="1800" b="1" i="0" u="none" strike="noStrike" kern="0" cap="none" spc="0" normalizeH="0" noProof="0" dirty="0">
                <a:ln>
                  <a:noFill/>
                </a:ln>
                <a:solidFill>
                  <a:schemeClr val="bg1"/>
                </a:solidFill>
                <a:effectLst/>
                <a:uLnTx/>
                <a:uFillTx/>
                <a:latin typeface="+mn-lt"/>
                <a:ea typeface="+mn-ea"/>
                <a:cs typeface="+mn-cs"/>
              </a:rPr>
              <a:t> Learning</a:t>
            </a:r>
          </a:p>
          <a:p>
            <a:pPr marL="176213" marR="0" lvl="0" indent="-176213" algn="l" defTabSz="914400" rtl="0" eaLnBrk="0" fontAlgn="base" latinLnBrk="0" hangingPunct="0">
              <a:spcBef>
                <a:spcPct val="0"/>
              </a:spcBef>
              <a:spcAft>
                <a:spcPts val="0"/>
              </a:spcAft>
              <a:buClrTx/>
              <a:buSzTx/>
              <a:buFontTx/>
              <a:buNone/>
              <a:tabLst/>
              <a:defRPr/>
            </a:pPr>
            <a:r>
              <a:rPr lang="en-US" sz="1800" b="1" kern="0" dirty="0">
                <a:solidFill>
                  <a:schemeClr val="bg1"/>
                </a:solidFill>
                <a:latin typeface="+mn-lt"/>
              </a:rPr>
              <a:t>    Restricted Boltzmann Machines</a:t>
            </a:r>
          </a:p>
          <a:p>
            <a:pPr marL="176213" marR="0" lvl="0" indent="-176213" algn="l" defTabSz="914400" rtl="0" eaLnBrk="0" fontAlgn="base" latinLnBrk="0" hangingPunct="0">
              <a:spcBef>
                <a:spcPct val="0"/>
              </a:spcBef>
              <a:spcAft>
                <a:spcPts val="0"/>
              </a:spcAft>
              <a:buClrTx/>
              <a:buSzTx/>
              <a:buFontTx/>
              <a:buNone/>
              <a:tabLst/>
              <a:defRPr/>
            </a:pPr>
            <a:r>
              <a:rPr lang="en-US" sz="1800" b="1" kern="0" dirty="0">
                <a:solidFill>
                  <a:schemeClr val="bg1"/>
                </a:solidFill>
                <a:latin typeface="+mn-lt"/>
              </a:rPr>
              <a:t>    Deep Belief Networks</a:t>
            </a:r>
          </a:p>
          <a:p>
            <a:pPr marL="176213" marR="0" lvl="0" indent="-176213" algn="l" defTabSz="914400" rtl="0" eaLnBrk="0" fontAlgn="base" latinLnBrk="0" hangingPunct="0">
              <a:spcBef>
                <a:spcPct val="0"/>
              </a:spcBef>
              <a:spcAft>
                <a:spcPts val="0"/>
              </a:spcAft>
              <a:buClrTx/>
              <a:buSzTx/>
              <a:buFontTx/>
              <a:buNone/>
              <a:tabLst/>
              <a:defRPr/>
            </a:pPr>
            <a:endParaRPr lang="en-US" sz="1800" b="1" kern="0" dirty="0">
              <a:solidFill>
                <a:schemeClr val="bg1"/>
              </a:solidFill>
              <a:latin typeface="+mn-lt"/>
            </a:endParaRPr>
          </a:p>
          <a:p>
            <a:pPr marL="176213" marR="0" lvl="0" indent="-176213" algn="l" defTabSz="914400" rtl="0" eaLnBrk="0" fontAlgn="base" latinLnBrk="0" hangingPunct="0">
              <a:spcBef>
                <a:spcPct val="0"/>
              </a:spcBef>
              <a:spcAft>
                <a:spcPts val="0"/>
              </a:spcAft>
              <a:buClrTx/>
              <a:buSzTx/>
              <a:buFontTx/>
              <a:buNone/>
              <a:tabLst/>
              <a:defRPr/>
            </a:pPr>
            <a:endParaRPr lang="en-US" sz="1800" b="1" kern="0" dirty="0">
              <a:solidFill>
                <a:schemeClr val="bg1"/>
              </a:solidFill>
              <a:latin typeface="+mn-lt"/>
            </a:endParaRPr>
          </a:p>
          <a:p>
            <a:pPr marL="176213" marR="0" lvl="0" indent="-176213" algn="l" defTabSz="914400" rtl="0" eaLnBrk="0" fontAlgn="base" latinLnBrk="0" hangingPunct="0">
              <a:spcBef>
                <a:spcPct val="0"/>
              </a:spcBef>
              <a:spcAft>
                <a:spcPts val="0"/>
              </a:spcAft>
              <a:buClrTx/>
              <a:buSzTx/>
              <a:buFontTx/>
              <a:buNone/>
              <a:tabLst/>
              <a:defRPr/>
            </a:pPr>
            <a:endParaRPr lang="en-US" sz="1800" b="1" kern="0" dirty="0">
              <a:solidFill>
                <a:schemeClr val="bg1"/>
              </a:solidFill>
              <a:latin typeface="+mn-lt"/>
            </a:endParaRPr>
          </a:p>
          <a:p>
            <a:pPr marL="285750" marR="0" lvl="0" indent="-285750" algn="l" defTabSz="914400" rtl="0" eaLnBrk="0" fontAlgn="base" latinLnBrk="0" hangingPunct="0">
              <a:spcBef>
                <a:spcPct val="0"/>
              </a:spcBef>
              <a:spcAft>
                <a:spcPts val="0"/>
              </a:spcAft>
              <a:buClrTx/>
              <a:buSzTx/>
              <a:buFont typeface="Arial" panose="020B0604020202020204" pitchFamily="34" charset="0"/>
              <a:buChar char="•"/>
              <a:tabLst/>
              <a:defRPr/>
            </a:pPr>
            <a:r>
              <a:rPr lang="en-US" b="1" kern="0" dirty="0">
                <a:solidFill>
                  <a:srgbClr val="000080"/>
                </a:solidFill>
                <a:latin typeface="+mn-lt"/>
              </a:rPr>
              <a:t>Resources</a:t>
            </a:r>
            <a:r>
              <a:rPr lang="en-US" sz="1800" b="1" kern="0" dirty="0">
                <a:solidFill>
                  <a:schemeClr val="bg1"/>
                </a:solidFill>
                <a:latin typeface="+mn-lt"/>
              </a:rPr>
              <a:t>:</a:t>
            </a:r>
          </a:p>
          <a:p>
            <a:pPr marR="0" lvl="0" algn="l" defTabSz="914400" rtl="0" eaLnBrk="0" fontAlgn="base" latinLnBrk="0" hangingPunct="0">
              <a:spcBef>
                <a:spcPct val="0"/>
              </a:spcBef>
              <a:spcAft>
                <a:spcPts val="0"/>
              </a:spcAft>
              <a:buClrTx/>
              <a:buSzTx/>
              <a:tabLst/>
              <a:defRPr/>
            </a:pPr>
            <a:r>
              <a:rPr lang="en-US" sz="1800" b="1" kern="0" dirty="0">
                <a:solidFill>
                  <a:schemeClr val="bg1"/>
                </a:solidFill>
                <a:latin typeface="+mn-lt"/>
                <a:hlinkClick r:id="rId2"/>
              </a:rPr>
              <a:t>Learning Architectures for AI</a:t>
            </a:r>
            <a:endParaRPr lang="en-US" sz="1800" b="1" kern="0" dirty="0">
              <a:solidFill>
                <a:schemeClr val="bg1"/>
              </a:solidFill>
              <a:latin typeface="+mn-lt"/>
            </a:endParaRPr>
          </a:p>
          <a:p>
            <a:pPr marR="0" lvl="0" algn="l" defTabSz="914400" rtl="0" eaLnBrk="0" fontAlgn="base" latinLnBrk="0" hangingPunct="0">
              <a:spcBef>
                <a:spcPct val="0"/>
              </a:spcBef>
              <a:spcAft>
                <a:spcPts val="0"/>
              </a:spcAft>
              <a:buClrTx/>
              <a:buSzTx/>
              <a:tabLst/>
              <a:defRPr/>
            </a:pPr>
            <a:r>
              <a:rPr lang="en-US" sz="1800" b="1" kern="0" dirty="0">
                <a:solidFill>
                  <a:schemeClr val="bg1"/>
                </a:solidFill>
                <a:latin typeface="+mn-lt"/>
                <a:hlinkClick r:id="rId3"/>
              </a:rPr>
              <a:t>Contrastive Divergence RBMs</a:t>
            </a:r>
            <a:endParaRPr lang="en-US" sz="1800" b="1" kern="0" dirty="0">
              <a:solidFill>
                <a:schemeClr val="bg1"/>
              </a:solidFill>
              <a:latin typeface="+mn-lt"/>
            </a:endParaRPr>
          </a:p>
          <a:p>
            <a:pPr marR="0" lvl="0" algn="l" defTabSz="914400" rtl="0" eaLnBrk="0" fontAlgn="base" latinLnBrk="0" hangingPunct="0">
              <a:spcBef>
                <a:spcPct val="0"/>
              </a:spcBef>
              <a:spcAft>
                <a:spcPts val="0"/>
              </a:spcAft>
              <a:buClrTx/>
              <a:buSzTx/>
              <a:tabLst/>
              <a:defRPr/>
            </a:pPr>
            <a:endParaRPr lang="en-US" sz="1800" b="1" kern="0" dirty="0">
              <a:solidFill>
                <a:schemeClr val="bg1"/>
              </a:solidFill>
              <a:latin typeface="+mn-lt"/>
            </a:endParaRPr>
          </a:p>
          <a:p>
            <a:pPr marR="0" lvl="0" algn="l" defTabSz="914400" rtl="0" eaLnBrk="0" fontAlgn="base" latinLnBrk="0" hangingPunct="0">
              <a:spcBef>
                <a:spcPct val="0"/>
              </a:spcBef>
              <a:spcAft>
                <a:spcPts val="0"/>
              </a:spcAft>
              <a:buClrTx/>
              <a:buSzTx/>
              <a:tabLst/>
              <a:defRPr/>
            </a:pPr>
            <a:endParaRPr lang="en-US" sz="1800" b="1" kern="0" dirty="0">
              <a:solidFill>
                <a:schemeClr val="bg1"/>
              </a:solidFill>
              <a:latin typeface="+mn-lt"/>
            </a:endParaRPr>
          </a:p>
          <a:p>
            <a:pPr marL="176213" marR="0" lvl="0" indent="-176213" algn="l" defTabSz="914400" rtl="0" eaLnBrk="0" fontAlgn="base" latinLnBrk="0" hangingPunct="0">
              <a:spcBef>
                <a:spcPct val="0"/>
              </a:spcBef>
              <a:spcAft>
                <a:spcPts val="0"/>
              </a:spcAft>
              <a:buClrTx/>
              <a:buSzTx/>
              <a:buFontTx/>
              <a:buNone/>
              <a:tabLst/>
              <a:defRPr/>
            </a:pPr>
            <a:r>
              <a:rPr kumimoji="0" lang="en-US" sz="1800" b="1" i="0" u="none" strike="noStrike" kern="0" cap="none" spc="0" normalizeH="0" baseline="0" noProof="0" dirty="0">
                <a:ln>
                  <a:noFill/>
                </a:ln>
                <a:solidFill>
                  <a:schemeClr val="bg1"/>
                </a:solidFill>
                <a:effectLst/>
                <a:uLnTx/>
                <a:uFillTx/>
                <a:latin typeface="+mn-lt"/>
                <a:ea typeface="+mn-ea"/>
                <a:cs typeface="+mn-cs"/>
              </a:rPr>
              <a:t>	</a:t>
            </a:r>
            <a:r>
              <a:rPr kumimoji="0" lang="en-US" sz="1800" b="1" i="0" u="none" strike="noStrike" kern="0" cap="none" spc="0" normalizeH="0" noProof="0" dirty="0">
                <a:ln>
                  <a:noFill/>
                </a:ln>
                <a:solidFill>
                  <a:schemeClr val="bg1"/>
                </a:solidFill>
                <a:effectLst/>
                <a:uLnTx/>
                <a:uFillTx/>
                <a:latin typeface="+mn-lt"/>
                <a:ea typeface="+mn-ea"/>
                <a:cs typeface="+mn-cs"/>
              </a:rPr>
              <a:t> </a:t>
            </a:r>
            <a:endParaRPr kumimoji="0" lang="en-US" sz="1800" b="1" i="0" u="none" strike="noStrike" kern="0" cap="none" spc="0" normalizeH="0" baseline="0" noProof="0" dirty="0">
              <a:ln>
                <a:noFill/>
              </a:ln>
              <a:solidFill>
                <a:schemeClr val="bg1"/>
              </a:solidFill>
              <a:effectLst/>
              <a:uLnTx/>
              <a:uFillTx/>
              <a:latin typeface="+mn-lt"/>
              <a:ea typeface="+mn-ea"/>
              <a:cs typeface="+mn-cs"/>
            </a:endParaRPr>
          </a:p>
        </p:txBody>
      </p:sp>
      <p:pic>
        <p:nvPicPr>
          <p:cNvPr id="2" name="Picture 1" descr="Intelligenza artificiale: la nuova frontiera dei social media? | Tech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9762" y="1144628"/>
            <a:ext cx="4360574" cy="2364833"/>
          </a:xfrm>
          <a:prstGeom prst="rect">
            <a:avLst/>
          </a:prstGeom>
        </p:spPr>
      </p:pic>
      <p:pic>
        <p:nvPicPr>
          <p:cNvPr id="53250" name="Picture 2" descr="http://neuralnetworksanddeeplearning.com/images/tikz41.png"/>
          <p:cNvPicPr>
            <a:picLocks noChangeAspect="1" noChangeArrowheads="1"/>
          </p:cNvPicPr>
          <p:nvPr/>
        </p:nvPicPr>
        <p:blipFill rotWithShape="1">
          <a:blip r:embed="rId5">
            <a:extLst>
              <a:ext uri="{28A0092B-C50C-407E-A947-70E740481C1C}">
                <a14:useLocalDpi xmlns:a14="http://schemas.microsoft.com/office/drawing/2010/main" val="0"/>
              </a:ext>
            </a:extLst>
          </a:blip>
          <a:srcRect t="10593"/>
          <a:stretch/>
        </p:blipFill>
        <p:spPr bwMode="auto">
          <a:xfrm>
            <a:off x="3886097" y="3941758"/>
            <a:ext cx="4991203" cy="22232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0"/>
          <p:cNvSpPr txBox="1">
            <a:spLocks noChangeArrowheads="1"/>
          </p:cNvSpPr>
          <p:nvPr/>
        </p:nvSpPr>
        <p:spPr bwMode="auto">
          <a:xfrm>
            <a:off x="189989" y="92413"/>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Supervised Fine-Tuning of DBNs </a:t>
            </a:r>
          </a:p>
        </p:txBody>
      </p:sp>
      <p:sp>
        <p:nvSpPr>
          <p:cNvPr id="22" name="Rectangle 3155"/>
          <p:cNvSpPr>
            <a:spLocks noChangeArrowheads="1"/>
          </p:cNvSpPr>
          <p:nvPr/>
        </p:nvSpPr>
        <p:spPr bwMode="auto">
          <a:xfrm>
            <a:off x="284886" y="609803"/>
            <a:ext cx="8645525" cy="5883594"/>
          </a:xfrm>
          <a:prstGeom prst="rect">
            <a:avLst/>
          </a:prstGeom>
          <a:noFill/>
          <a:ln w="9525">
            <a:noFill/>
            <a:miter lim="800000"/>
            <a:headEnd/>
            <a:tailEnd/>
          </a:ln>
          <a:effectLst/>
        </p:spPr>
        <p:txBody>
          <a:bodyPr lIns="0" tIns="0" rIns="0" bIns="0"/>
          <a:lstStyle/>
          <a:p>
            <a:pPr marL="176213" indent="-176213" algn="just">
              <a:spcAft>
                <a:spcPct val="50000"/>
              </a:spcAft>
              <a:buFontTx/>
              <a:buChar char="•"/>
            </a:pPr>
            <a:endParaRPr lang="en-US" sz="1800" b="1" dirty="0">
              <a:solidFill>
                <a:schemeClr val="bg1"/>
              </a:solidFill>
            </a:endParaRPr>
          </a:p>
        </p:txBody>
      </p:sp>
      <p:sp>
        <p:nvSpPr>
          <p:cNvPr id="10" name="Rectangle 3155"/>
          <p:cNvSpPr>
            <a:spLocks noChangeArrowheads="1"/>
          </p:cNvSpPr>
          <p:nvPr/>
        </p:nvSpPr>
        <p:spPr bwMode="auto">
          <a:xfrm>
            <a:off x="437286" y="762203"/>
            <a:ext cx="8645525" cy="5883594"/>
          </a:xfrm>
          <a:prstGeom prst="rect">
            <a:avLst/>
          </a:prstGeom>
          <a:noFill/>
          <a:ln w="9525">
            <a:noFill/>
            <a:miter lim="800000"/>
            <a:headEnd/>
            <a:tailEnd/>
          </a:ln>
          <a:effectLst/>
        </p:spPr>
        <p:txBody>
          <a:bodyPr lIns="0" tIns="0" rIns="0" bIns="0"/>
          <a:lstStyle/>
          <a:p>
            <a:pPr marL="285750" indent="-285750" algn="just">
              <a:spcAft>
                <a:spcPct val="50000"/>
              </a:spcAft>
              <a:buFont typeface="Arial" panose="020B0604020202020204" pitchFamily="34" charset="0"/>
              <a:buChar char="•"/>
            </a:pPr>
            <a:endParaRPr lang="en-US" sz="1800" b="1" dirty="0">
              <a:solidFill>
                <a:schemeClr val="bg1"/>
              </a:solidFill>
              <a:ea typeface="Cambria Math" panose="02040503050406030204" pitchFamily="18" charset="0"/>
            </a:endParaRPr>
          </a:p>
          <a:p>
            <a:pPr algn="just">
              <a:spcAft>
                <a:spcPct val="50000"/>
              </a:spcAft>
            </a:pPr>
            <a:endParaRPr lang="en-US" sz="1800" b="1" dirty="0">
              <a:solidFill>
                <a:schemeClr val="bg1"/>
              </a:solidFill>
              <a:ea typeface="Cambria Math" panose="02040503050406030204" pitchFamily="18" charset="0"/>
            </a:endParaRPr>
          </a:p>
          <a:p>
            <a:pPr algn="just">
              <a:spcAft>
                <a:spcPct val="50000"/>
              </a:spcAft>
            </a:pPr>
            <a:endParaRPr lang="en-US" sz="1800" b="1" dirty="0">
              <a:solidFill>
                <a:schemeClr val="bg1"/>
              </a:solidFill>
            </a:endParaRPr>
          </a:p>
          <a:p>
            <a:pPr algn="just">
              <a:spcAft>
                <a:spcPct val="50000"/>
              </a:spcAft>
            </a:pPr>
            <a:endParaRPr lang="en-US" sz="1800" b="1" dirty="0">
              <a:solidFill>
                <a:schemeClr val="bg1"/>
              </a:solidFill>
            </a:endParaRPr>
          </a:p>
        </p:txBody>
      </p:sp>
      <p:sp>
        <p:nvSpPr>
          <p:cNvPr id="5" name="Rectangle 3155"/>
          <p:cNvSpPr>
            <a:spLocks noChangeArrowheads="1"/>
          </p:cNvSpPr>
          <p:nvPr/>
        </p:nvSpPr>
        <p:spPr bwMode="auto">
          <a:xfrm>
            <a:off x="270126" y="609803"/>
            <a:ext cx="8645525" cy="5883594"/>
          </a:xfrm>
          <a:prstGeom prst="rect">
            <a:avLst/>
          </a:prstGeom>
          <a:noFill/>
          <a:ln w="9525">
            <a:noFill/>
            <a:miter lim="800000"/>
            <a:headEnd/>
            <a:tailEnd/>
          </a:ln>
          <a:effectLst/>
        </p:spPr>
        <p:txBody>
          <a:bodyPr lIns="0" tIns="0" rIns="0" bIns="0"/>
          <a:lstStyle/>
          <a:p>
            <a:pPr marL="285750" indent="-285750" algn="just">
              <a:spcAft>
                <a:spcPct val="50000"/>
              </a:spcAft>
              <a:buFont typeface="Arial" panose="020B0604020202020204" pitchFamily="34" charset="0"/>
              <a:buChar char="•"/>
            </a:pPr>
            <a:r>
              <a:rPr lang="en-US" sz="1800" b="1" dirty="0">
                <a:solidFill>
                  <a:schemeClr val="bg1"/>
                </a:solidFill>
              </a:rPr>
              <a:t>After unsupervised pre-training, the network can be further optimized by gradient descent with respect to a supervised training criterion.</a:t>
            </a:r>
          </a:p>
          <a:p>
            <a:pPr marL="285750" indent="-285750" algn="just">
              <a:spcAft>
                <a:spcPct val="50000"/>
              </a:spcAft>
              <a:buFont typeface="Arial" panose="020B0604020202020204" pitchFamily="34" charset="0"/>
              <a:buChar char="•"/>
            </a:pPr>
            <a:r>
              <a:rPr lang="en-US" sz="1800" b="1" dirty="0">
                <a:solidFill>
                  <a:schemeClr val="bg1"/>
                </a:solidFill>
              </a:rPr>
              <a:t>As a small set of labeled samples is introduced, the parameters are slightly updated to improve the network’s perception of the patterns </a:t>
            </a:r>
          </a:p>
          <a:p>
            <a:pPr marL="285750" indent="-285750" algn="just">
              <a:spcAft>
                <a:spcPct val="50000"/>
              </a:spcAft>
              <a:buFont typeface="Arial" panose="020B0604020202020204" pitchFamily="34" charset="0"/>
              <a:buChar char="•"/>
            </a:pPr>
            <a:endParaRPr lang="en-US" sz="1800" b="1" dirty="0">
              <a:solidFill>
                <a:schemeClr val="bg1"/>
              </a:solidFill>
            </a:endParaRPr>
          </a:p>
          <a:p>
            <a:pPr marL="285750" indent="-285750" algn="just">
              <a:spcAft>
                <a:spcPct val="50000"/>
              </a:spcAft>
              <a:buFont typeface="Arial" panose="020B0604020202020204" pitchFamily="34" charset="0"/>
              <a:buChar char="•"/>
            </a:pPr>
            <a:endParaRPr lang="en-US" sz="1800" b="1" dirty="0">
              <a:solidFill>
                <a:schemeClr val="bg1"/>
              </a:solidFill>
            </a:endParaRPr>
          </a:p>
          <a:p>
            <a:pPr marL="285750" indent="-285750" algn="just">
              <a:spcAft>
                <a:spcPct val="50000"/>
              </a:spcAft>
              <a:buFont typeface="Arial" panose="020B0604020202020204" pitchFamily="34" charset="0"/>
              <a:buChar char="•"/>
            </a:pPr>
            <a:endParaRPr lang="en-US" sz="1800" b="1" dirty="0">
              <a:solidFill>
                <a:schemeClr val="bg1"/>
              </a:solidFill>
            </a:endParaRPr>
          </a:p>
          <a:p>
            <a:pPr marL="285750" indent="-285750" algn="just">
              <a:spcAft>
                <a:spcPct val="50000"/>
              </a:spcAft>
              <a:buFont typeface="Arial" panose="020B0604020202020204" pitchFamily="34" charset="0"/>
              <a:buChar char="•"/>
            </a:pPr>
            <a:endParaRPr lang="en-US" sz="1800" b="1" dirty="0">
              <a:solidFill>
                <a:schemeClr val="bg1"/>
              </a:solidFill>
            </a:endParaRPr>
          </a:p>
          <a:p>
            <a:pPr algn="just">
              <a:spcAft>
                <a:spcPct val="50000"/>
              </a:spcAft>
            </a:pPr>
            <a:endParaRPr lang="en-US" sz="1800" b="1" dirty="0">
              <a:solidFill>
                <a:schemeClr val="bg1"/>
              </a:solidFill>
            </a:endParaRPr>
          </a:p>
          <a:p>
            <a:pPr marL="285750" indent="-285750" algn="just">
              <a:spcAft>
                <a:spcPct val="50000"/>
              </a:spcAft>
              <a:buFont typeface="Arial" panose="020B0604020202020204" pitchFamily="34" charset="0"/>
              <a:buChar char="•"/>
            </a:pPr>
            <a:endParaRPr lang="en-US" sz="1800" b="1" dirty="0">
              <a:solidFill>
                <a:schemeClr val="bg1"/>
              </a:solidFill>
            </a:endParaRPr>
          </a:p>
          <a:p>
            <a:pPr marL="285750" indent="-285750" algn="just">
              <a:spcAft>
                <a:spcPct val="50000"/>
              </a:spcAft>
              <a:buFont typeface="Arial" panose="020B0604020202020204" pitchFamily="34" charset="0"/>
              <a:buChar char="•"/>
            </a:pPr>
            <a:r>
              <a:rPr lang="en-US" sz="1800" b="1" dirty="0">
                <a:solidFill>
                  <a:schemeClr val="bg1"/>
                </a:solidFill>
              </a:rPr>
              <a:t>This training process can be accomplished in a reasonable amount of time (depending on the depth and other parameters of the DBN) in a GPU</a:t>
            </a:r>
          </a:p>
          <a:p>
            <a:pPr marL="285750" indent="-285750" algn="just">
              <a:spcAft>
                <a:spcPct val="50000"/>
              </a:spcAft>
              <a:buFont typeface="Arial" panose="020B0604020202020204" pitchFamily="34" charset="0"/>
              <a:buChar char="•"/>
            </a:pPr>
            <a:r>
              <a:rPr lang="en-US" sz="1800" b="1" dirty="0">
                <a:solidFill>
                  <a:schemeClr val="bg1"/>
                </a:solidFill>
              </a:rPr>
              <a:t>Given that DBN attempt to sequentially learn the entire input and then reconstruct it in a backward pass, they are commonly used to learn features for the data.</a:t>
            </a:r>
          </a:p>
          <a:p>
            <a:pPr algn="just">
              <a:spcAft>
                <a:spcPct val="50000"/>
              </a:spcAft>
            </a:pPr>
            <a:endParaRPr lang="en-US" sz="1800" b="1" dirty="0">
              <a:solidFill>
                <a:schemeClr val="bg1"/>
              </a:solidFill>
            </a:endParaRPr>
          </a:p>
          <a:p>
            <a:pPr algn="just">
              <a:spcAft>
                <a:spcPct val="50000"/>
              </a:spcAft>
            </a:pPr>
            <a:endParaRPr lang="en-US" sz="1800" b="1" dirty="0">
              <a:solidFill>
                <a:schemeClr val="bg1"/>
              </a:solidFill>
            </a:endParaRPr>
          </a:p>
          <a:p>
            <a:pPr algn="just">
              <a:spcAft>
                <a:spcPct val="50000"/>
              </a:spcAft>
            </a:pPr>
            <a:endParaRPr lang="en-US" sz="1800" b="1" u="sng" dirty="0">
              <a:solidFill>
                <a:schemeClr val="bg1"/>
              </a:solidFill>
              <a:ea typeface="Cambria Math" panose="02040503050406030204" pitchFamily="18" charset="0"/>
            </a:endParaRPr>
          </a:p>
          <a:p>
            <a:pPr algn="just">
              <a:spcAft>
                <a:spcPct val="50000"/>
              </a:spcAft>
            </a:pPr>
            <a:endParaRPr lang="en-US" sz="1800" b="1" u="sng" dirty="0">
              <a:solidFill>
                <a:schemeClr val="bg1"/>
              </a:solidFill>
            </a:endParaRPr>
          </a:p>
          <a:p>
            <a:pPr algn="just">
              <a:spcAft>
                <a:spcPct val="50000"/>
              </a:spcAft>
            </a:pPr>
            <a:endParaRPr lang="en-US" sz="1800" b="1" dirty="0">
              <a:solidFill>
                <a:schemeClr val="bg1"/>
              </a:solidFill>
            </a:endParaRPr>
          </a:p>
        </p:txBody>
      </p:sp>
      <p:grpSp>
        <p:nvGrpSpPr>
          <p:cNvPr id="27" name="Group 26"/>
          <p:cNvGrpSpPr/>
          <p:nvPr/>
        </p:nvGrpSpPr>
        <p:grpSpPr>
          <a:xfrm>
            <a:off x="2098316" y="2347899"/>
            <a:ext cx="5018664" cy="1650015"/>
            <a:chOff x="2284682" y="2173728"/>
            <a:chExt cx="5018664" cy="1650015"/>
          </a:xfrm>
        </p:grpSpPr>
        <p:grpSp>
          <p:nvGrpSpPr>
            <p:cNvPr id="25" name="Group 24"/>
            <p:cNvGrpSpPr/>
            <p:nvPr/>
          </p:nvGrpSpPr>
          <p:grpSpPr>
            <a:xfrm>
              <a:off x="2284682" y="2173728"/>
              <a:ext cx="4645932" cy="1650015"/>
              <a:chOff x="2507855" y="2053985"/>
              <a:chExt cx="4645932" cy="1650015"/>
            </a:xfrm>
          </p:grpSpPr>
          <p:grpSp>
            <p:nvGrpSpPr>
              <p:cNvPr id="72" name="Group 71"/>
              <p:cNvGrpSpPr/>
              <p:nvPr/>
            </p:nvGrpSpPr>
            <p:grpSpPr>
              <a:xfrm>
                <a:off x="2507855" y="2053985"/>
                <a:ext cx="4199583" cy="1650015"/>
                <a:chOff x="1152050" y="1751577"/>
                <a:chExt cx="4199583" cy="1650015"/>
              </a:xfrm>
            </p:grpSpPr>
            <p:sp>
              <p:nvSpPr>
                <p:cNvPr id="81" name="Oval 80"/>
                <p:cNvSpPr/>
                <p:nvPr/>
              </p:nvSpPr>
              <p:spPr>
                <a:xfrm>
                  <a:off x="1152050" y="2045704"/>
                  <a:ext cx="437250" cy="398178"/>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solidFill>
                      <a:schemeClr val="accent1"/>
                    </a:solidFill>
                  </a:endParaRPr>
                </a:p>
              </p:txBody>
            </p:sp>
            <p:sp>
              <p:nvSpPr>
                <p:cNvPr id="83" name="Oval 82"/>
                <p:cNvSpPr/>
                <p:nvPr/>
              </p:nvSpPr>
              <p:spPr>
                <a:xfrm>
                  <a:off x="1152050" y="2598690"/>
                  <a:ext cx="437250" cy="398178"/>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i="1" dirty="0">
                    <a:solidFill>
                      <a:schemeClr val="accent1"/>
                    </a:solidFill>
                    <a:latin typeface="Cambria Math" panose="02040503050406030204" pitchFamily="18" charset="0"/>
                  </a:endParaRPr>
                </a:p>
              </p:txBody>
            </p:sp>
            <p:sp>
              <p:nvSpPr>
                <p:cNvPr id="84" name="Oval 83"/>
                <p:cNvSpPr/>
                <p:nvPr/>
              </p:nvSpPr>
              <p:spPr>
                <a:xfrm>
                  <a:off x="2028102" y="2351880"/>
                  <a:ext cx="437250" cy="398178"/>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i="1" dirty="0">
                    <a:solidFill>
                      <a:schemeClr val="accent1">
                        <a:lumMod val="20000"/>
                        <a:lumOff val="80000"/>
                      </a:schemeClr>
                    </a:solidFill>
                    <a:latin typeface="Cambria Math" panose="02040503050406030204" pitchFamily="18" charset="0"/>
                  </a:endParaRPr>
                </a:p>
              </p:txBody>
            </p:sp>
            <p:sp>
              <p:nvSpPr>
                <p:cNvPr id="86" name="Oval 85"/>
                <p:cNvSpPr/>
                <p:nvPr/>
              </p:nvSpPr>
              <p:spPr>
                <a:xfrm>
                  <a:off x="2048581" y="1751577"/>
                  <a:ext cx="437250" cy="3981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solidFill>
                      <a:schemeClr val="accent1">
                        <a:lumMod val="20000"/>
                        <a:lumOff val="80000"/>
                      </a:schemeClr>
                    </a:solidFill>
                  </a:endParaRPr>
                </a:p>
              </p:txBody>
            </p:sp>
            <p:sp>
              <p:nvSpPr>
                <p:cNvPr id="87" name="Oval 86"/>
                <p:cNvSpPr/>
                <p:nvPr/>
              </p:nvSpPr>
              <p:spPr>
                <a:xfrm>
                  <a:off x="2028102" y="2984274"/>
                  <a:ext cx="437250" cy="398178"/>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i="1" dirty="0">
                    <a:solidFill>
                      <a:schemeClr val="accent1">
                        <a:lumMod val="20000"/>
                        <a:lumOff val="80000"/>
                      </a:schemeClr>
                    </a:solidFill>
                    <a:latin typeface="Cambria Math" panose="02040503050406030204" pitchFamily="18" charset="0"/>
                  </a:endParaRPr>
                </a:p>
              </p:txBody>
            </p:sp>
            <p:cxnSp>
              <p:nvCxnSpPr>
                <p:cNvPr id="89" name="Straight Arrow Connector 88"/>
                <p:cNvCxnSpPr>
                  <a:stCxn id="83" idx="6"/>
                  <a:endCxn id="87" idx="2"/>
                </p:cNvCxnSpPr>
                <p:nvPr/>
              </p:nvCxnSpPr>
              <p:spPr>
                <a:xfrm>
                  <a:off x="1589300" y="2797779"/>
                  <a:ext cx="438802" cy="385584"/>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83" idx="6"/>
                  <a:endCxn id="84" idx="2"/>
                </p:cNvCxnSpPr>
                <p:nvPr/>
              </p:nvCxnSpPr>
              <p:spPr>
                <a:xfrm flipV="1">
                  <a:off x="1589300" y="2550969"/>
                  <a:ext cx="438802" cy="246810"/>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stCxn id="83" idx="6"/>
                  <a:endCxn id="86" idx="2"/>
                </p:cNvCxnSpPr>
                <p:nvPr/>
              </p:nvCxnSpPr>
              <p:spPr>
                <a:xfrm flipV="1">
                  <a:off x="1589300" y="1950666"/>
                  <a:ext cx="459281" cy="847113"/>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a:stCxn id="81" idx="6"/>
                  <a:endCxn id="84" idx="2"/>
                </p:cNvCxnSpPr>
                <p:nvPr/>
              </p:nvCxnSpPr>
              <p:spPr>
                <a:xfrm>
                  <a:off x="1589300" y="2244793"/>
                  <a:ext cx="438802" cy="306176"/>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a:stCxn id="81" idx="6"/>
                  <a:endCxn id="87" idx="2"/>
                </p:cNvCxnSpPr>
                <p:nvPr/>
              </p:nvCxnSpPr>
              <p:spPr>
                <a:xfrm>
                  <a:off x="1589300" y="2244793"/>
                  <a:ext cx="438802" cy="938570"/>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a:stCxn id="81" idx="6"/>
                  <a:endCxn id="86" idx="2"/>
                </p:cNvCxnSpPr>
                <p:nvPr/>
              </p:nvCxnSpPr>
              <p:spPr>
                <a:xfrm flipV="1">
                  <a:off x="1589300" y="1950666"/>
                  <a:ext cx="459281" cy="294127"/>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98" name="Oval 97"/>
                <p:cNvSpPr/>
                <p:nvPr/>
              </p:nvSpPr>
              <p:spPr>
                <a:xfrm>
                  <a:off x="3018459" y="2360134"/>
                  <a:ext cx="437250" cy="398178"/>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i="1" dirty="0">
                    <a:solidFill>
                      <a:schemeClr val="accent1">
                        <a:lumMod val="20000"/>
                        <a:lumOff val="80000"/>
                      </a:schemeClr>
                    </a:solidFill>
                    <a:latin typeface="Cambria Math" panose="02040503050406030204" pitchFamily="18" charset="0"/>
                  </a:endParaRPr>
                </a:p>
              </p:txBody>
            </p:sp>
            <p:sp>
              <p:nvSpPr>
                <p:cNvPr id="99" name="Oval 98"/>
                <p:cNvSpPr/>
                <p:nvPr/>
              </p:nvSpPr>
              <p:spPr>
                <a:xfrm>
                  <a:off x="3038938" y="1759831"/>
                  <a:ext cx="437250" cy="3981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solidFill>
                      <a:schemeClr val="accent1">
                        <a:lumMod val="20000"/>
                        <a:lumOff val="80000"/>
                      </a:schemeClr>
                    </a:solidFill>
                  </a:endParaRPr>
                </a:p>
              </p:txBody>
            </p:sp>
            <p:sp>
              <p:nvSpPr>
                <p:cNvPr id="101" name="Oval 100"/>
                <p:cNvSpPr/>
                <p:nvPr/>
              </p:nvSpPr>
              <p:spPr>
                <a:xfrm>
                  <a:off x="3018459" y="2992528"/>
                  <a:ext cx="437250" cy="398178"/>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i="1" dirty="0">
                    <a:solidFill>
                      <a:schemeClr val="accent1">
                        <a:lumMod val="20000"/>
                        <a:lumOff val="80000"/>
                      </a:schemeClr>
                    </a:solidFill>
                    <a:latin typeface="Cambria Math" panose="02040503050406030204" pitchFamily="18" charset="0"/>
                  </a:endParaRPr>
                </a:p>
              </p:txBody>
            </p:sp>
            <p:cxnSp>
              <p:nvCxnSpPr>
                <p:cNvPr id="102" name="Straight Arrow Connector 101"/>
                <p:cNvCxnSpPr>
                  <a:stCxn id="86" idx="6"/>
                  <a:endCxn id="99" idx="2"/>
                </p:cNvCxnSpPr>
                <p:nvPr/>
              </p:nvCxnSpPr>
              <p:spPr>
                <a:xfrm>
                  <a:off x="2485831" y="1950666"/>
                  <a:ext cx="553107" cy="8254"/>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stCxn id="86" idx="6"/>
                  <a:endCxn id="98" idx="2"/>
                </p:cNvCxnSpPr>
                <p:nvPr/>
              </p:nvCxnSpPr>
              <p:spPr>
                <a:xfrm>
                  <a:off x="2485831" y="1950666"/>
                  <a:ext cx="532628" cy="608557"/>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a:stCxn id="86" idx="6"/>
                  <a:endCxn id="101" idx="2"/>
                </p:cNvCxnSpPr>
                <p:nvPr/>
              </p:nvCxnSpPr>
              <p:spPr>
                <a:xfrm>
                  <a:off x="2485831" y="1950666"/>
                  <a:ext cx="532628" cy="1240951"/>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a:stCxn id="84" idx="6"/>
                  <a:endCxn id="98" idx="2"/>
                </p:cNvCxnSpPr>
                <p:nvPr/>
              </p:nvCxnSpPr>
              <p:spPr>
                <a:xfrm>
                  <a:off x="2465352" y="2550969"/>
                  <a:ext cx="553107" cy="8254"/>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a:stCxn id="84" idx="6"/>
                  <a:endCxn id="99" idx="2"/>
                </p:cNvCxnSpPr>
                <p:nvPr/>
              </p:nvCxnSpPr>
              <p:spPr>
                <a:xfrm flipV="1">
                  <a:off x="2465352" y="1958920"/>
                  <a:ext cx="573586" cy="592049"/>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stCxn id="84" idx="6"/>
                  <a:endCxn id="101" idx="2"/>
                </p:cNvCxnSpPr>
                <p:nvPr/>
              </p:nvCxnSpPr>
              <p:spPr>
                <a:xfrm>
                  <a:off x="2465352" y="2550969"/>
                  <a:ext cx="553107" cy="640648"/>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a:stCxn id="87" idx="6"/>
                  <a:endCxn id="101" idx="2"/>
                </p:cNvCxnSpPr>
                <p:nvPr/>
              </p:nvCxnSpPr>
              <p:spPr>
                <a:xfrm>
                  <a:off x="2465352" y="3183363"/>
                  <a:ext cx="553107" cy="8254"/>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a:stCxn id="87" idx="6"/>
                  <a:endCxn id="98" idx="2"/>
                </p:cNvCxnSpPr>
                <p:nvPr/>
              </p:nvCxnSpPr>
              <p:spPr>
                <a:xfrm flipV="1">
                  <a:off x="2465352" y="2559223"/>
                  <a:ext cx="553107" cy="624140"/>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a:stCxn id="87" idx="6"/>
                  <a:endCxn id="99" idx="2"/>
                </p:cNvCxnSpPr>
                <p:nvPr/>
              </p:nvCxnSpPr>
              <p:spPr>
                <a:xfrm flipV="1">
                  <a:off x="2465352" y="1958920"/>
                  <a:ext cx="573586" cy="1224443"/>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13" name="Oval 112"/>
                <p:cNvSpPr/>
                <p:nvPr/>
              </p:nvSpPr>
              <p:spPr>
                <a:xfrm>
                  <a:off x="3021761" y="2362766"/>
                  <a:ext cx="437250" cy="398178"/>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i="1" dirty="0">
                    <a:solidFill>
                      <a:schemeClr val="accent1">
                        <a:lumMod val="20000"/>
                        <a:lumOff val="80000"/>
                      </a:schemeClr>
                    </a:solidFill>
                    <a:latin typeface="Cambria Math" panose="02040503050406030204" pitchFamily="18" charset="0"/>
                  </a:endParaRPr>
                </a:p>
              </p:txBody>
            </p:sp>
            <p:sp>
              <p:nvSpPr>
                <p:cNvPr id="114" name="Oval 113"/>
                <p:cNvSpPr/>
                <p:nvPr/>
              </p:nvSpPr>
              <p:spPr>
                <a:xfrm>
                  <a:off x="3042240" y="1762463"/>
                  <a:ext cx="437250" cy="3981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solidFill>
                      <a:schemeClr val="accent1">
                        <a:lumMod val="20000"/>
                        <a:lumOff val="80000"/>
                      </a:schemeClr>
                    </a:solidFill>
                  </a:endParaRPr>
                </a:p>
              </p:txBody>
            </p:sp>
            <p:sp>
              <p:nvSpPr>
                <p:cNvPr id="115" name="Oval 114"/>
                <p:cNvSpPr/>
                <p:nvPr/>
              </p:nvSpPr>
              <p:spPr>
                <a:xfrm>
                  <a:off x="3021761" y="2995160"/>
                  <a:ext cx="437250" cy="398178"/>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i="1" dirty="0">
                    <a:solidFill>
                      <a:schemeClr val="accent1">
                        <a:lumMod val="20000"/>
                        <a:lumOff val="80000"/>
                      </a:schemeClr>
                    </a:solidFill>
                    <a:latin typeface="Cambria Math" panose="02040503050406030204" pitchFamily="18" charset="0"/>
                  </a:endParaRPr>
                </a:p>
              </p:txBody>
            </p:sp>
            <p:sp>
              <p:nvSpPr>
                <p:cNvPr id="116" name="Oval 115"/>
                <p:cNvSpPr/>
                <p:nvPr/>
              </p:nvSpPr>
              <p:spPr>
                <a:xfrm>
                  <a:off x="4012118" y="2371020"/>
                  <a:ext cx="437250" cy="398178"/>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i="1" dirty="0">
                    <a:solidFill>
                      <a:schemeClr val="accent1">
                        <a:lumMod val="20000"/>
                        <a:lumOff val="80000"/>
                      </a:schemeClr>
                    </a:solidFill>
                    <a:latin typeface="Cambria Math" panose="02040503050406030204" pitchFamily="18" charset="0"/>
                  </a:endParaRPr>
                </a:p>
              </p:txBody>
            </p:sp>
            <p:sp>
              <p:nvSpPr>
                <p:cNvPr id="117" name="Oval 116"/>
                <p:cNvSpPr/>
                <p:nvPr/>
              </p:nvSpPr>
              <p:spPr>
                <a:xfrm>
                  <a:off x="4032597" y="1770717"/>
                  <a:ext cx="437250" cy="3981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solidFill>
                      <a:schemeClr val="accent1">
                        <a:lumMod val="20000"/>
                        <a:lumOff val="80000"/>
                      </a:schemeClr>
                    </a:solidFill>
                  </a:endParaRPr>
                </a:p>
              </p:txBody>
            </p:sp>
            <p:sp>
              <p:nvSpPr>
                <p:cNvPr id="118" name="Oval 117"/>
                <p:cNvSpPr/>
                <p:nvPr/>
              </p:nvSpPr>
              <p:spPr>
                <a:xfrm>
                  <a:off x="4012118" y="3003414"/>
                  <a:ext cx="437250" cy="398178"/>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i="1" dirty="0">
                    <a:solidFill>
                      <a:schemeClr val="accent1">
                        <a:lumMod val="20000"/>
                        <a:lumOff val="80000"/>
                      </a:schemeClr>
                    </a:solidFill>
                    <a:latin typeface="Cambria Math" panose="02040503050406030204" pitchFamily="18" charset="0"/>
                  </a:endParaRPr>
                </a:p>
              </p:txBody>
            </p:sp>
            <p:cxnSp>
              <p:nvCxnSpPr>
                <p:cNvPr id="119" name="Straight Arrow Connector 118"/>
                <p:cNvCxnSpPr>
                  <a:stCxn id="114" idx="6"/>
                  <a:endCxn id="117" idx="2"/>
                </p:cNvCxnSpPr>
                <p:nvPr/>
              </p:nvCxnSpPr>
              <p:spPr>
                <a:xfrm>
                  <a:off x="3479490" y="1961552"/>
                  <a:ext cx="553107" cy="8254"/>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a:stCxn id="114" idx="6"/>
                  <a:endCxn id="116" idx="2"/>
                </p:cNvCxnSpPr>
                <p:nvPr/>
              </p:nvCxnSpPr>
              <p:spPr>
                <a:xfrm>
                  <a:off x="3479490" y="1961552"/>
                  <a:ext cx="532628" cy="608557"/>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a:stCxn id="114" idx="6"/>
                  <a:endCxn id="118" idx="2"/>
                </p:cNvCxnSpPr>
                <p:nvPr/>
              </p:nvCxnSpPr>
              <p:spPr>
                <a:xfrm>
                  <a:off x="3479490" y="1961552"/>
                  <a:ext cx="532628" cy="1240951"/>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a:stCxn id="113" idx="6"/>
                  <a:endCxn id="116" idx="2"/>
                </p:cNvCxnSpPr>
                <p:nvPr/>
              </p:nvCxnSpPr>
              <p:spPr>
                <a:xfrm>
                  <a:off x="3459011" y="2561855"/>
                  <a:ext cx="553107" cy="8254"/>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a:stCxn id="113" idx="6"/>
                  <a:endCxn id="117" idx="2"/>
                </p:cNvCxnSpPr>
                <p:nvPr/>
              </p:nvCxnSpPr>
              <p:spPr>
                <a:xfrm flipV="1">
                  <a:off x="3459011" y="1969806"/>
                  <a:ext cx="573586" cy="592049"/>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50" name="Straight Arrow Connector 149"/>
                <p:cNvCxnSpPr>
                  <a:stCxn id="113" idx="6"/>
                  <a:endCxn id="118" idx="2"/>
                </p:cNvCxnSpPr>
                <p:nvPr/>
              </p:nvCxnSpPr>
              <p:spPr>
                <a:xfrm>
                  <a:off x="3459011" y="2561855"/>
                  <a:ext cx="553107" cy="640648"/>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51" name="Straight Arrow Connector 150"/>
                <p:cNvCxnSpPr>
                  <a:stCxn id="115" idx="6"/>
                  <a:endCxn id="118" idx="2"/>
                </p:cNvCxnSpPr>
                <p:nvPr/>
              </p:nvCxnSpPr>
              <p:spPr>
                <a:xfrm>
                  <a:off x="3459011" y="3194249"/>
                  <a:ext cx="553107" cy="8254"/>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52" name="Straight Arrow Connector 151"/>
                <p:cNvCxnSpPr>
                  <a:stCxn id="115" idx="6"/>
                  <a:endCxn id="116" idx="2"/>
                </p:cNvCxnSpPr>
                <p:nvPr/>
              </p:nvCxnSpPr>
              <p:spPr>
                <a:xfrm flipV="1">
                  <a:off x="3459011" y="2570109"/>
                  <a:ext cx="553107" cy="624140"/>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a:stCxn id="115" idx="6"/>
                  <a:endCxn id="117" idx="2"/>
                </p:cNvCxnSpPr>
                <p:nvPr/>
              </p:nvCxnSpPr>
              <p:spPr>
                <a:xfrm flipV="1">
                  <a:off x="3459011" y="1969806"/>
                  <a:ext cx="573586" cy="1224443"/>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nvGrpSpPr>
                <p:cNvPr id="155" name="Group 154"/>
                <p:cNvGrpSpPr/>
                <p:nvPr/>
              </p:nvGrpSpPr>
              <p:grpSpPr>
                <a:xfrm rot="10800000">
                  <a:off x="4008816" y="1770717"/>
                  <a:ext cx="1342817" cy="1630875"/>
                  <a:chOff x="4440778" y="3725625"/>
                  <a:chExt cx="1342817" cy="1630875"/>
                </a:xfrm>
              </p:grpSpPr>
              <p:sp>
                <p:nvSpPr>
                  <p:cNvPr id="156" name="Oval 155"/>
                  <p:cNvSpPr/>
                  <p:nvPr/>
                </p:nvSpPr>
                <p:spPr>
                  <a:xfrm rot="187571">
                    <a:off x="4440778" y="4062706"/>
                    <a:ext cx="437250" cy="398178"/>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solidFill>
                        <a:schemeClr val="accent1"/>
                      </a:solidFill>
                    </a:endParaRPr>
                  </a:p>
                </p:txBody>
              </p:sp>
              <p:sp>
                <p:nvSpPr>
                  <p:cNvPr id="157" name="Oval 156"/>
                  <p:cNvSpPr/>
                  <p:nvPr/>
                </p:nvSpPr>
                <p:spPr>
                  <a:xfrm rot="187571">
                    <a:off x="4440778" y="4615692"/>
                    <a:ext cx="437250" cy="398178"/>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i="1" dirty="0">
                      <a:solidFill>
                        <a:schemeClr val="accent1"/>
                      </a:solidFill>
                      <a:latin typeface="Cambria Math" panose="02040503050406030204" pitchFamily="18" charset="0"/>
                    </a:endParaRPr>
                  </a:p>
                </p:txBody>
              </p:sp>
              <p:sp>
                <p:nvSpPr>
                  <p:cNvPr id="158" name="Oval 157"/>
                  <p:cNvSpPr/>
                  <p:nvPr/>
                </p:nvSpPr>
                <p:spPr>
                  <a:xfrm rot="187571">
                    <a:off x="5336724" y="4358807"/>
                    <a:ext cx="437250" cy="398178"/>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i="1" dirty="0">
                      <a:solidFill>
                        <a:schemeClr val="accent1">
                          <a:lumMod val="20000"/>
                          <a:lumOff val="80000"/>
                        </a:schemeClr>
                      </a:solidFill>
                      <a:latin typeface="Cambria Math" panose="02040503050406030204" pitchFamily="18" charset="0"/>
                    </a:endParaRPr>
                  </a:p>
                </p:txBody>
              </p:sp>
              <p:sp>
                <p:nvSpPr>
                  <p:cNvPr id="159" name="Oval 158"/>
                  <p:cNvSpPr/>
                  <p:nvPr/>
                </p:nvSpPr>
                <p:spPr>
                  <a:xfrm rot="187571">
                    <a:off x="5346345" y="3725625"/>
                    <a:ext cx="437250" cy="3981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solidFill>
                        <a:schemeClr val="accent1">
                          <a:lumMod val="20000"/>
                          <a:lumOff val="80000"/>
                        </a:schemeClr>
                      </a:solidFill>
                    </a:endParaRPr>
                  </a:p>
                </p:txBody>
              </p:sp>
              <p:sp>
                <p:nvSpPr>
                  <p:cNvPr id="160" name="Oval 159"/>
                  <p:cNvSpPr/>
                  <p:nvPr/>
                </p:nvSpPr>
                <p:spPr>
                  <a:xfrm rot="187571">
                    <a:off x="5325866" y="4958322"/>
                    <a:ext cx="437250" cy="398178"/>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i="1" dirty="0">
                      <a:solidFill>
                        <a:schemeClr val="accent1">
                          <a:lumMod val="20000"/>
                          <a:lumOff val="80000"/>
                        </a:schemeClr>
                      </a:solidFill>
                      <a:latin typeface="Cambria Math" panose="02040503050406030204" pitchFamily="18" charset="0"/>
                    </a:endParaRPr>
                  </a:p>
                </p:txBody>
              </p:sp>
              <p:cxnSp>
                <p:nvCxnSpPr>
                  <p:cNvPr id="161" name="Straight Arrow Connector 160"/>
                  <p:cNvCxnSpPr>
                    <a:stCxn id="157" idx="6"/>
                    <a:endCxn id="160" idx="2"/>
                  </p:cNvCxnSpPr>
                  <p:nvPr/>
                </p:nvCxnSpPr>
                <p:spPr>
                  <a:xfrm rot="10800000" flipH="1" flipV="1">
                    <a:off x="4877703" y="4826704"/>
                    <a:ext cx="448488" cy="318784"/>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62" name="Straight Arrow Connector 161"/>
                  <p:cNvCxnSpPr>
                    <a:stCxn id="157" idx="6"/>
                    <a:endCxn id="158" idx="2"/>
                  </p:cNvCxnSpPr>
                  <p:nvPr/>
                </p:nvCxnSpPr>
                <p:spPr>
                  <a:xfrm rot="10800000" flipH="1">
                    <a:off x="4877703" y="4545973"/>
                    <a:ext cx="459346" cy="280731"/>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63" name="Straight Arrow Connector 162"/>
                  <p:cNvCxnSpPr>
                    <a:stCxn id="157" idx="6"/>
                    <a:endCxn id="159" idx="2"/>
                  </p:cNvCxnSpPr>
                  <p:nvPr/>
                </p:nvCxnSpPr>
                <p:spPr>
                  <a:xfrm rot="10800000" flipH="1">
                    <a:off x="4877703" y="3912791"/>
                    <a:ext cx="468967" cy="913913"/>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64" name="Straight Arrow Connector 163"/>
                  <p:cNvCxnSpPr>
                    <a:stCxn id="156" idx="6"/>
                    <a:endCxn id="158" idx="2"/>
                  </p:cNvCxnSpPr>
                  <p:nvPr/>
                </p:nvCxnSpPr>
                <p:spPr>
                  <a:xfrm rot="10800000" flipH="1" flipV="1">
                    <a:off x="4877703" y="4273718"/>
                    <a:ext cx="459346" cy="272255"/>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65" name="Straight Arrow Connector 164"/>
                  <p:cNvCxnSpPr>
                    <a:stCxn id="156" idx="6"/>
                    <a:endCxn id="160" idx="2"/>
                  </p:cNvCxnSpPr>
                  <p:nvPr/>
                </p:nvCxnSpPr>
                <p:spPr>
                  <a:xfrm rot="10800000" flipH="1" flipV="1">
                    <a:off x="4877703" y="4273718"/>
                    <a:ext cx="448488" cy="871770"/>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66" name="Straight Arrow Connector 165"/>
                  <p:cNvCxnSpPr>
                    <a:stCxn id="156" idx="6"/>
                    <a:endCxn id="159" idx="2"/>
                  </p:cNvCxnSpPr>
                  <p:nvPr/>
                </p:nvCxnSpPr>
                <p:spPr>
                  <a:xfrm rot="10800000" flipH="1">
                    <a:off x="4877703" y="3912791"/>
                    <a:ext cx="468967" cy="360927"/>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grpSp>
          <p:cxnSp>
            <p:nvCxnSpPr>
              <p:cNvPr id="8" name="Straight Arrow Connector 7"/>
              <p:cNvCxnSpPr>
                <a:endCxn id="157" idx="2"/>
              </p:cNvCxnSpPr>
              <p:nvPr/>
            </p:nvCxnSpPr>
            <p:spPr>
              <a:xfrm flipH="1">
                <a:off x="6707113" y="2620143"/>
                <a:ext cx="446674" cy="662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a:endCxn id="156" idx="2"/>
              </p:cNvCxnSpPr>
              <p:nvPr/>
            </p:nvCxnSpPr>
            <p:spPr>
              <a:xfrm flipH="1">
                <a:off x="6707113" y="3167830"/>
                <a:ext cx="446674" cy="1192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26" name="TextBox 25"/>
            <p:cNvSpPr txBox="1"/>
            <p:nvPr/>
          </p:nvSpPr>
          <p:spPr>
            <a:xfrm rot="5400000">
              <a:off x="6656340" y="2892191"/>
              <a:ext cx="924680" cy="369332"/>
            </a:xfrm>
            <a:prstGeom prst="rect">
              <a:avLst/>
            </a:prstGeom>
            <a:noFill/>
          </p:spPr>
          <p:txBody>
            <a:bodyPr wrap="square" rtlCol="0">
              <a:spAutoFit/>
            </a:bodyPr>
            <a:lstStyle/>
            <a:p>
              <a:r>
                <a:rPr lang="en-US" sz="1800" b="1" dirty="0">
                  <a:solidFill>
                    <a:schemeClr val="bg1"/>
                  </a:solidFill>
                </a:rPr>
                <a:t>Labels</a:t>
              </a:r>
            </a:p>
          </p:txBody>
        </p:sp>
      </p:grpSp>
    </p:spTree>
    <p:extLst>
      <p:ext uri="{BB962C8B-B14F-4D97-AF65-F5344CB8AC3E}">
        <p14:creationId xmlns:p14="http://schemas.microsoft.com/office/powerpoint/2010/main" val="124992515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0"/>
          <p:cNvSpPr txBox="1">
            <a:spLocks noChangeArrowheads="1"/>
          </p:cNvSpPr>
          <p:nvPr/>
        </p:nvSpPr>
        <p:spPr bwMode="auto">
          <a:xfrm>
            <a:off x="189989" y="92413"/>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Example: Movie Recommendations</a:t>
            </a:r>
          </a:p>
        </p:txBody>
      </p:sp>
      <p:sp>
        <p:nvSpPr>
          <p:cNvPr id="22" name="Rectangle 3155"/>
          <p:cNvSpPr>
            <a:spLocks noChangeArrowheads="1"/>
          </p:cNvSpPr>
          <p:nvPr/>
        </p:nvSpPr>
        <p:spPr bwMode="auto">
          <a:xfrm>
            <a:off x="284886" y="609803"/>
            <a:ext cx="8645525" cy="5883594"/>
          </a:xfrm>
          <a:prstGeom prst="rect">
            <a:avLst/>
          </a:prstGeom>
          <a:noFill/>
          <a:ln w="9525">
            <a:noFill/>
            <a:miter lim="800000"/>
            <a:headEnd/>
            <a:tailEnd/>
          </a:ln>
          <a:effectLst/>
        </p:spPr>
        <p:txBody>
          <a:bodyPr lIns="0" tIns="0" rIns="0" bIns="0"/>
          <a:lstStyle/>
          <a:p>
            <a:pPr marL="176213" indent="-176213" algn="just">
              <a:spcAft>
                <a:spcPct val="50000"/>
              </a:spcAft>
              <a:buFontTx/>
              <a:buChar char="•"/>
            </a:pPr>
            <a:endParaRPr lang="en-US" sz="1800" b="1" dirty="0">
              <a:solidFill>
                <a:schemeClr val="bg1"/>
              </a:solidFill>
            </a:endParaRPr>
          </a:p>
        </p:txBody>
      </p:sp>
      <p:sp>
        <p:nvSpPr>
          <p:cNvPr id="10" name="Rectangle 3155"/>
          <p:cNvSpPr>
            <a:spLocks noChangeArrowheads="1"/>
          </p:cNvSpPr>
          <p:nvPr/>
        </p:nvSpPr>
        <p:spPr bwMode="auto">
          <a:xfrm>
            <a:off x="437286" y="762203"/>
            <a:ext cx="8645525" cy="5883594"/>
          </a:xfrm>
          <a:prstGeom prst="rect">
            <a:avLst/>
          </a:prstGeom>
          <a:noFill/>
          <a:ln w="9525">
            <a:noFill/>
            <a:miter lim="800000"/>
            <a:headEnd/>
            <a:tailEnd/>
          </a:ln>
          <a:effectLst/>
        </p:spPr>
        <p:txBody>
          <a:bodyPr lIns="0" tIns="0" rIns="0" bIns="0"/>
          <a:lstStyle/>
          <a:p>
            <a:pPr marL="285750" indent="-285750" algn="just">
              <a:spcAft>
                <a:spcPct val="50000"/>
              </a:spcAft>
              <a:buFont typeface="Arial" panose="020B0604020202020204" pitchFamily="34" charset="0"/>
              <a:buChar char="•"/>
            </a:pPr>
            <a:endParaRPr lang="en-US" sz="1800" b="1" dirty="0">
              <a:solidFill>
                <a:schemeClr val="bg1"/>
              </a:solidFill>
              <a:ea typeface="Cambria Math" panose="02040503050406030204" pitchFamily="18" charset="0"/>
            </a:endParaRPr>
          </a:p>
          <a:p>
            <a:pPr algn="just">
              <a:spcAft>
                <a:spcPct val="50000"/>
              </a:spcAft>
            </a:pPr>
            <a:endParaRPr lang="en-US" sz="1800" b="1" dirty="0">
              <a:solidFill>
                <a:schemeClr val="bg1"/>
              </a:solidFill>
              <a:ea typeface="Cambria Math" panose="02040503050406030204" pitchFamily="18" charset="0"/>
            </a:endParaRPr>
          </a:p>
          <a:p>
            <a:pPr algn="just">
              <a:spcAft>
                <a:spcPct val="50000"/>
              </a:spcAft>
            </a:pPr>
            <a:endParaRPr lang="en-US" sz="1800" b="1" dirty="0">
              <a:solidFill>
                <a:schemeClr val="bg1"/>
              </a:solidFill>
            </a:endParaRPr>
          </a:p>
          <a:p>
            <a:pPr algn="just">
              <a:spcAft>
                <a:spcPct val="50000"/>
              </a:spcAft>
            </a:pPr>
            <a:endParaRPr lang="en-US" sz="1800" b="1" dirty="0">
              <a:solidFill>
                <a:schemeClr val="bg1"/>
              </a:solidFill>
            </a:endParaRPr>
          </a:p>
        </p:txBody>
      </p:sp>
      <p:sp>
        <p:nvSpPr>
          <p:cNvPr id="5" name="Rectangle 3155"/>
          <p:cNvSpPr>
            <a:spLocks noChangeArrowheads="1"/>
          </p:cNvSpPr>
          <p:nvPr/>
        </p:nvSpPr>
        <p:spPr bwMode="auto">
          <a:xfrm>
            <a:off x="270126" y="609803"/>
            <a:ext cx="8645525" cy="5883594"/>
          </a:xfrm>
          <a:prstGeom prst="rect">
            <a:avLst/>
          </a:prstGeom>
          <a:noFill/>
          <a:ln w="9525">
            <a:noFill/>
            <a:miter lim="800000"/>
            <a:headEnd/>
            <a:tailEnd/>
          </a:ln>
          <a:effectLst/>
        </p:spPr>
        <p:txBody>
          <a:bodyPr lIns="0" tIns="0" rIns="0" bIns="0"/>
          <a:lstStyle/>
          <a:p>
            <a:pPr marL="285750" indent="-285750" algn="just">
              <a:spcAft>
                <a:spcPct val="50000"/>
              </a:spcAft>
              <a:buFont typeface="Arial" panose="020B0604020202020204" pitchFamily="34" charset="0"/>
              <a:buChar char="•"/>
            </a:pPr>
            <a:r>
              <a:rPr lang="en-US" sz="1800" b="1" dirty="0">
                <a:solidFill>
                  <a:schemeClr val="bg1"/>
                </a:solidFill>
              </a:rPr>
              <a:t>In this example, a simple RBM will be constructed and utilized for movie recommendations</a:t>
            </a:r>
          </a:p>
          <a:p>
            <a:pPr marL="285750" indent="-285750" algn="just">
              <a:spcAft>
                <a:spcPct val="50000"/>
              </a:spcAft>
              <a:buFont typeface="Arial" panose="020B0604020202020204" pitchFamily="34" charset="0"/>
              <a:buChar char="•"/>
            </a:pPr>
            <a:r>
              <a:rPr lang="en-US" sz="1800" b="1" dirty="0">
                <a:solidFill>
                  <a:schemeClr val="bg1"/>
                </a:solidFill>
              </a:rPr>
              <a:t>In 2007, Hinton proposed the utilization of RBMs in order to produce more accurate movie recommendations with Netflix data </a:t>
            </a:r>
          </a:p>
          <a:p>
            <a:pPr marL="285750" indent="-285750" algn="just">
              <a:spcAft>
                <a:spcPct val="50000"/>
              </a:spcAft>
              <a:buFont typeface="Arial" panose="020B0604020202020204" pitchFamily="34" charset="0"/>
              <a:buChar char="•"/>
            </a:pPr>
            <a:r>
              <a:rPr lang="en-US" sz="1800" b="1" dirty="0">
                <a:solidFill>
                  <a:schemeClr val="bg1"/>
                </a:solidFill>
              </a:rPr>
              <a:t>Essentially, the input data is comprised of the movies that users liked. The output is a set of weights that activate (or not) the hidden units that, in this case will represent movie genre. </a:t>
            </a:r>
          </a:p>
          <a:p>
            <a:pPr marL="285750" indent="-285750" algn="just">
              <a:spcAft>
                <a:spcPct val="50000"/>
              </a:spcAft>
              <a:buFont typeface="Arial" panose="020B0604020202020204" pitchFamily="34" charset="0"/>
              <a:buChar char="•"/>
            </a:pPr>
            <a:r>
              <a:rPr lang="en-US" sz="1800" b="1" dirty="0">
                <a:solidFill>
                  <a:schemeClr val="bg1"/>
                </a:solidFill>
              </a:rPr>
              <a:t>As it was shown in the RBM training section, the input will be passed to the hidden layer, where the  activation energy is calculated and the weights and biases are updated</a:t>
            </a:r>
          </a:p>
          <a:p>
            <a:pPr marL="285750" indent="-285750" algn="just">
              <a:spcAft>
                <a:spcPct val="50000"/>
              </a:spcAft>
              <a:buFont typeface="Arial" panose="020B0604020202020204" pitchFamily="34" charset="0"/>
              <a:buChar char="•"/>
            </a:pPr>
            <a:r>
              <a:rPr lang="en-US" sz="1800" b="1" dirty="0">
                <a:solidFill>
                  <a:schemeClr val="bg1"/>
                </a:solidFill>
              </a:rPr>
              <a:t>The input is then attempted to be reconstructed in a similar manner and the hidden units are updated accordingly</a:t>
            </a:r>
          </a:p>
          <a:p>
            <a:pPr marL="285750" indent="-285750" algn="just">
              <a:spcAft>
                <a:spcPct val="50000"/>
              </a:spcAft>
              <a:buFont typeface="Arial" panose="020B0604020202020204" pitchFamily="34" charset="0"/>
              <a:buChar char="•"/>
            </a:pPr>
            <a:r>
              <a:rPr lang="en-US" sz="1800" b="1" dirty="0">
                <a:solidFill>
                  <a:schemeClr val="bg1"/>
                </a:solidFill>
              </a:rPr>
              <a:t>In this example the visible units will represent a movie and the input will be 1 if the user liked it, and 0 if the user did not like it</a:t>
            </a:r>
          </a:p>
          <a:p>
            <a:pPr marL="285750" indent="-285750" algn="just">
              <a:spcAft>
                <a:spcPct val="50000"/>
              </a:spcAft>
              <a:buFont typeface="Arial" panose="020B0604020202020204" pitchFamily="34" charset="0"/>
              <a:buChar char="•"/>
            </a:pPr>
            <a:r>
              <a:rPr lang="en-US" sz="1800" b="1" dirty="0">
                <a:solidFill>
                  <a:schemeClr val="bg1"/>
                </a:solidFill>
              </a:rPr>
              <a:t>For a new user, the activation (or not activation) of the hidden units, indicates whether or not the use should be recommended to a set of movies</a:t>
            </a:r>
          </a:p>
          <a:p>
            <a:pPr marL="285750" indent="-285750" algn="just">
              <a:spcAft>
                <a:spcPct val="50000"/>
              </a:spcAft>
              <a:buFont typeface="Arial" panose="020B0604020202020204" pitchFamily="34" charset="0"/>
              <a:buChar char="•"/>
            </a:pPr>
            <a:r>
              <a:rPr lang="en-US" sz="1800" b="1" dirty="0">
                <a:solidFill>
                  <a:schemeClr val="bg1"/>
                </a:solidFill>
              </a:rPr>
              <a:t>Note that this is a simple example to illustrate one application of RBMs</a:t>
            </a:r>
          </a:p>
          <a:p>
            <a:pPr marL="742950" lvl="1" indent="-285750" algn="just">
              <a:spcAft>
                <a:spcPct val="50000"/>
              </a:spcAft>
              <a:buFont typeface="Arial" panose="020B0604020202020204" pitchFamily="34" charset="0"/>
              <a:buChar char="•"/>
            </a:pPr>
            <a:endParaRPr lang="en-US" sz="1800" b="1" dirty="0">
              <a:solidFill>
                <a:schemeClr val="bg1"/>
              </a:solidFill>
            </a:endParaRPr>
          </a:p>
          <a:p>
            <a:pPr algn="just">
              <a:spcAft>
                <a:spcPct val="50000"/>
              </a:spcAft>
            </a:pPr>
            <a:endParaRPr lang="en-US" sz="1800" b="1" dirty="0">
              <a:solidFill>
                <a:schemeClr val="bg1"/>
              </a:solidFill>
            </a:endParaRPr>
          </a:p>
          <a:p>
            <a:pPr algn="just">
              <a:spcAft>
                <a:spcPct val="50000"/>
              </a:spcAft>
            </a:pPr>
            <a:endParaRPr lang="en-US" sz="1800" b="1" u="sng" dirty="0">
              <a:solidFill>
                <a:schemeClr val="bg1"/>
              </a:solidFill>
              <a:ea typeface="Cambria Math" panose="02040503050406030204" pitchFamily="18" charset="0"/>
            </a:endParaRPr>
          </a:p>
          <a:p>
            <a:pPr algn="just">
              <a:spcAft>
                <a:spcPct val="50000"/>
              </a:spcAft>
            </a:pPr>
            <a:endParaRPr lang="en-US" sz="1800" b="1" u="sng" dirty="0">
              <a:solidFill>
                <a:schemeClr val="bg1"/>
              </a:solidFill>
            </a:endParaRPr>
          </a:p>
          <a:p>
            <a:pPr algn="just">
              <a:spcAft>
                <a:spcPct val="50000"/>
              </a:spcAft>
            </a:pPr>
            <a:endParaRPr lang="en-US" sz="1800" b="1" dirty="0">
              <a:solidFill>
                <a:schemeClr val="bg1"/>
              </a:solidFill>
            </a:endParaRPr>
          </a:p>
        </p:txBody>
      </p:sp>
    </p:spTree>
    <p:extLst>
      <p:ext uri="{BB962C8B-B14F-4D97-AF65-F5344CB8AC3E}">
        <p14:creationId xmlns:p14="http://schemas.microsoft.com/office/powerpoint/2010/main" val="9455095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0"/>
          <p:cNvSpPr txBox="1">
            <a:spLocks noChangeArrowheads="1"/>
          </p:cNvSpPr>
          <p:nvPr/>
        </p:nvSpPr>
        <p:spPr bwMode="auto">
          <a:xfrm>
            <a:off x="189989" y="92413"/>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Example: Movie Recommendations</a:t>
            </a:r>
          </a:p>
        </p:txBody>
      </p:sp>
      <p:sp>
        <p:nvSpPr>
          <p:cNvPr id="22" name="Rectangle 3155"/>
          <p:cNvSpPr>
            <a:spLocks noChangeArrowheads="1"/>
          </p:cNvSpPr>
          <p:nvPr/>
        </p:nvSpPr>
        <p:spPr bwMode="auto">
          <a:xfrm>
            <a:off x="284886" y="609803"/>
            <a:ext cx="8645525" cy="5883594"/>
          </a:xfrm>
          <a:prstGeom prst="rect">
            <a:avLst/>
          </a:prstGeom>
          <a:noFill/>
          <a:ln w="9525">
            <a:noFill/>
            <a:miter lim="800000"/>
            <a:headEnd/>
            <a:tailEnd/>
          </a:ln>
          <a:effectLst/>
        </p:spPr>
        <p:txBody>
          <a:bodyPr lIns="0" tIns="0" rIns="0" bIns="0"/>
          <a:lstStyle/>
          <a:p>
            <a:pPr marL="176213" indent="-176213" algn="just">
              <a:spcAft>
                <a:spcPct val="50000"/>
              </a:spcAft>
              <a:buFontTx/>
              <a:buChar char="•"/>
            </a:pPr>
            <a:endParaRPr lang="en-US" sz="1800" b="1" dirty="0">
              <a:solidFill>
                <a:schemeClr val="bg1"/>
              </a:solidFill>
            </a:endParaRPr>
          </a:p>
        </p:txBody>
      </p:sp>
      <p:sp>
        <p:nvSpPr>
          <p:cNvPr id="10" name="Rectangle 3155"/>
          <p:cNvSpPr>
            <a:spLocks noChangeArrowheads="1"/>
          </p:cNvSpPr>
          <p:nvPr/>
        </p:nvSpPr>
        <p:spPr bwMode="auto">
          <a:xfrm>
            <a:off x="437286" y="762203"/>
            <a:ext cx="8645525" cy="5883594"/>
          </a:xfrm>
          <a:prstGeom prst="rect">
            <a:avLst/>
          </a:prstGeom>
          <a:noFill/>
          <a:ln w="9525">
            <a:noFill/>
            <a:miter lim="800000"/>
            <a:headEnd/>
            <a:tailEnd/>
          </a:ln>
          <a:effectLst/>
        </p:spPr>
        <p:txBody>
          <a:bodyPr lIns="0" tIns="0" rIns="0" bIns="0"/>
          <a:lstStyle/>
          <a:p>
            <a:pPr marL="285750" indent="-285750" algn="just">
              <a:spcAft>
                <a:spcPct val="50000"/>
              </a:spcAft>
              <a:buFont typeface="Arial" panose="020B0604020202020204" pitchFamily="34" charset="0"/>
              <a:buChar char="•"/>
            </a:pPr>
            <a:endParaRPr lang="en-US" sz="1800" b="1" dirty="0">
              <a:solidFill>
                <a:schemeClr val="bg1"/>
              </a:solidFill>
              <a:ea typeface="Cambria Math" panose="02040503050406030204" pitchFamily="18" charset="0"/>
            </a:endParaRPr>
          </a:p>
          <a:p>
            <a:pPr algn="just">
              <a:spcAft>
                <a:spcPct val="50000"/>
              </a:spcAft>
            </a:pPr>
            <a:endParaRPr lang="en-US" sz="1800" b="1" dirty="0">
              <a:solidFill>
                <a:schemeClr val="bg1"/>
              </a:solidFill>
              <a:ea typeface="Cambria Math" panose="02040503050406030204" pitchFamily="18" charset="0"/>
            </a:endParaRPr>
          </a:p>
          <a:p>
            <a:pPr algn="just">
              <a:spcAft>
                <a:spcPct val="50000"/>
              </a:spcAft>
            </a:pPr>
            <a:endParaRPr lang="en-US" sz="1800" b="1" dirty="0">
              <a:solidFill>
                <a:schemeClr val="bg1"/>
              </a:solidFill>
            </a:endParaRPr>
          </a:p>
          <a:p>
            <a:pPr algn="just">
              <a:spcAft>
                <a:spcPct val="50000"/>
              </a:spcAft>
            </a:pPr>
            <a:endParaRPr lang="en-US" sz="1800" b="1" dirty="0">
              <a:solidFill>
                <a:schemeClr val="bg1"/>
              </a:solidFill>
            </a:endParaRPr>
          </a:p>
        </p:txBody>
      </p:sp>
      <p:sp>
        <p:nvSpPr>
          <p:cNvPr id="5" name="Rectangle 3155"/>
          <p:cNvSpPr>
            <a:spLocks noChangeArrowheads="1"/>
          </p:cNvSpPr>
          <p:nvPr/>
        </p:nvSpPr>
        <p:spPr bwMode="auto">
          <a:xfrm>
            <a:off x="269907" y="707412"/>
            <a:ext cx="8645525" cy="5883594"/>
          </a:xfrm>
          <a:prstGeom prst="rect">
            <a:avLst/>
          </a:prstGeom>
          <a:noFill/>
          <a:ln w="9525">
            <a:noFill/>
            <a:miter lim="800000"/>
            <a:headEnd/>
            <a:tailEnd/>
          </a:ln>
          <a:effectLst/>
        </p:spPr>
        <p:txBody>
          <a:bodyPr lIns="0" tIns="0" rIns="0" bIns="0"/>
          <a:lstStyle/>
          <a:p>
            <a:pPr marL="285750" indent="-285750" algn="just">
              <a:spcAft>
                <a:spcPct val="50000"/>
              </a:spcAft>
              <a:buFont typeface="Arial" panose="020B0604020202020204" pitchFamily="34" charset="0"/>
              <a:buChar char="•"/>
            </a:pPr>
            <a:r>
              <a:rPr lang="en-US" sz="1800" b="1" dirty="0">
                <a:solidFill>
                  <a:schemeClr val="bg1"/>
                </a:solidFill>
              </a:rPr>
              <a:t>The RBM used in this examples is constructed to have 6 visible units and 2 hidden units</a:t>
            </a:r>
          </a:p>
          <a:p>
            <a:pPr algn="just">
              <a:spcAft>
                <a:spcPct val="50000"/>
              </a:spcAft>
            </a:pPr>
            <a:endParaRPr lang="en-US" sz="1800" b="1" dirty="0">
              <a:solidFill>
                <a:schemeClr val="bg1"/>
              </a:solidFill>
            </a:endParaRPr>
          </a:p>
          <a:p>
            <a:pPr algn="just">
              <a:spcAft>
                <a:spcPct val="50000"/>
              </a:spcAft>
            </a:pPr>
            <a:endParaRPr lang="en-US" sz="1800" b="1" dirty="0">
              <a:solidFill>
                <a:schemeClr val="bg1"/>
              </a:solidFill>
            </a:endParaRPr>
          </a:p>
          <a:p>
            <a:pPr marL="742950" lvl="1" indent="-285750" algn="just">
              <a:spcAft>
                <a:spcPct val="50000"/>
              </a:spcAft>
              <a:buFont typeface="Arial" panose="020B0604020202020204" pitchFamily="34" charset="0"/>
              <a:buChar char="•"/>
            </a:pPr>
            <a:endParaRPr lang="en-US" sz="1800" b="1" dirty="0">
              <a:solidFill>
                <a:schemeClr val="bg1"/>
              </a:solidFill>
            </a:endParaRPr>
          </a:p>
          <a:p>
            <a:pPr algn="just">
              <a:spcAft>
                <a:spcPct val="50000"/>
              </a:spcAft>
            </a:pPr>
            <a:endParaRPr lang="en-US" sz="1800" b="1" dirty="0">
              <a:solidFill>
                <a:schemeClr val="bg1"/>
              </a:solidFill>
            </a:endParaRPr>
          </a:p>
          <a:p>
            <a:pPr algn="just">
              <a:spcAft>
                <a:spcPct val="50000"/>
              </a:spcAft>
            </a:pPr>
            <a:endParaRPr lang="en-US" sz="1800" b="1" u="sng" dirty="0">
              <a:solidFill>
                <a:schemeClr val="bg1"/>
              </a:solidFill>
              <a:ea typeface="Cambria Math" panose="02040503050406030204" pitchFamily="18" charset="0"/>
            </a:endParaRPr>
          </a:p>
          <a:p>
            <a:pPr algn="just">
              <a:spcAft>
                <a:spcPct val="50000"/>
              </a:spcAft>
            </a:pPr>
            <a:endParaRPr lang="en-US" sz="1800" b="1" u="sng" dirty="0">
              <a:solidFill>
                <a:schemeClr val="bg1"/>
              </a:solidFill>
            </a:endParaRPr>
          </a:p>
          <a:p>
            <a:pPr algn="just">
              <a:spcAft>
                <a:spcPct val="50000"/>
              </a:spcAft>
            </a:pPr>
            <a:endParaRPr lang="en-US" sz="1800" b="1" dirty="0">
              <a:solidFill>
                <a:schemeClr val="bg1"/>
              </a:solidFill>
            </a:endParaRPr>
          </a:p>
        </p:txBody>
      </p:sp>
      <p:grpSp>
        <p:nvGrpSpPr>
          <p:cNvPr id="78" name="Group 77"/>
          <p:cNvGrpSpPr/>
          <p:nvPr/>
        </p:nvGrpSpPr>
        <p:grpSpPr>
          <a:xfrm>
            <a:off x="3238534" y="1479284"/>
            <a:ext cx="5676898" cy="2224716"/>
            <a:chOff x="1498369" y="1189257"/>
            <a:chExt cx="6480642" cy="2539694"/>
          </a:xfrm>
        </p:grpSpPr>
        <p:grpSp>
          <p:nvGrpSpPr>
            <p:cNvPr id="7" name="Group 6"/>
            <p:cNvGrpSpPr/>
            <p:nvPr/>
          </p:nvGrpSpPr>
          <p:grpSpPr>
            <a:xfrm rot="16200000">
              <a:off x="3242287" y="723623"/>
              <a:ext cx="2072237" cy="3003505"/>
              <a:chOff x="995575" y="3347287"/>
              <a:chExt cx="2074194" cy="3080010"/>
            </a:xfrm>
          </p:grpSpPr>
          <p:sp>
            <p:nvSpPr>
              <p:cNvPr id="11" name="Oval 10"/>
              <p:cNvSpPr/>
              <p:nvPr/>
            </p:nvSpPr>
            <p:spPr>
              <a:xfrm>
                <a:off x="995576" y="4949595"/>
                <a:ext cx="653142" cy="65314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i="1" dirty="0">
                  <a:solidFill>
                    <a:schemeClr val="accent1"/>
                  </a:solidFill>
                  <a:latin typeface="Cambria Math" panose="02040503050406030204" pitchFamily="18" charset="0"/>
                </a:endParaRPr>
              </a:p>
            </p:txBody>
          </p:sp>
          <p:sp>
            <p:nvSpPr>
              <p:cNvPr id="12" name="Oval 11"/>
              <p:cNvSpPr/>
              <p:nvPr/>
            </p:nvSpPr>
            <p:spPr>
              <a:xfrm>
                <a:off x="995576" y="5774155"/>
                <a:ext cx="653142" cy="65314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i="1" dirty="0">
                  <a:solidFill>
                    <a:schemeClr val="accent1"/>
                  </a:solidFill>
                  <a:latin typeface="Cambria Math" panose="02040503050406030204" pitchFamily="18" charset="0"/>
                </a:endParaRPr>
              </a:p>
            </p:txBody>
          </p:sp>
          <p:sp>
            <p:nvSpPr>
              <p:cNvPr id="13" name="Oval 12"/>
              <p:cNvSpPr/>
              <p:nvPr/>
            </p:nvSpPr>
            <p:spPr>
              <a:xfrm>
                <a:off x="995575" y="3347287"/>
                <a:ext cx="653142" cy="65314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solidFill>
                    <a:schemeClr val="accent1"/>
                  </a:solidFill>
                </a:endParaRPr>
              </a:p>
            </p:txBody>
          </p:sp>
          <p:sp>
            <p:nvSpPr>
              <p:cNvPr id="14" name="Oval 13"/>
              <p:cNvSpPr/>
              <p:nvPr/>
            </p:nvSpPr>
            <p:spPr>
              <a:xfrm>
                <a:off x="995575" y="4151112"/>
                <a:ext cx="653142" cy="65314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i="1" dirty="0">
                  <a:solidFill>
                    <a:schemeClr val="accent1"/>
                  </a:solidFill>
                  <a:latin typeface="Cambria Math" panose="02040503050406030204" pitchFamily="18" charset="0"/>
                </a:endParaRPr>
              </a:p>
            </p:txBody>
          </p:sp>
          <p:sp>
            <p:nvSpPr>
              <p:cNvPr id="15" name="Oval 14"/>
              <p:cNvSpPr/>
              <p:nvPr/>
            </p:nvSpPr>
            <p:spPr>
              <a:xfrm>
                <a:off x="2416627" y="4821365"/>
                <a:ext cx="653142" cy="6531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i="1" dirty="0">
                  <a:solidFill>
                    <a:schemeClr val="accent1">
                      <a:lumMod val="20000"/>
                      <a:lumOff val="80000"/>
                    </a:schemeClr>
                  </a:solidFill>
                  <a:latin typeface="Cambria Math" panose="02040503050406030204" pitchFamily="18" charset="0"/>
                </a:endParaRPr>
              </a:p>
            </p:txBody>
          </p:sp>
          <p:sp>
            <p:nvSpPr>
              <p:cNvPr id="16" name="Oval 15"/>
              <p:cNvSpPr/>
              <p:nvPr/>
            </p:nvSpPr>
            <p:spPr>
              <a:xfrm>
                <a:off x="2389414" y="3969884"/>
                <a:ext cx="653142" cy="6531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i="1" dirty="0">
                  <a:solidFill>
                    <a:schemeClr val="accent1">
                      <a:lumMod val="20000"/>
                      <a:lumOff val="80000"/>
                    </a:schemeClr>
                  </a:solidFill>
                  <a:latin typeface="Cambria Math" panose="02040503050406030204" pitchFamily="18" charset="0"/>
                </a:endParaRPr>
              </a:p>
            </p:txBody>
          </p:sp>
          <p:cxnSp>
            <p:nvCxnSpPr>
              <p:cNvPr id="19" name="Straight Connector 18"/>
              <p:cNvCxnSpPr>
                <a:stCxn id="13" idx="6"/>
                <a:endCxn id="16" idx="2"/>
              </p:cNvCxnSpPr>
              <p:nvPr/>
            </p:nvCxnSpPr>
            <p:spPr>
              <a:xfrm rot="5400000" flipV="1">
                <a:off x="1707767" y="3614808"/>
                <a:ext cx="622598" cy="74069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3" idx="6"/>
                <a:endCxn id="15" idx="2"/>
              </p:cNvCxnSpPr>
              <p:nvPr/>
            </p:nvCxnSpPr>
            <p:spPr>
              <a:xfrm rot="5400000" flipV="1">
                <a:off x="1295633" y="4026942"/>
                <a:ext cx="1474078" cy="76791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4" idx="6"/>
                <a:endCxn id="16" idx="2"/>
              </p:cNvCxnSpPr>
              <p:nvPr/>
            </p:nvCxnSpPr>
            <p:spPr>
              <a:xfrm rot="5400000" flipH="1" flipV="1">
                <a:off x="1928452" y="4016721"/>
                <a:ext cx="181228" cy="74069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4" idx="6"/>
                <a:endCxn id="15" idx="2"/>
              </p:cNvCxnSpPr>
              <p:nvPr/>
            </p:nvCxnSpPr>
            <p:spPr>
              <a:xfrm rot="5400000" flipV="1">
                <a:off x="1697546" y="4428855"/>
                <a:ext cx="670253" cy="76791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1" idx="6"/>
                <a:endCxn id="16" idx="2"/>
              </p:cNvCxnSpPr>
              <p:nvPr/>
            </p:nvCxnSpPr>
            <p:spPr>
              <a:xfrm rot="5400000" flipH="1" flipV="1">
                <a:off x="1529211" y="4415963"/>
                <a:ext cx="979710" cy="74069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1" idx="6"/>
                <a:endCxn id="15" idx="2"/>
              </p:cNvCxnSpPr>
              <p:nvPr/>
            </p:nvCxnSpPr>
            <p:spPr>
              <a:xfrm rot="5400000" flipH="1" flipV="1">
                <a:off x="1968557" y="4828097"/>
                <a:ext cx="128230" cy="76790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12" idx="6"/>
                <a:endCxn id="16" idx="2"/>
              </p:cNvCxnSpPr>
              <p:nvPr/>
            </p:nvCxnSpPr>
            <p:spPr>
              <a:xfrm rot="5400000" flipH="1" flipV="1">
                <a:off x="1116931" y="4828243"/>
                <a:ext cx="1804271" cy="74069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2" idx="6"/>
                <a:endCxn id="15" idx="2"/>
              </p:cNvCxnSpPr>
              <p:nvPr/>
            </p:nvCxnSpPr>
            <p:spPr>
              <a:xfrm rot="5400000" flipH="1" flipV="1">
                <a:off x="1556277" y="5240377"/>
                <a:ext cx="952791" cy="767909"/>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49" name="Oval 48"/>
            <p:cNvSpPr/>
            <p:nvPr/>
          </p:nvSpPr>
          <p:spPr>
            <a:xfrm rot="16200000">
              <a:off x="1960295" y="2616771"/>
              <a:ext cx="652526" cy="636918"/>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solidFill>
                  <a:schemeClr val="accent1"/>
                </a:solidFill>
              </a:endParaRPr>
            </a:p>
          </p:txBody>
        </p:sp>
        <p:sp>
          <p:nvSpPr>
            <p:cNvPr id="50" name="Oval 49"/>
            <p:cNvSpPr/>
            <p:nvPr/>
          </p:nvSpPr>
          <p:spPr>
            <a:xfrm rot="16200000">
              <a:off x="5949080" y="2616770"/>
              <a:ext cx="652526" cy="636918"/>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i="1" dirty="0">
                <a:solidFill>
                  <a:schemeClr val="accent1"/>
                </a:solidFill>
                <a:latin typeface="Cambria Math" panose="02040503050406030204" pitchFamily="18" charset="0"/>
              </a:endParaRPr>
            </a:p>
          </p:txBody>
        </p:sp>
        <p:cxnSp>
          <p:nvCxnSpPr>
            <p:cNvPr id="51" name="Straight Connector 50"/>
            <p:cNvCxnSpPr>
              <a:stCxn id="49" idx="5"/>
              <a:endCxn id="16" idx="2"/>
            </p:cNvCxnSpPr>
            <p:nvPr/>
          </p:nvCxnSpPr>
          <p:spPr>
            <a:xfrm flipV="1">
              <a:off x="2511743" y="1868970"/>
              <a:ext cx="1190502" cy="83555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49" idx="5"/>
              <a:endCxn id="15" idx="2"/>
            </p:cNvCxnSpPr>
            <p:nvPr/>
          </p:nvCxnSpPr>
          <p:spPr>
            <a:xfrm flipV="1">
              <a:off x="2511743" y="1841783"/>
              <a:ext cx="2020832" cy="86274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50" idx="7"/>
              <a:endCxn id="15" idx="2"/>
            </p:cNvCxnSpPr>
            <p:nvPr/>
          </p:nvCxnSpPr>
          <p:spPr>
            <a:xfrm flipH="1" flipV="1">
              <a:off x="4532575" y="1841783"/>
              <a:ext cx="1517583" cy="86274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50" idx="7"/>
              <a:endCxn id="16" idx="2"/>
            </p:cNvCxnSpPr>
            <p:nvPr/>
          </p:nvCxnSpPr>
          <p:spPr>
            <a:xfrm flipH="1" flipV="1">
              <a:off x="3702245" y="1868970"/>
              <a:ext cx="2347913" cy="8355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9" name="Rectangle 3155"/>
            <p:cNvSpPr>
              <a:spLocks noChangeArrowheads="1"/>
            </p:cNvSpPr>
            <p:nvPr/>
          </p:nvSpPr>
          <p:spPr bwMode="auto">
            <a:xfrm>
              <a:off x="6746203" y="2862408"/>
              <a:ext cx="1232808" cy="399085"/>
            </a:xfrm>
            <a:prstGeom prst="rect">
              <a:avLst/>
            </a:prstGeom>
            <a:noFill/>
            <a:ln w="9525">
              <a:noFill/>
              <a:miter lim="800000"/>
              <a:headEnd/>
              <a:tailEnd/>
            </a:ln>
            <a:effectLst/>
          </p:spPr>
          <p:txBody>
            <a:bodyPr lIns="0" tIns="0" rIns="0" bIns="0"/>
            <a:lstStyle/>
            <a:p>
              <a:pPr algn="just">
                <a:spcAft>
                  <a:spcPct val="50000"/>
                </a:spcAft>
              </a:pPr>
              <a:r>
                <a:rPr lang="en-US" sz="1800" b="1" dirty="0">
                  <a:solidFill>
                    <a:schemeClr val="bg1"/>
                  </a:solidFill>
                </a:rPr>
                <a:t>Visible Layer</a:t>
              </a:r>
            </a:p>
          </p:txBody>
        </p:sp>
        <p:sp>
          <p:nvSpPr>
            <p:cNvPr id="70" name="Rectangle 3155"/>
            <p:cNvSpPr>
              <a:spLocks noChangeArrowheads="1"/>
            </p:cNvSpPr>
            <p:nvPr/>
          </p:nvSpPr>
          <p:spPr bwMode="auto">
            <a:xfrm>
              <a:off x="5044446" y="1317485"/>
              <a:ext cx="1524704" cy="399085"/>
            </a:xfrm>
            <a:prstGeom prst="rect">
              <a:avLst/>
            </a:prstGeom>
            <a:noFill/>
            <a:ln w="9525">
              <a:noFill/>
              <a:miter lim="800000"/>
              <a:headEnd/>
              <a:tailEnd/>
            </a:ln>
            <a:effectLst/>
          </p:spPr>
          <p:txBody>
            <a:bodyPr lIns="0" tIns="0" rIns="0" bIns="0"/>
            <a:lstStyle/>
            <a:p>
              <a:pPr algn="just">
                <a:spcAft>
                  <a:spcPct val="50000"/>
                </a:spcAft>
              </a:pPr>
              <a:r>
                <a:rPr lang="en-US" sz="1800" b="1" dirty="0">
                  <a:solidFill>
                    <a:schemeClr val="bg1"/>
                  </a:solidFill>
                </a:rPr>
                <a:t>Hidden Layer</a:t>
              </a:r>
            </a:p>
          </p:txBody>
        </p:sp>
        <mc:AlternateContent xmlns:mc="http://schemas.openxmlformats.org/markup-compatibility/2006" xmlns:a14="http://schemas.microsoft.com/office/drawing/2010/main">
          <mc:Choice Requires="a14">
            <p:sp>
              <p:nvSpPr>
                <p:cNvPr id="71" name="Rectangle 3155"/>
                <p:cNvSpPr>
                  <a:spLocks noChangeArrowheads="1"/>
                </p:cNvSpPr>
                <p:nvPr/>
              </p:nvSpPr>
              <p:spPr bwMode="auto">
                <a:xfrm>
                  <a:off x="1498369" y="3279734"/>
                  <a:ext cx="1524704" cy="399085"/>
                </a:xfrm>
                <a:prstGeom prst="rect">
                  <a:avLst/>
                </a:prstGeom>
                <a:noFill/>
                <a:ln w="9525">
                  <a:noFill/>
                  <a:miter lim="800000"/>
                  <a:headEnd/>
                  <a:tailEnd/>
                </a:ln>
                <a:effectLst/>
              </p:spPr>
              <p:txBody>
                <a:bodyPr lIns="0" tIns="0" rIns="0" bIns="0"/>
                <a:lstStyle/>
                <a:p>
                  <a:pPr algn="just">
                    <a:spcAft>
                      <a:spcPct val="50000"/>
                    </a:spcAft>
                  </a:pPr>
                  <a14:m>
                    <m:oMathPara xmlns:m="http://schemas.openxmlformats.org/officeDocument/2006/math">
                      <m:oMathParaPr>
                        <m:jc m:val="centerGroup"/>
                      </m:oMathParaPr>
                      <m:oMath xmlns:m="http://schemas.openxmlformats.org/officeDocument/2006/math">
                        <m:sSub>
                          <m:sSubPr>
                            <m:ctrlPr>
                              <a:rPr lang="en-US" sz="1800" b="1" i="1" smtClean="0">
                                <a:solidFill>
                                  <a:schemeClr val="bg1"/>
                                </a:solidFill>
                                <a:latin typeface="Cambria Math" charset="0"/>
                              </a:rPr>
                            </m:ctrlPr>
                          </m:sSubPr>
                          <m:e>
                            <m:r>
                              <a:rPr lang="en-US" sz="1800" b="1" i="1" smtClean="0">
                                <a:solidFill>
                                  <a:schemeClr val="bg1"/>
                                </a:solidFill>
                                <a:latin typeface="Cambria Math" panose="02040503050406030204" pitchFamily="18" charset="0"/>
                              </a:rPr>
                              <m:t>𝒎</m:t>
                            </m:r>
                          </m:e>
                          <m:sub>
                            <m:r>
                              <a:rPr lang="en-US" sz="1800" b="1" i="1" smtClean="0">
                                <a:solidFill>
                                  <a:schemeClr val="bg1"/>
                                </a:solidFill>
                                <a:latin typeface="Cambria Math" panose="02040503050406030204" pitchFamily="18" charset="0"/>
                              </a:rPr>
                              <m:t>𝟏</m:t>
                            </m:r>
                          </m:sub>
                        </m:sSub>
                      </m:oMath>
                    </m:oMathPara>
                  </a14:m>
                  <a:endParaRPr lang="en-US" sz="1800" b="1" dirty="0">
                    <a:solidFill>
                      <a:schemeClr val="bg1"/>
                    </a:solidFill>
                  </a:endParaRPr>
                </a:p>
              </p:txBody>
            </p:sp>
          </mc:Choice>
          <mc:Fallback xmlns="">
            <p:sp>
              <p:nvSpPr>
                <p:cNvPr id="71" name="Rectangle 3155"/>
                <p:cNvSpPr>
                  <a:spLocks noRot="1" noChangeAspect="1" noMove="1" noResize="1" noEditPoints="1" noAdjustHandles="1" noChangeArrowheads="1" noChangeShapeType="1" noTextEdit="1"/>
                </p:cNvSpPr>
                <p:nvPr/>
              </p:nvSpPr>
              <p:spPr bwMode="auto">
                <a:xfrm>
                  <a:off x="1498369" y="3279734"/>
                  <a:ext cx="1524704" cy="399085"/>
                </a:xfrm>
                <a:prstGeom prst="rect">
                  <a:avLst/>
                </a:prstGeom>
                <a:blipFill>
                  <a:blip r:embed="rId3"/>
                  <a:stretch>
                    <a:fillRect/>
                  </a:stretch>
                </a:blipFill>
                <a:ln w="9525">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Rectangle 3155"/>
                <p:cNvSpPr>
                  <a:spLocks noChangeArrowheads="1"/>
                </p:cNvSpPr>
                <p:nvPr/>
              </p:nvSpPr>
              <p:spPr bwMode="auto">
                <a:xfrm>
                  <a:off x="2336921" y="3276468"/>
                  <a:ext cx="1524704" cy="399085"/>
                </a:xfrm>
                <a:prstGeom prst="rect">
                  <a:avLst/>
                </a:prstGeom>
                <a:noFill/>
                <a:ln w="9525">
                  <a:noFill/>
                  <a:miter lim="800000"/>
                  <a:headEnd/>
                  <a:tailEnd/>
                </a:ln>
                <a:effectLst/>
              </p:spPr>
              <p:txBody>
                <a:bodyPr lIns="0" tIns="0" rIns="0" bIns="0"/>
                <a:lstStyle/>
                <a:p>
                  <a:pPr algn="just">
                    <a:spcAft>
                      <a:spcPct val="50000"/>
                    </a:spcAft>
                  </a:pPr>
                  <a14:m>
                    <m:oMathPara xmlns:m="http://schemas.openxmlformats.org/officeDocument/2006/math">
                      <m:oMathParaPr>
                        <m:jc m:val="centerGroup"/>
                      </m:oMathParaPr>
                      <m:oMath xmlns:m="http://schemas.openxmlformats.org/officeDocument/2006/math">
                        <m:sSub>
                          <m:sSubPr>
                            <m:ctrlPr>
                              <a:rPr lang="en-US" sz="1800" b="1" i="1" smtClean="0">
                                <a:solidFill>
                                  <a:schemeClr val="bg1"/>
                                </a:solidFill>
                                <a:latin typeface="Cambria Math" charset="0"/>
                              </a:rPr>
                            </m:ctrlPr>
                          </m:sSubPr>
                          <m:e>
                            <m:r>
                              <a:rPr lang="en-US" sz="1800" b="1" i="1" smtClean="0">
                                <a:solidFill>
                                  <a:schemeClr val="bg1"/>
                                </a:solidFill>
                                <a:latin typeface="Cambria Math" panose="02040503050406030204" pitchFamily="18" charset="0"/>
                              </a:rPr>
                              <m:t>𝒎</m:t>
                            </m:r>
                          </m:e>
                          <m:sub>
                            <m:r>
                              <a:rPr lang="en-US" sz="1800" b="1" i="1" smtClean="0">
                                <a:solidFill>
                                  <a:schemeClr val="bg1"/>
                                </a:solidFill>
                                <a:latin typeface="Cambria Math" panose="02040503050406030204" pitchFamily="18" charset="0"/>
                              </a:rPr>
                              <m:t>𝟐</m:t>
                            </m:r>
                          </m:sub>
                        </m:sSub>
                      </m:oMath>
                    </m:oMathPara>
                  </a14:m>
                  <a:endParaRPr lang="en-US" sz="1800" b="1" dirty="0">
                    <a:solidFill>
                      <a:schemeClr val="bg1"/>
                    </a:solidFill>
                  </a:endParaRPr>
                </a:p>
              </p:txBody>
            </p:sp>
          </mc:Choice>
          <mc:Fallback xmlns="">
            <p:sp>
              <p:nvSpPr>
                <p:cNvPr id="72" name="Rectangle 3155"/>
                <p:cNvSpPr>
                  <a:spLocks noRot="1" noChangeAspect="1" noMove="1" noResize="1" noEditPoints="1" noAdjustHandles="1" noChangeArrowheads="1" noChangeShapeType="1" noTextEdit="1"/>
                </p:cNvSpPr>
                <p:nvPr/>
              </p:nvSpPr>
              <p:spPr bwMode="auto">
                <a:xfrm>
                  <a:off x="2336921" y="3276468"/>
                  <a:ext cx="1524704" cy="399085"/>
                </a:xfrm>
                <a:prstGeom prst="rect">
                  <a:avLst/>
                </a:prstGeom>
                <a:blipFill>
                  <a:blip r:embed="rId4"/>
                  <a:stretch>
                    <a:fillRect/>
                  </a:stretch>
                </a:blipFill>
                <a:ln w="9525">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Rectangle 3155"/>
                <p:cNvSpPr>
                  <a:spLocks noChangeArrowheads="1"/>
                </p:cNvSpPr>
                <p:nvPr/>
              </p:nvSpPr>
              <p:spPr bwMode="auto">
                <a:xfrm>
                  <a:off x="3124418" y="3329866"/>
                  <a:ext cx="1524704" cy="399085"/>
                </a:xfrm>
                <a:prstGeom prst="rect">
                  <a:avLst/>
                </a:prstGeom>
                <a:noFill/>
                <a:ln w="9525">
                  <a:noFill/>
                  <a:miter lim="800000"/>
                  <a:headEnd/>
                  <a:tailEnd/>
                </a:ln>
                <a:effectLst/>
              </p:spPr>
              <p:txBody>
                <a:bodyPr lIns="0" tIns="0" rIns="0" bIns="0"/>
                <a:lstStyle/>
                <a:p>
                  <a:pPr algn="just">
                    <a:spcAft>
                      <a:spcPct val="50000"/>
                    </a:spcAft>
                  </a:pPr>
                  <a14:m>
                    <m:oMathPara xmlns:m="http://schemas.openxmlformats.org/officeDocument/2006/math">
                      <m:oMathParaPr>
                        <m:jc m:val="centerGroup"/>
                      </m:oMathParaPr>
                      <m:oMath xmlns:m="http://schemas.openxmlformats.org/officeDocument/2006/math">
                        <m:sSub>
                          <m:sSubPr>
                            <m:ctrlPr>
                              <a:rPr lang="en-US" sz="1800" b="1" i="1" smtClean="0">
                                <a:solidFill>
                                  <a:schemeClr val="bg1"/>
                                </a:solidFill>
                                <a:latin typeface="Cambria Math" charset="0"/>
                              </a:rPr>
                            </m:ctrlPr>
                          </m:sSubPr>
                          <m:e>
                            <m:r>
                              <a:rPr lang="en-US" sz="1800" b="1" i="1" smtClean="0">
                                <a:solidFill>
                                  <a:schemeClr val="bg1"/>
                                </a:solidFill>
                                <a:latin typeface="Cambria Math" panose="02040503050406030204" pitchFamily="18" charset="0"/>
                              </a:rPr>
                              <m:t>𝒎</m:t>
                            </m:r>
                          </m:e>
                          <m:sub>
                            <m:r>
                              <a:rPr lang="en-US" sz="1800" b="1" i="1" smtClean="0">
                                <a:solidFill>
                                  <a:schemeClr val="bg1"/>
                                </a:solidFill>
                                <a:latin typeface="Cambria Math" panose="02040503050406030204" pitchFamily="18" charset="0"/>
                              </a:rPr>
                              <m:t>𝟑</m:t>
                            </m:r>
                          </m:sub>
                        </m:sSub>
                      </m:oMath>
                    </m:oMathPara>
                  </a14:m>
                  <a:endParaRPr lang="en-US" sz="1800" b="1" dirty="0">
                    <a:solidFill>
                      <a:schemeClr val="bg1"/>
                    </a:solidFill>
                  </a:endParaRPr>
                </a:p>
              </p:txBody>
            </p:sp>
          </mc:Choice>
          <mc:Fallback xmlns="">
            <p:sp>
              <p:nvSpPr>
                <p:cNvPr id="73" name="Rectangle 3155"/>
                <p:cNvSpPr>
                  <a:spLocks noRot="1" noChangeAspect="1" noMove="1" noResize="1" noEditPoints="1" noAdjustHandles="1" noChangeArrowheads="1" noChangeShapeType="1" noTextEdit="1"/>
                </p:cNvSpPr>
                <p:nvPr/>
              </p:nvSpPr>
              <p:spPr bwMode="auto">
                <a:xfrm>
                  <a:off x="3124418" y="3329866"/>
                  <a:ext cx="1524704" cy="399085"/>
                </a:xfrm>
                <a:prstGeom prst="rect">
                  <a:avLst/>
                </a:prstGeom>
                <a:blipFill>
                  <a:blip r:embed="rId5"/>
                  <a:stretch>
                    <a:fillRect/>
                  </a:stretch>
                </a:blipFill>
                <a:ln w="9525">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Rectangle 3155"/>
                <p:cNvSpPr>
                  <a:spLocks noChangeArrowheads="1"/>
                </p:cNvSpPr>
                <p:nvPr/>
              </p:nvSpPr>
              <p:spPr bwMode="auto">
                <a:xfrm>
                  <a:off x="3886770" y="3267317"/>
                  <a:ext cx="1524704" cy="399085"/>
                </a:xfrm>
                <a:prstGeom prst="rect">
                  <a:avLst/>
                </a:prstGeom>
                <a:noFill/>
                <a:ln w="9525">
                  <a:noFill/>
                  <a:miter lim="800000"/>
                  <a:headEnd/>
                  <a:tailEnd/>
                </a:ln>
                <a:effectLst/>
              </p:spPr>
              <p:txBody>
                <a:bodyPr lIns="0" tIns="0" rIns="0" bIns="0"/>
                <a:lstStyle/>
                <a:p>
                  <a:pPr algn="just">
                    <a:spcAft>
                      <a:spcPct val="50000"/>
                    </a:spcAft>
                  </a:pPr>
                  <a14:m>
                    <m:oMathPara xmlns:m="http://schemas.openxmlformats.org/officeDocument/2006/math">
                      <m:oMathParaPr>
                        <m:jc m:val="centerGroup"/>
                      </m:oMathParaPr>
                      <m:oMath xmlns:m="http://schemas.openxmlformats.org/officeDocument/2006/math">
                        <m:sSub>
                          <m:sSubPr>
                            <m:ctrlPr>
                              <a:rPr lang="en-US" sz="1800" b="1" i="1" smtClean="0">
                                <a:solidFill>
                                  <a:schemeClr val="bg1"/>
                                </a:solidFill>
                                <a:latin typeface="Cambria Math" charset="0"/>
                              </a:rPr>
                            </m:ctrlPr>
                          </m:sSubPr>
                          <m:e>
                            <m:r>
                              <a:rPr lang="en-US" sz="1800" b="1" i="1" smtClean="0">
                                <a:solidFill>
                                  <a:schemeClr val="bg1"/>
                                </a:solidFill>
                                <a:latin typeface="Cambria Math" panose="02040503050406030204" pitchFamily="18" charset="0"/>
                              </a:rPr>
                              <m:t>𝒎</m:t>
                            </m:r>
                          </m:e>
                          <m:sub>
                            <m:r>
                              <a:rPr lang="en-US" sz="1800" b="1" i="1" smtClean="0">
                                <a:solidFill>
                                  <a:schemeClr val="bg1"/>
                                </a:solidFill>
                                <a:latin typeface="Cambria Math" panose="02040503050406030204" pitchFamily="18" charset="0"/>
                              </a:rPr>
                              <m:t>𝟒</m:t>
                            </m:r>
                          </m:sub>
                        </m:sSub>
                      </m:oMath>
                    </m:oMathPara>
                  </a14:m>
                  <a:endParaRPr lang="en-US" sz="1800" b="1" dirty="0">
                    <a:solidFill>
                      <a:schemeClr val="bg1"/>
                    </a:solidFill>
                  </a:endParaRPr>
                </a:p>
              </p:txBody>
            </p:sp>
          </mc:Choice>
          <mc:Fallback xmlns="">
            <p:sp>
              <p:nvSpPr>
                <p:cNvPr id="74" name="Rectangle 3155"/>
                <p:cNvSpPr>
                  <a:spLocks noRot="1" noChangeAspect="1" noMove="1" noResize="1" noEditPoints="1" noAdjustHandles="1" noChangeArrowheads="1" noChangeShapeType="1" noTextEdit="1"/>
                </p:cNvSpPr>
                <p:nvPr/>
              </p:nvSpPr>
              <p:spPr bwMode="auto">
                <a:xfrm>
                  <a:off x="3886770" y="3267317"/>
                  <a:ext cx="1524704" cy="399085"/>
                </a:xfrm>
                <a:prstGeom prst="rect">
                  <a:avLst/>
                </a:prstGeom>
                <a:blipFill>
                  <a:blip r:embed="rId6"/>
                  <a:stretch>
                    <a:fillRect/>
                  </a:stretch>
                </a:blipFill>
                <a:ln w="9525">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Rectangle 3155"/>
                <p:cNvSpPr>
                  <a:spLocks noChangeArrowheads="1"/>
                </p:cNvSpPr>
                <p:nvPr/>
              </p:nvSpPr>
              <p:spPr bwMode="auto">
                <a:xfrm>
                  <a:off x="4741626" y="3278852"/>
                  <a:ext cx="1524704" cy="399085"/>
                </a:xfrm>
                <a:prstGeom prst="rect">
                  <a:avLst/>
                </a:prstGeom>
                <a:noFill/>
                <a:ln w="9525">
                  <a:noFill/>
                  <a:miter lim="800000"/>
                  <a:headEnd/>
                  <a:tailEnd/>
                </a:ln>
                <a:effectLst/>
              </p:spPr>
              <p:txBody>
                <a:bodyPr lIns="0" tIns="0" rIns="0" bIns="0"/>
                <a:lstStyle/>
                <a:p>
                  <a:pPr algn="just">
                    <a:spcAft>
                      <a:spcPct val="50000"/>
                    </a:spcAft>
                  </a:pPr>
                  <a14:m>
                    <m:oMathPara xmlns:m="http://schemas.openxmlformats.org/officeDocument/2006/math">
                      <m:oMathParaPr>
                        <m:jc m:val="centerGroup"/>
                      </m:oMathParaPr>
                      <m:oMath xmlns:m="http://schemas.openxmlformats.org/officeDocument/2006/math">
                        <m:sSub>
                          <m:sSubPr>
                            <m:ctrlPr>
                              <a:rPr lang="en-US" sz="1800" b="1" i="1" smtClean="0">
                                <a:solidFill>
                                  <a:schemeClr val="bg1"/>
                                </a:solidFill>
                                <a:latin typeface="Cambria Math" charset="0"/>
                              </a:rPr>
                            </m:ctrlPr>
                          </m:sSubPr>
                          <m:e>
                            <m:r>
                              <a:rPr lang="en-US" sz="1800" b="1" i="1" smtClean="0">
                                <a:solidFill>
                                  <a:schemeClr val="bg1"/>
                                </a:solidFill>
                                <a:latin typeface="Cambria Math" panose="02040503050406030204" pitchFamily="18" charset="0"/>
                              </a:rPr>
                              <m:t>𝒎</m:t>
                            </m:r>
                          </m:e>
                          <m:sub>
                            <m:r>
                              <a:rPr lang="en-US" sz="1800" b="1" i="1" smtClean="0">
                                <a:solidFill>
                                  <a:schemeClr val="bg1"/>
                                </a:solidFill>
                                <a:latin typeface="Cambria Math" panose="02040503050406030204" pitchFamily="18" charset="0"/>
                              </a:rPr>
                              <m:t>𝟓</m:t>
                            </m:r>
                          </m:sub>
                        </m:sSub>
                      </m:oMath>
                    </m:oMathPara>
                  </a14:m>
                  <a:endParaRPr lang="en-US" sz="1800" b="1" dirty="0">
                    <a:solidFill>
                      <a:schemeClr val="bg1"/>
                    </a:solidFill>
                  </a:endParaRPr>
                </a:p>
              </p:txBody>
            </p:sp>
          </mc:Choice>
          <mc:Fallback xmlns="">
            <p:sp>
              <p:nvSpPr>
                <p:cNvPr id="75" name="Rectangle 3155"/>
                <p:cNvSpPr>
                  <a:spLocks noRot="1" noChangeAspect="1" noMove="1" noResize="1" noEditPoints="1" noAdjustHandles="1" noChangeArrowheads="1" noChangeShapeType="1" noTextEdit="1"/>
                </p:cNvSpPr>
                <p:nvPr/>
              </p:nvSpPr>
              <p:spPr bwMode="auto">
                <a:xfrm>
                  <a:off x="4741626" y="3278852"/>
                  <a:ext cx="1524704" cy="399085"/>
                </a:xfrm>
                <a:prstGeom prst="rect">
                  <a:avLst/>
                </a:prstGeom>
                <a:blipFill>
                  <a:blip r:embed="rId7"/>
                  <a:stretch>
                    <a:fillRect/>
                  </a:stretch>
                </a:blipFill>
                <a:ln w="9525">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Rectangle 3155"/>
                <p:cNvSpPr>
                  <a:spLocks noChangeArrowheads="1"/>
                </p:cNvSpPr>
                <p:nvPr/>
              </p:nvSpPr>
              <p:spPr bwMode="auto">
                <a:xfrm>
                  <a:off x="5550460" y="3304915"/>
                  <a:ext cx="1524704" cy="399085"/>
                </a:xfrm>
                <a:prstGeom prst="rect">
                  <a:avLst/>
                </a:prstGeom>
                <a:noFill/>
                <a:ln w="9525">
                  <a:noFill/>
                  <a:miter lim="800000"/>
                  <a:headEnd/>
                  <a:tailEnd/>
                </a:ln>
                <a:effectLst/>
              </p:spPr>
              <p:txBody>
                <a:bodyPr lIns="0" tIns="0" rIns="0" bIns="0"/>
                <a:lstStyle/>
                <a:p>
                  <a:pPr algn="just">
                    <a:spcAft>
                      <a:spcPct val="50000"/>
                    </a:spcAft>
                  </a:pPr>
                  <a14:m>
                    <m:oMathPara xmlns:m="http://schemas.openxmlformats.org/officeDocument/2006/math">
                      <m:oMathParaPr>
                        <m:jc m:val="centerGroup"/>
                      </m:oMathParaPr>
                      <m:oMath xmlns:m="http://schemas.openxmlformats.org/officeDocument/2006/math">
                        <m:sSub>
                          <m:sSubPr>
                            <m:ctrlPr>
                              <a:rPr lang="en-US" sz="1800" b="1" i="1" smtClean="0">
                                <a:solidFill>
                                  <a:schemeClr val="bg1"/>
                                </a:solidFill>
                                <a:latin typeface="Cambria Math" charset="0"/>
                              </a:rPr>
                            </m:ctrlPr>
                          </m:sSubPr>
                          <m:e>
                            <m:r>
                              <a:rPr lang="en-US" sz="1800" b="1" i="1" smtClean="0">
                                <a:solidFill>
                                  <a:schemeClr val="bg1"/>
                                </a:solidFill>
                                <a:latin typeface="Cambria Math" panose="02040503050406030204" pitchFamily="18" charset="0"/>
                              </a:rPr>
                              <m:t>𝒎</m:t>
                            </m:r>
                          </m:e>
                          <m:sub>
                            <m:r>
                              <a:rPr lang="en-US" sz="1800" b="1" i="1" smtClean="0">
                                <a:solidFill>
                                  <a:schemeClr val="bg1"/>
                                </a:solidFill>
                                <a:latin typeface="Cambria Math" panose="02040503050406030204" pitchFamily="18" charset="0"/>
                              </a:rPr>
                              <m:t>𝟔</m:t>
                            </m:r>
                          </m:sub>
                        </m:sSub>
                      </m:oMath>
                    </m:oMathPara>
                  </a14:m>
                  <a:endParaRPr lang="en-US" sz="1800" b="1" dirty="0">
                    <a:solidFill>
                      <a:schemeClr val="bg1"/>
                    </a:solidFill>
                  </a:endParaRPr>
                </a:p>
              </p:txBody>
            </p:sp>
          </mc:Choice>
          <mc:Fallback xmlns="">
            <p:sp>
              <p:nvSpPr>
                <p:cNvPr id="76" name="Rectangle 3155"/>
                <p:cNvSpPr>
                  <a:spLocks noRot="1" noChangeAspect="1" noMove="1" noResize="1" noEditPoints="1" noAdjustHandles="1" noChangeArrowheads="1" noChangeShapeType="1" noTextEdit="1"/>
                </p:cNvSpPr>
                <p:nvPr/>
              </p:nvSpPr>
              <p:spPr bwMode="auto">
                <a:xfrm>
                  <a:off x="5550460" y="3304915"/>
                  <a:ext cx="1524704" cy="399085"/>
                </a:xfrm>
                <a:prstGeom prst="rect">
                  <a:avLst/>
                </a:prstGeom>
                <a:blipFill>
                  <a:blip r:embed="rId8"/>
                  <a:stretch>
                    <a:fillRect/>
                  </a:stretch>
                </a:blipFill>
                <a:ln w="9525">
                  <a:noFill/>
                  <a:miter lim="800000"/>
                  <a:headEnd/>
                  <a:tailEnd/>
                </a:ln>
                <a:effec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77" name="Rectangle 3155"/>
              <p:cNvSpPr>
                <a:spLocks noChangeArrowheads="1"/>
              </p:cNvSpPr>
              <p:nvPr/>
            </p:nvSpPr>
            <p:spPr bwMode="auto">
              <a:xfrm>
                <a:off x="228613" y="1465526"/>
                <a:ext cx="3697594" cy="1816235"/>
              </a:xfrm>
              <a:prstGeom prst="rect">
                <a:avLst/>
              </a:prstGeom>
              <a:noFill/>
              <a:ln w="9525">
                <a:noFill/>
                <a:miter lim="800000"/>
                <a:headEnd/>
                <a:tailEnd/>
              </a:ln>
              <a:effectLst/>
            </p:spPr>
            <p:txBody>
              <a:bodyPr lIns="0" tIns="0" rIns="0" bIns="0"/>
              <a:lstStyle/>
              <a:p>
                <a:pPr algn="ctr">
                  <a:spcAft>
                    <a:spcPct val="50000"/>
                  </a:spcAft>
                </a:pPr>
                <a14:m>
                  <m:oMathPara xmlns:m="http://schemas.openxmlformats.org/officeDocument/2006/math">
                    <m:oMathParaPr>
                      <m:jc m:val="centerGroup"/>
                    </m:oMathParaPr>
                    <m:oMath xmlns:m="http://schemas.openxmlformats.org/officeDocument/2006/math">
                      <m:sSub>
                        <m:sSubPr>
                          <m:ctrlPr>
                            <a:rPr lang="en-US" sz="1800" b="1" i="1" smtClean="0">
                              <a:solidFill>
                                <a:schemeClr val="bg1"/>
                              </a:solidFill>
                              <a:latin typeface="Cambria Math" charset="0"/>
                            </a:rPr>
                          </m:ctrlPr>
                        </m:sSubPr>
                        <m:e>
                          <m:r>
                            <a:rPr lang="en-US" sz="1800" b="1" i="1" smtClean="0">
                              <a:solidFill>
                                <a:schemeClr val="bg1"/>
                              </a:solidFill>
                              <a:latin typeface="Cambria Math" panose="02040503050406030204" pitchFamily="18" charset="0"/>
                            </a:rPr>
                            <m:t>𝒎</m:t>
                          </m:r>
                        </m:e>
                        <m:sub>
                          <m:r>
                            <a:rPr lang="en-US" sz="1800" b="1" i="1" smtClean="0">
                              <a:solidFill>
                                <a:schemeClr val="bg1"/>
                              </a:solidFill>
                              <a:latin typeface="Cambria Math" panose="02040503050406030204" pitchFamily="18" charset="0"/>
                            </a:rPr>
                            <m:t>𝟏</m:t>
                          </m:r>
                        </m:sub>
                      </m:sSub>
                      <m:r>
                        <a:rPr lang="en-US" sz="1800" b="1" i="1" smtClean="0">
                          <a:solidFill>
                            <a:schemeClr val="bg1"/>
                          </a:solidFill>
                          <a:latin typeface="Cambria Math" panose="02040503050406030204" pitchFamily="18" charset="0"/>
                        </a:rPr>
                        <m:t>:</m:t>
                      </m:r>
                      <m:r>
                        <a:rPr lang="en-US" sz="1800" b="1" i="1" smtClean="0">
                          <a:solidFill>
                            <a:schemeClr val="bg1"/>
                          </a:solidFill>
                          <a:latin typeface="Cambria Math" panose="02040503050406030204" pitchFamily="18" charset="0"/>
                        </a:rPr>
                        <m:t>𝑯𝒂𝒓𝒓𝒚</m:t>
                      </m:r>
                      <m:r>
                        <a:rPr lang="en-US" sz="1800" b="1" i="1" smtClean="0">
                          <a:solidFill>
                            <a:schemeClr val="bg1"/>
                          </a:solidFill>
                          <a:latin typeface="Cambria Math" panose="02040503050406030204" pitchFamily="18" charset="0"/>
                        </a:rPr>
                        <m:t> </m:t>
                      </m:r>
                      <m:r>
                        <a:rPr lang="en-US" sz="1800" b="1" i="1" smtClean="0">
                          <a:solidFill>
                            <a:schemeClr val="bg1"/>
                          </a:solidFill>
                          <a:latin typeface="Cambria Math" panose="02040503050406030204" pitchFamily="18" charset="0"/>
                        </a:rPr>
                        <m:t>𝑷𝒐𝒕𝒕𝒆𝒓</m:t>
                      </m:r>
                    </m:oMath>
                  </m:oMathPara>
                </a14:m>
                <a:r>
                  <a:rPr lang="en-US" sz="1800" b="1" i="1" dirty="0">
                    <a:solidFill>
                      <a:schemeClr val="bg1"/>
                    </a:solidFill>
                    <a:latin typeface="Cambria Math" panose="02040503050406030204" pitchFamily="18" charset="0"/>
                  </a:rPr>
                  <a:t/>
                </a:r>
                <a:br>
                  <a:rPr lang="en-US" sz="1800" b="1" i="1" dirty="0">
                    <a:solidFill>
                      <a:schemeClr val="bg1"/>
                    </a:solidFill>
                    <a:latin typeface="Cambria Math" panose="02040503050406030204" pitchFamily="18" charset="0"/>
                  </a:rPr>
                </a:br>
                <a14:m>
                  <m:oMath xmlns:m="http://schemas.openxmlformats.org/officeDocument/2006/math">
                    <m:sSub>
                      <m:sSubPr>
                        <m:ctrlPr>
                          <a:rPr lang="en-US" sz="1800" b="1" i="1" smtClean="0">
                            <a:solidFill>
                              <a:schemeClr val="bg1"/>
                            </a:solidFill>
                            <a:latin typeface="Cambria Math" charset="0"/>
                          </a:rPr>
                        </m:ctrlPr>
                      </m:sSubPr>
                      <m:e>
                        <m:r>
                          <a:rPr lang="en-US" sz="1800" b="1" i="1" smtClean="0">
                            <a:solidFill>
                              <a:schemeClr val="bg1"/>
                            </a:solidFill>
                            <a:latin typeface="Cambria Math" panose="02040503050406030204" pitchFamily="18" charset="0"/>
                          </a:rPr>
                          <m:t>𝒎</m:t>
                        </m:r>
                      </m:e>
                      <m:sub>
                        <m:r>
                          <a:rPr lang="en-US" sz="1800" b="1" i="1" smtClean="0">
                            <a:solidFill>
                              <a:schemeClr val="bg1"/>
                            </a:solidFill>
                            <a:latin typeface="Cambria Math" panose="02040503050406030204" pitchFamily="18" charset="0"/>
                          </a:rPr>
                          <m:t>𝟐</m:t>
                        </m:r>
                      </m:sub>
                    </m:sSub>
                    <m:r>
                      <a:rPr lang="en-US" sz="1800" b="1" i="1">
                        <a:solidFill>
                          <a:schemeClr val="bg1"/>
                        </a:solidFill>
                        <a:latin typeface="Cambria Math" panose="02040503050406030204" pitchFamily="18" charset="0"/>
                      </a:rPr>
                      <m:t>:</m:t>
                    </m:r>
                    <m:r>
                      <a:rPr lang="en-US" sz="1800" b="1" i="1" smtClean="0">
                        <a:solidFill>
                          <a:schemeClr val="bg1"/>
                        </a:solidFill>
                        <a:latin typeface="Cambria Math" panose="02040503050406030204" pitchFamily="18" charset="0"/>
                      </a:rPr>
                      <m:t>𝑨𝒗𝒂𝒕𝒂𝒓</m:t>
                    </m:r>
                  </m:oMath>
                </a14:m>
                <a:r>
                  <a:rPr lang="en-US" sz="1800" b="1" dirty="0">
                    <a:solidFill>
                      <a:schemeClr val="bg1"/>
                    </a:solidFill>
                  </a:rPr>
                  <a:t> </a:t>
                </a:r>
                <a14:m>
                  <m:oMath xmlns:m="http://schemas.openxmlformats.org/officeDocument/2006/math">
                    <m:sSub>
                      <m:sSubPr>
                        <m:ctrlPr>
                          <a:rPr lang="en-US" sz="1800" b="1" i="1">
                            <a:solidFill>
                              <a:schemeClr val="bg1"/>
                            </a:solidFill>
                            <a:latin typeface="Cambria Math" charset="0"/>
                          </a:rPr>
                        </m:ctrlPr>
                      </m:sSubPr>
                      <m:e>
                        <m:r>
                          <a:rPr lang="en-US" sz="1800" b="1" i="1">
                            <a:solidFill>
                              <a:schemeClr val="bg1"/>
                            </a:solidFill>
                            <a:latin typeface="Cambria Math" panose="02040503050406030204" pitchFamily="18" charset="0"/>
                          </a:rPr>
                          <m:t>𝒎</m:t>
                        </m:r>
                      </m:e>
                      <m:sub>
                        <m:r>
                          <a:rPr lang="en-US" sz="1800" b="1" i="1" smtClean="0">
                            <a:solidFill>
                              <a:schemeClr val="bg1"/>
                            </a:solidFill>
                            <a:latin typeface="Cambria Math" panose="02040503050406030204" pitchFamily="18" charset="0"/>
                          </a:rPr>
                          <m:t>𝟑</m:t>
                        </m:r>
                      </m:sub>
                    </m:sSub>
                    <m:r>
                      <a:rPr lang="en-US" sz="1800" b="1" i="1">
                        <a:solidFill>
                          <a:schemeClr val="bg1"/>
                        </a:solidFill>
                        <a:latin typeface="Cambria Math" panose="02040503050406030204" pitchFamily="18" charset="0"/>
                      </a:rPr>
                      <m:t>:</m:t>
                    </m:r>
                    <m:r>
                      <a:rPr lang="en-US" sz="1800" b="1" i="1" smtClean="0">
                        <a:solidFill>
                          <a:schemeClr val="bg1"/>
                        </a:solidFill>
                        <a:latin typeface="Cambria Math" panose="02040503050406030204" pitchFamily="18" charset="0"/>
                      </a:rPr>
                      <m:t>𝑳𝒐𝒓𝒅</m:t>
                    </m:r>
                    <m:r>
                      <a:rPr lang="en-US" sz="1800" b="1" i="1" smtClean="0">
                        <a:solidFill>
                          <a:schemeClr val="bg1"/>
                        </a:solidFill>
                        <a:latin typeface="Cambria Math" panose="02040503050406030204" pitchFamily="18" charset="0"/>
                      </a:rPr>
                      <m:t> </m:t>
                    </m:r>
                    <m:r>
                      <a:rPr lang="en-US" sz="1800" b="1" i="1" smtClean="0">
                        <a:solidFill>
                          <a:schemeClr val="bg1"/>
                        </a:solidFill>
                        <a:latin typeface="Cambria Math" panose="02040503050406030204" pitchFamily="18" charset="0"/>
                      </a:rPr>
                      <m:t>𝒐𝒇</m:t>
                    </m:r>
                    <m:r>
                      <a:rPr lang="en-US" sz="1800" b="1" i="1" smtClean="0">
                        <a:solidFill>
                          <a:schemeClr val="bg1"/>
                        </a:solidFill>
                        <a:latin typeface="Cambria Math" panose="02040503050406030204" pitchFamily="18" charset="0"/>
                      </a:rPr>
                      <m:t> </m:t>
                    </m:r>
                    <m:r>
                      <a:rPr lang="en-US" sz="1800" b="1" i="1" smtClean="0">
                        <a:solidFill>
                          <a:schemeClr val="bg1"/>
                        </a:solidFill>
                        <a:latin typeface="Cambria Math" panose="02040503050406030204" pitchFamily="18" charset="0"/>
                      </a:rPr>
                      <m:t>𝒕𝒉𝒆</m:t>
                    </m:r>
                    <m:r>
                      <a:rPr lang="en-US" sz="1800" b="1" i="1" smtClean="0">
                        <a:solidFill>
                          <a:schemeClr val="bg1"/>
                        </a:solidFill>
                        <a:latin typeface="Cambria Math" panose="02040503050406030204" pitchFamily="18" charset="0"/>
                      </a:rPr>
                      <m:t> </m:t>
                    </m:r>
                    <m:r>
                      <a:rPr lang="en-US" sz="1800" b="1" i="1" smtClean="0">
                        <a:solidFill>
                          <a:schemeClr val="bg1"/>
                        </a:solidFill>
                        <a:latin typeface="Cambria Math" panose="02040503050406030204" pitchFamily="18" charset="0"/>
                      </a:rPr>
                      <m:t>𝑹𝒊𝒏𝒈𝒔</m:t>
                    </m:r>
                    <m:r>
                      <a:rPr lang="en-US" sz="1800" b="1" i="1" smtClean="0">
                        <a:solidFill>
                          <a:schemeClr val="bg1"/>
                        </a:solidFill>
                        <a:latin typeface="Cambria Math" panose="02040503050406030204" pitchFamily="18" charset="0"/>
                      </a:rPr>
                      <m:t> </m:t>
                    </m:r>
                    <m:r>
                      <a:rPr lang="en-US" sz="1800" b="1" i="1" smtClean="0">
                        <a:solidFill>
                          <a:schemeClr val="bg1"/>
                        </a:solidFill>
                        <a:latin typeface="Cambria Math" panose="02040503050406030204" pitchFamily="18" charset="0"/>
                      </a:rPr>
                      <m:t>𝟑</m:t>
                    </m:r>
                  </m:oMath>
                </a14:m>
                <a:endParaRPr lang="en-US" sz="1800" b="1" dirty="0">
                  <a:solidFill>
                    <a:schemeClr val="bg1"/>
                  </a:solidFill>
                </a:endParaRPr>
              </a:p>
              <a:p>
                <a:pPr algn="ctr">
                  <a:spcAft>
                    <a:spcPct val="50000"/>
                  </a:spcAft>
                </a:pPr>
                <a14:m>
                  <m:oMathPara xmlns:m="http://schemas.openxmlformats.org/officeDocument/2006/math">
                    <m:oMathParaPr>
                      <m:jc m:val="centerGroup"/>
                    </m:oMathParaPr>
                    <m:oMath xmlns:m="http://schemas.openxmlformats.org/officeDocument/2006/math">
                      <m:sSub>
                        <m:sSubPr>
                          <m:ctrlPr>
                            <a:rPr lang="en-US" sz="1800" b="1" i="1">
                              <a:solidFill>
                                <a:schemeClr val="bg1"/>
                              </a:solidFill>
                              <a:latin typeface="Cambria Math" charset="0"/>
                            </a:rPr>
                          </m:ctrlPr>
                        </m:sSubPr>
                        <m:e>
                          <m:r>
                            <a:rPr lang="en-US" sz="1800" b="1" i="1">
                              <a:solidFill>
                                <a:schemeClr val="bg1"/>
                              </a:solidFill>
                              <a:latin typeface="Cambria Math" panose="02040503050406030204" pitchFamily="18" charset="0"/>
                            </a:rPr>
                            <m:t>𝒎</m:t>
                          </m:r>
                        </m:e>
                        <m:sub>
                          <m:r>
                            <a:rPr lang="en-US" sz="1800" b="1" i="1" smtClean="0">
                              <a:solidFill>
                                <a:schemeClr val="bg1"/>
                              </a:solidFill>
                              <a:latin typeface="Cambria Math" panose="02040503050406030204" pitchFamily="18" charset="0"/>
                            </a:rPr>
                            <m:t>𝟒</m:t>
                          </m:r>
                        </m:sub>
                      </m:sSub>
                      <m:r>
                        <a:rPr lang="en-US" sz="1800" b="1" i="1">
                          <a:solidFill>
                            <a:schemeClr val="bg1"/>
                          </a:solidFill>
                          <a:latin typeface="Cambria Math" panose="02040503050406030204" pitchFamily="18" charset="0"/>
                        </a:rPr>
                        <m:t>:</m:t>
                      </m:r>
                      <m:r>
                        <a:rPr lang="en-US" sz="1800" b="1" i="1" smtClean="0">
                          <a:solidFill>
                            <a:schemeClr val="bg1"/>
                          </a:solidFill>
                          <a:latin typeface="Cambria Math" panose="02040503050406030204" pitchFamily="18" charset="0"/>
                        </a:rPr>
                        <m:t>𝑮𝒍𝒂𝒅𝒊𝒂𝒕𝒐𝒓</m:t>
                      </m:r>
                    </m:oMath>
                    <m:oMath xmlns:m="http://schemas.openxmlformats.org/officeDocument/2006/math">
                      <m:sSub>
                        <m:sSubPr>
                          <m:ctrlPr>
                            <a:rPr lang="en-US" sz="1800" b="1" i="1">
                              <a:solidFill>
                                <a:schemeClr val="bg1"/>
                              </a:solidFill>
                              <a:latin typeface="Cambria Math" charset="0"/>
                            </a:rPr>
                          </m:ctrlPr>
                        </m:sSubPr>
                        <m:e>
                          <m:r>
                            <a:rPr lang="en-US" sz="1800" b="1" i="1">
                              <a:solidFill>
                                <a:schemeClr val="bg1"/>
                              </a:solidFill>
                              <a:latin typeface="Cambria Math" panose="02040503050406030204" pitchFamily="18" charset="0"/>
                            </a:rPr>
                            <m:t>𝒎</m:t>
                          </m:r>
                        </m:e>
                        <m:sub>
                          <m:r>
                            <a:rPr lang="en-US" sz="1800" b="1" i="1" smtClean="0">
                              <a:solidFill>
                                <a:schemeClr val="bg1"/>
                              </a:solidFill>
                              <a:latin typeface="Cambria Math" panose="02040503050406030204" pitchFamily="18" charset="0"/>
                            </a:rPr>
                            <m:t>𝟓</m:t>
                          </m:r>
                        </m:sub>
                      </m:sSub>
                      <m:r>
                        <a:rPr lang="en-US" sz="1800" b="1" i="1">
                          <a:solidFill>
                            <a:schemeClr val="bg1"/>
                          </a:solidFill>
                          <a:latin typeface="Cambria Math" panose="02040503050406030204" pitchFamily="18" charset="0"/>
                        </a:rPr>
                        <m:t>:</m:t>
                      </m:r>
                      <m:r>
                        <a:rPr lang="en-US" sz="1800" b="1" i="1" smtClean="0">
                          <a:solidFill>
                            <a:schemeClr val="bg1"/>
                          </a:solidFill>
                          <a:latin typeface="Cambria Math" panose="02040503050406030204" pitchFamily="18" charset="0"/>
                        </a:rPr>
                        <m:t>𝑻𝒊𝒕𝒂𝒏𝒊𝒄</m:t>
                      </m:r>
                    </m:oMath>
                    <m:oMath xmlns:m="http://schemas.openxmlformats.org/officeDocument/2006/math">
                      <m:sSub>
                        <m:sSubPr>
                          <m:ctrlPr>
                            <a:rPr lang="en-US" sz="1800" b="1" i="1">
                              <a:solidFill>
                                <a:schemeClr val="bg1"/>
                              </a:solidFill>
                              <a:latin typeface="Cambria Math" charset="0"/>
                            </a:rPr>
                          </m:ctrlPr>
                        </m:sSubPr>
                        <m:e>
                          <m:r>
                            <a:rPr lang="en-US" sz="1800" b="1" i="1">
                              <a:solidFill>
                                <a:schemeClr val="bg1"/>
                              </a:solidFill>
                              <a:latin typeface="Cambria Math" panose="02040503050406030204" pitchFamily="18" charset="0"/>
                            </a:rPr>
                            <m:t>𝒎</m:t>
                          </m:r>
                        </m:e>
                        <m:sub>
                          <m:r>
                            <a:rPr lang="en-US" sz="1800" b="1" i="1" smtClean="0">
                              <a:solidFill>
                                <a:schemeClr val="bg1"/>
                              </a:solidFill>
                              <a:latin typeface="Cambria Math" panose="02040503050406030204" pitchFamily="18" charset="0"/>
                            </a:rPr>
                            <m:t>𝟔</m:t>
                          </m:r>
                        </m:sub>
                      </m:sSub>
                      <m:r>
                        <a:rPr lang="en-US" sz="1800" b="1" i="1">
                          <a:solidFill>
                            <a:schemeClr val="bg1"/>
                          </a:solidFill>
                          <a:latin typeface="Cambria Math" panose="02040503050406030204" pitchFamily="18" charset="0"/>
                        </a:rPr>
                        <m:t>:</m:t>
                      </m:r>
                      <m:r>
                        <a:rPr lang="en-US" sz="1800" b="1" i="1">
                          <a:solidFill>
                            <a:schemeClr val="bg1"/>
                          </a:solidFill>
                          <a:latin typeface="Cambria Math" panose="02040503050406030204" pitchFamily="18" charset="0"/>
                        </a:rPr>
                        <m:t>𝑮𝒍𝒊𝒕𝒕</m:t>
                      </m:r>
                      <m:r>
                        <a:rPr lang="en-US" sz="1800" b="1" i="1" smtClean="0">
                          <a:solidFill>
                            <a:schemeClr val="bg1"/>
                          </a:solidFill>
                          <a:latin typeface="Cambria Math" panose="02040503050406030204" pitchFamily="18" charset="0"/>
                        </a:rPr>
                        <m:t>𝒆𝒓</m:t>
                      </m:r>
                    </m:oMath>
                  </m:oMathPara>
                </a14:m>
                <a:endParaRPr lang="en-US" sz="1800" b="1" dirty="0">
                  <a:solidFill>
                    <a:schemeClr val="bg1"/>
                  </a:solidFill>
                </a:endParaRPr>
              </a:p>
              <a:p>
                <a:pPr algn="ctr">
                  <a:spcAft>
                    <a:spcPct val="50000"/>
                  </a:spcAft>
                </a:pPr>
                <a:endParaRPr lang="en-US" sz="1800" b="1" dirty="0">
                  <a:solidFill>
                    <a:schemeClr val="bg1"/>
                  </a:solidFill>
                </a:endParaRPr>
              </a:p>
              <a:p>
                <a:pPr algn="ctr">
                  <a:spcAft>
                    <a:spcPct val="50000"/>
                  </a:spcAft>
                </a:pPr>
                <a:endParaRPr lang="en-US" sz="1800" b="1" dirty="0">
                  <a:solidFill>
                    <a:schemeClr val="bg1"/>
                  </a:solidFill>
                </a:endParaRPr>
              </a:p>
              <a:p>
                <a:pPr algn="ctr">
                  <a:spcAft>
                    <a:spcPct val="50000"/>
                  </a:spcAft>
                </a:pPr>
                <a:endParaRPr lang="en-US" sz="1800" b="1" dirty="0">
                  <a:solidFill>
                    <a:schemeClr val="bg1"/>
                  </a:solidFill>
                </a:endParaRPr>
              </a:p>
              <a:p>
                <a:pPr algn="ctr">
                  <a:spcAft>
                    <a:spcPct val="50000"/>
                  </a:spcAft>
                </a:pPr>
                <a:endParaRPr lang="en-US" sz="1800" b="1" dirty="0">
                  <a:solidFill>
                    <a:schemeClr val="bg1"/>
                  </a:solidFill>
                </a:endParaRPr>
              </a:p>
              <a:p>
                <a:pPr algn="just">
                  <a:spcAft>
                    <a:spcPct val="50000"/>
                  </a:spcAft>
                </a:pPr>
                <a:endParaRPr lang="en-US" sz="1800" b="1" dirty="0">
                  <a:solidFill>
                    <a:schemeClr val="bg1"/>
                  </a:solidFill>
                </a:endParaRPr>
              </a:p>
              <a:p>
                <a:pPr algn="just">
                  <a:spcAft>
                    <a:spcPct val="50000"/>
                  </a:spcAft>
                </a:pPr>
                <a:endParaRPr lang="en-US" sz="1800" b="1" dirty="0">
                  <a:solidFill>
                    <a:schemeClr val="bg1"/>
                  </a:solidFill>
                </a:endParaRPr>
              </a:p>
              <a:p>
                <a:pPr algn="just">
                  <a:spcAft>
                    <a:spcPct val="50000"/>
                  </a:spcAft>
                </a:pPr>
                <a:endParaRPr lang="en-US" sz="1800" b="1" dirty="0">
                  <a:solidFill>
                    <a:schemeClr val="bg1"/>
                  </a:solidFill>
                </a:endParaRPr>
              </a:p>
            </p:txBody>
          </p:sp>
        </mc:Choice>
        <mc:Fallback xmlns="">
          <p:sp>
            <p:nvSpPr>
              <p:cNvPr id="77" name="Rectangle 3155"/>
              <p:cNvSpPr>
                <a:spLocks noRot="1" noChangeAspect="1" noMove="1" noResize="1" noEditPoints="1" noAdjustHandles="1" noChangeArrowheads="1" noChangeShapeType="1" noTextEdit="1"/>
              </p:cNvSpPr>
              <p:nvPr/>
            </p:nvSpPr>
            <p:spPr bwMode="auto">
              <a:xfrm>
                <a:off x="228613" y="1465526"/>
                <a:ext cx="3697594" cy="1816235"/>
              </a:xfrm>
              <a:prstGeom prst="rect">
                <a:avLst/>
              </a:prstGeom>
              <a:blipFill>
                <a:blip r:embed="rId9"/>
                <a:stretch>
                  <a:fillRect/>
                </a:stretch>
              </a:blipFill>
              <a:ln w="9525">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Rectangle 3155"/>
              <p:cNvSpPr>
                <a:spLocks noChangeArrowheads="1"/>
              </p:cNvSpPr>
              <p:nvPr/>
            </p:nvSpPr>
            <p:spPr bwMode="auto">
              <a:xfrm>
                <a:off x="-53491" y="3474414"/>
                <a:ext cx="3697594" cy="2489272"/>
              </a:xfrm>
              <a:prstGeom prst="rect">
                <a:avLst/>
              </a:prstGeom>
              <a:noFill/>
              <a:ln w="9525">
                <a:noFill/>
                <a:miter lim="800000"/>
                <a:headEnd/>
                <a:tailEnd/>
              </a:ln>
              <a:effectLst/>
            </p:spPr>
            <p:txBody>
              <a:bodyPr lIns="0" tIns="0" rIns="0" bIns="0"/>
              <a:lstStyle/>
              <a:p>
                <a:pPr algn="ctr">
                  <a:spcAft>
                    <a:spcPct val="50000"/>
                  </a:spcAft>
                </a:pPr>
                <a:r>
                  <a:rPr lang="en-US" sz="1800" b="1" dirty="0">
                    <a:solidFill>
                      <a:schemeClr val="bg1"/>
                    </a:solidFill>
                  </a:rPr>
                  <a:t>Input for Training</a:t>
                </a:r>
                <a:br>
                  <a:rPr lang="en-US" sz="1800" b="1" dirty="0">
                    <a:solidFill>
                      <a:schemeClr val="bg1"/>
                    </a:solidFill>
                  </a:rPr>
                </a:br>
                <a:r>
                  <a:rPr lang="en-US" sz="1800" b="1" dirty="0">
                    <a:solidFill>
                      <a:schemeClr val="bg1"/>
                    </a:solidFill>
                  </a:rPr>
                  <a:t>User#: </a:t>
                </a:r>
                <a14:m>
                  <m:oMath xmlns:m="http://schemas.openxmlformats.org/officeDocument/2006/math">
                    <m:d>
                      <m:dPr>
                        <m:begChr m:val="["/>
                        <m:endChr m:val="]"/>
                        <m:ctrlPr>
                          <a:rPr lang="en-US" sz="1800" b="1" i="1" smtClean="0">
                            <a:solidFill>
                              <a:schemeClr val="bg1"/>
                            </a:solidFill>
                            <a:latin typeface="Cambria Math" charset="0"/>
                          </a:rPr>
                        </m:ctrlPr>
                      </m:dPr>
                      <m:e>
                        <m:sSub>
                          <m:sSubPr>
                            <m:ctrlPr>
                              <a:rPr lang="en-US" sz="1800" b="1" i="1" smtClean="0">
                                <a:solidFill>
                                  <a:schemeClr val="bg1"/>
                                </a:solidFill>
                                <a:latin typeface="Cambria Math" charset="0"/>
                              </a:rPr>
                            </m:ctrlPr>
                          </m:sSubPr>
                          <m:e>
                            <m:r>
                              <a:rPr lang="en-US" sz="1800" b="1" i="1" smtClean="0">
                                <a:solidFill>
                                  <a:schemeClr val="bg1"/>
                                </a:solidFill>
                                <a:latin typeface="Cambria Math" panose="02040503050406030204" pitchFamily="18" charset="0"/>
                              </a:rPr>
                              <m:t>𝒎</m:t>
                            </m:r>
                          </m:e>
                          <m:sub>
                            <m:r>
                              <a:rPr lang="en-US" sz="1800" b="1" i="1" smtClean="0">
                                <a:solidFill>
                                  <a:schemeClr val="bg1"/>
                                </a:solidFill>
                                <a:latin typeface="Cambria Math" panose="02040503050406030204" pitchFamily="18" charset="0"/>
                              </a:rPr>
                              <m:t>𝟏</m:t>
                            </m:r>
                          </m:sub>
                        </m:sSub>
                        <m:r>
                          <a:rPr lang="en-US" sz="1800" b="1" i="1" smtClean="0">
                            <a:solidFill>
                              <a:schemeClr val="bg1"/>
                            </a:solidFill>
                            <a:latin typeface="Cambria Math" panose="02040503050406030204" pitchFamily="18" charset="0"/>
                          </a:rPr>
                          <m:t> </m:t>
                        </m:r>
                        <m:sSub>
                          <m:sSubPr>
                            <m:ctrlPr>
                              <a:rPr lang="en-US" sz="1800" b="1" i="1" smtClean="0">
                                <a:solidFill>
                                  <a:schemeClr val="bg1"/>
                                </a:solidFill>
                                <a:latin typeface="Cambria Math" charset="0"/>
                              </a:rPr>
                            </m:ctrlPr>
                          </m:sSubPr>
                          <m:e>
                            <m:r>
                              <a:rPr lang="en-US" sz="1800" b="1" i="1" smtClean="0">
                                <a:solidFill>
                                  <a:schemeClr val="bg1"/>
                                </a:solidFill>
                                <a:latin typeface="Cambria Math" panose="02040503050406030204" pitchFamily="18" charset="0"/>
                              </a:rPr>
                              <m:t>𝒎</m:t>
                            </m:r>
                          </m:e>
                          <m:sub>
                            <m:r>
                              <a:rPr lang="en-US" sz="1800" b="1" i="1" smtClean="0">
                                <a:solidFill>
                                  <a:schemeClr val="bg1"/>
                                </a:solidFill>
                                <a:latin typeface="Cambria Math" panose="02040503050406030204" pitchFamily="18" charset="0"/>
                              </a:rPr>
                              <m:t>𝟐</m:t>
                            </m:r>
                          </m:sub>
                        </m:sSub>
                        <m:r>
                          <a:rPr lang="en-US" sz="1800" b="1" i="1" smtClean="0">
                            <a:solidFill>
                              <a:schemeClr val="bg1"/>
                            </a:solidFill>
                            <a:latin typeface="Cambria Math" panose="02040503050406030204" pitchFamily="18" charset="0"/>
                          </a:rPr>
                          <m:t> </m:t>
                        </m:r>
                        <m:sSub>
                          <m:sSubPr>
                            <m:ctrlPr>
                              <a:rPr lang="en-US" sz="1800" b="1" i="1" smtClean="0">
                                <a:solidFill>
                                  <a:schemeClr val="bg1"/>
                                </a:solidFill>
                                <a:latin typeface="Cambria Math" charset="0"/>
                              </a:rPr>
                            </m:ctrlPr>
                          </m:sSubPr>
                          <m:e>
                            <m:r>
                              <a:rPr lang="en-US" sz="1800" b="1" i="1" smtClean="0">
                                <a:solidFill>
                                  <a:schemeClr val="bg1"/>
                                </a:solidFill>
                                <a:latin typeface="Cambria Math" panose="02040503050406030204" pitchFamily="18" charset="0"/>
                              </a:rPr>
                              <m:t>𝒎</m:t>
                            </m:r>
                          </m:e>
                          <m:sub>
                            <m:r>
                              <a:rPr lang="en-US" sz="1800" b="1" i="1" smtClean="0">
                                <a:solidFill>
                                  <a:schemeClr val="bg1"/>
                                </a:solidFill>
                                <a:latin typeface="Cambria Math" panose="02040503050406030204" pitchFamily="18" charset="0"/>
                              </a:rPr>
                              <m:t>𝟑</m:t>
                            </m:r>
                          </m:sub>
                        </m:sSub>
                        <m:r>
                          <a:rPr lang="en-US" sz="1800" b="1" i="1" smtClean="0">
                            <a:solidFill>
                              <a:schemeClr val="bg1"/>
                            </a:solidFill>
                            <a:latin typeface="Cambria Math" panose="02040503050406030204" pitchFamily="18" charset="0"/>
                          </a:rPr>
                          <m:t> </m:t>
                        </m:r>
                        <m:sSub>
                          <m:sSubPr>
                            <m:ctrlPr>
                              <a:rPr lang="en-US" sz="1800" b="1" i="1" smtClean="0">
                                <a:solidFill>
                                  <a:schemeClr val="bg1"/>
                                </a:solidFill>
                                <a:latin typeface="Cambria Math" charset="0"/>
                              </a:rPr>
                            </m:ctrlPr>
                          </m:sSubPr>
                          <m:e>
                            <m:r>
                              <a:rPr lang="en-US" sz="1800" b="1" i="1" smtClean="0">
                                <a:solidFill>
                                  <a:schemeClr val="bg1"/>
                                </a:solidFill>
                                <a:latin typeface="Cambria Math" panose="02040503050406030204" pitchFamily="18" charset="0"/>
                              </a:rPr>
                              <m:t>𝒎</m:t>
                            </m:r>
                          </m:e>
                          <m:sub>
                            <m:r>
                              <a:rPr lang="en-US" sz="1800" b="1" i="1" smtClean="0">
                                <a:solidFill>
                                  <a:schemeClr val="bg1"/>
                                </a:solidFill>
                                <a:latin typeface="Cambria Math" panose="02040503050406030204" pitchFamily="18" charset="0"/>
                              </a:rPr>
                              <m:t>𝟒</m:t>
                            </m:r>
                          </m:sub>
                        </m:sSub>
                        <m:r>
                          <a:rPr lang="en-US" sz="1800" b="1" i="1" smtClean="0">
                            <a:solidFill>
                              <a:schemeClr val="bg1"/>
                            </a:solidFill>
                            <a:latin typeface="Cambria Math" panose="02040503050406030204" pitchFamily="18" charset="0"/>
                          </a:rPr>
                          <m:t> </m:t>
                        </m:r>
                        <m:sSub>
                          <m:sSubPr>
                            <m:ctrlPr>
                              <a:rPr lang="en-US" sz="1800" b="1" i="1" smtClean="0">
                                <a:solidFill>
                                  <a:schemeClr val="bg1"/>
                                </a:solidFill>
                                <a:latin typeface="Cambria Math" charset="0"/>
                              </a:rPr>
                            </m:ctrlPr>
                          </m:sSubPr>
                          <m:e>
                            <m:r>
                              <a:rPr lang="en-US" sz="1800" b="1" i="1" smtClean="0">
                                <a:solidFill>
                                  <a:schemeClr val="bg1"/>
                                </a:solidFill>
                                <a:latin typeface="Cambria Math" panose="02040503050406030204" pitchFamily="18" charset="0"/>
                              </a:rPr>
                              <m:t>𝒎</m:t>
                            </m:r>
                          </m:e>
                          <m:sub>
                            <m:r>
                              <a:rPr lang="en-US" sz="1800" b="1" i="1" smtClean="0">
                                <a:solidFill>
                                  <a:schemeClr val="bg1"/>
                                </a:solidFill>
                                <a:latin typeface="Cambria Math" panose="02040503050406030204" pitchFamily="18" charset="0"/>
                              </a:rPr>
                              <m:t>𝟓</m:t>
                            </m:r>
                          </m:sub>
                        </m:sSub>
                        <m:r>
                          <a:rPr lang="en-US" sz="1800" b="1" i="1" smtClean="0">
                            <a:solidFill>
                              <a:schemeClr val="bg1"/>
                            </a:solidFill>
                            <a:latin typeface="Cambria Math" panose="02040503050406030204" pitchFamily="18" charset="0"/>
                          </a:rPr>
                          <m:t> </m:t>
                        </m:r>
                        <m:sSub>
                          <m:sSubPr>
                            <m:ctrlPr>
                              <a:rPr lang="en-US" sz="1800" b="1" i="1" smtClean="0">
                                <a:solidFill>
                                  <a:schemeClr val="bg1"/>
                                </a:solidFill>
                                <a:latin typeface="Cambria Math" charset="0"/>
                              </a:rPr>
                            </m:ctrlPr>
                          </m:sSubPr>
                          <m:e>
                            <m:r>
                              <a:rPr lang="en-US" sz="1800" b="1" i="1" smtClean="0">
                                <a:solidFill>
                                  <a:schemeClr val="bg1"/>
                                </a:solidFill>
                                <a:latin typeface="Cambria Math" panose="02040503050406030204" pitchFamily="18" charset="0"/>
                              </a:rPr>
                              <m:t>𝒎</m:t>
                            </m:r>
                          </m:e>
                          <m:sub>
                            <m:r>
                              <a:rPr lang="en-US" sz="1800" b="1" i="1" smtClean="0">
                                <a:solidFill>
                                  <a:schemeClr val="bg1"/>
                                </a:solidFill>
                                <a:latin typeface="Cambria Math" panose="02040503050406030204" pitchFamily="18" charset="0"/>
                              </a:rPr>
                              <m:t>𝟔</m:t>
                            </m:r>
                          </m:sub>
                        </m:sSub>
                      </m:e>
                    </m:d>
                  </m:oMath>
                </a14:m>
                <a:r>
                  <a:rPr lang="en-US" sz="1800" b="1" dirty="0">
                    <a:solidFill>
                      <a:schemeClr val="bg1"/>
                    </a:solidFill>
                  </a:rPr>
                  <a:t/>
                </a:r>
                <a:br>
                  <a:rPr lang="en-US" sz="1800" b="1" dirty="0">
                    <a:solidFill>
                      <a:schemeClr val="bg1"/>
                    </a:solidFill>
                  </a:rPr>
                </a:br>
                <a:r>
                  <a:rPr lang="en-US" sz="1800" b="1" dirty="0">
                    <a:solidFill>
                      <a:schemeClr val="bg1"/>
                    </a:solidFill>
                  </a:rPr>
                  <a:t>User1: [1 1 1 0 0 0]</a:t>
                </a:r>
                <a:br>
                  <a:rPr lang="en-US" sz="1800" b="1" dirty="0">
                    <a:solidFill>
                      <a:schemeClr val="bg1"/>
                    </a:solidFill>
                  </a:rPr>
                </a:br>
                <a:r>
                  <a:rPr lang="en-US" sz="1800" b="1" dirty="0">
                    <a:solidFill>
                      <a:schemeClr val="bg1"/>
                    </a:solidFill>
                  </a:rPr>
                  <a:t>User2: [1 0 1 0 0 0]</a:t>
                </a:r>
                <a:br>
                  <a:rPr lang="en-US" sz="1800" b="1" dirty="0">
                    <a:solidFill>
                      <a:schemeClr val="bg1"/>
                    </a:solidFill>
                  </a:rPr>
                </a:br>
                <a:r>
                  <a:rPr lang="en-US" sz="1800" b="1" dirty="0">
                    <a:solidFill>
                      <a:schemeClr val="bg1"/>
                    </a:solidFill>
                  </a:rPr>
                  <a:t>User3: [1 1 1 0 0 0]</a:t>
                </a:r>
                <a:br>
                  <a:rPr lang="en-US" sz="1800" b="1" dirty="0">
                    <a:solidFill>
                      <a:schemeClr val="bg1"/>
                    </a:solidFill>
                  </a:rPr>
                </a:br>
                <a:r>
                  <a:rPr lang="en-US" sz="1800" b="1" dirty="0">
                    <a:solidFill>
                      <a:schemeClr val="bg1"/>
                    </a:solidFill>
                  </a:rPr>
                  <a:t>User4: [0 0 1 1 1 0]</a:t>
                </a:r>
                <a:br>
                  <a:rPr lang="en-US" sz="1800" b="1" dirty="0">
                    <a:solidFill>
                      <a:schemeClr val="bg1"/>
                    </a:solidFill>
                  </a:rPr>
                </a:br>
                <a:r>
                  <a:rPr lang="en-US" sz="1800" b="1" dirty="0">
                    <a:solidFill>
                      <a:schemeClr val="bg1"/>
                    </a:solidFill>
                  </a:rPr>
                  <a:t>User5: [0 0 1 1 0 1]</a:t>
                </a:r>
                <a:br>
                  <a:rPr lang="en-US" sz="1800" b="1" dirty="0">
                    <a:solidFill>
                      <a:schemeClr val="bg1"/>
                    </a:solidFill>
                  </a:rPr>
                </a:br>
                <a:r>
                  <a:rPr lang="en-US" sz="1800" b="1" dirty="0">
                    <a:solidFill>
                      <a:schemeClr val="bg1"/>
                    </a:solidFill>
                  </a:rPr>
                  <a:t>User6: [0 0 1 1 1 0]</a:t>
                </a:r>
              </a:p>
              <a:p>
                <a:pPr algn="ctr">
                  <a:spcAft>
                    <a:spcPct val="50000"/>
                  </a:spcAft>
                </a:pPr>
                <a:r>
                  <a:rPr lang="en-US" sz="1800" b="1" dirty="0">
                    <a:solidFill>
                      <a:schemeClr val="bg1"/>
                    </a:solidFill>
                  </a:rPr>
                  <a:t>1: User liked the movie</a:t>
                </a:r>
                <a:br>
                  <a:rPr lang="en-US" sz="1800" b="1" dirty="0">
                    <a:solidFill>
                      <a:schemeClr val="bg1"/>
                    </a:solidFill>
                  </a:rPr>
                </a:br>
                <a:r>
                  <a:rPr lang="en-US" sz="1800" b="1" dirty="0">
                    <a:solidFill>
                      <a:schemeClr val="bg1"/>
                    </a:solidFill>
                  </a:rPr>
                  <a:t>0: User did not like the movie</a:t>
                </a:r>
              </a:p>
              <a:p>
                <a:pPr algn="ctr">
                  <a:spcAft>
                    <a:spcPct val="50000"/>
                  </a:spcAft>
                </a:pPr>
                <a:endParaRPr lang="en-US" sz="1800" b="1" dirty="0">
                  <a:solidFill>
                    <a:schemeClr val="bg1"/>
                  </a:solidFill>
                </a:endParaRPr>
              </a:p>
            </p:txBody>
          </p:sp>
        </mc:Choice>
        <mc:Fallback xmlns="">
          <p:sp>
            <p:nvSpPr>
              <p:cNvPr id="79" name="Rectangle 3155"/>
              <p:cNvSpPr>
                <a:spLocks noRot="1" noChangeAspect="1" noMove="1" noResize="1" noEditPoints="1" noAdjustHandles="1" noChangeArrowheads="1" noChangeShapeType="1" noTextEdit="1"/>
              </p:cNvSpPr>
              <p:nvPr/>
            </p:nvSpPr>
            <p:spPr bwMode="auto">
              <a:xfrm>
                <a:off x="-53491" y="3474414"/>
                <a:ext cx="3697594" cy="2489272"/>
              </a:xfrm>
              <a:prstGeom prst="rect">
                <a:avLst/>
              </a:prstGeom>
              <a:blipFill>
                <a:blip r:embed="rId10"/>
                <a:stretch>
                  <a:fillRect t="-3186" b="-21569"/>
                </a:stretch>
              </a:blipFill>
              <a:ln w="9525">
                <a:noFill/>
                <a:miter lim="800000"/>
                <a:headEnd/>
                <a:tailEnd/>
              </a:ln>
              <a:effectLst/>
            </p:spPr>
            <p:txBody>
              <a:bodyPr/>
              <a:lstStyle/>
              <a:p>
                <a:r>
                  <a:rPr lang="en-US">
                    <a:noFill/>
                  </a:rPr>
                  <a:t> </a:t>
                </a:r>
              </a:p>
            </p:txBody>
          </p:sp>
        </mc:Fallback>
      </mc:AlternateContent>
      <p:sp>
        <p:nvSpPr>
          <p:cNvPr id="80" name="Rectangle 3155"/>
          <p:cNvSpPr>
            <a:spLocks noChangeArrowheads="1"/>
          </p:cNvSpPr>
          <p:nvPr/>
        </p:nvSpPr>
        <p:spPr bwMode="auto">
          <a:xfrm>
            <a:off x="3685397" y="4091810"/>
            <a:ext cx="5122818" cy="2144214"/>
          </a:xfrm>
          <a:prstGeom prst="rect">
            <a:avLst/>
          </a:prstGeom>
          <a:noFill/>
          <a:ln w="9525">
            <a:noFill/>
            <a:miter lim="800000"/>
            <a:headEnd/>
            <a:tailEnd/>
          </a:ln>
          <a:effectLst/>
        </p:spPr>
        <p:txBody>
          <a:bodyPr lIns="0" tIns="0" rIns="0" bIns="0"/>
          <a:lstStyle/>
          <a:p>
            <a:pPr algn="just">
              <a:spcAft>
                <a:spcPct val="50000"/>
              </a:spcAft>
            </a:pPr>
            <a:r>
              <a:rPr lang="en-US" sz="1800" b="1" dirty="0">
                <a:solidFill>
                  <a:schemeClr val="bg1"/>
                </a:solidFill>
              </a:rPr>
              <a:t>In this case, the hidden units will learn two latent variables underlying the movie preferences. </a:t>
            </a:r>
          </a:p>
          <a:p>
            <a:pPr algn="just">
              <a:spcAft>
                <a:spcPct val="50000"/>
              </a:spcAft>
            </a:pPr>
            <a:r>
              <a:rPr lang="en-US" sz="1800" b="1" dirty="0">
                <a:solidFill>
                  <a:schemeClr val="bg1"/>
                </a:solidFill>
              </a:rPr>
              <a:t>For example: It could learn to identify the Sci-Fi/Fantasy movies from the Oscar winning movies</a:t>
            </a:r>
          </a:p>
        </p:txBody>
      </p:sp>
    </p:spTree>
    <p:extLst>
      <p:ext uri="{BB962C8B-B14F-4D97-AF65-F5344CB8AC3E}">
        <p14:creationId xmlns:p14="http://schemas.microsoft.com/office/powerpoint/2010/main" val="187970033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0"/>
          <p:cNvSpPr txBox="1">
            <a:spLocks noChangeArrowheads="1"/>
          </p:cNvSpPr>
          <p:nvPr/>
        </p:nvSpPr>
        <p:spPr bwMode="auto">
          <a:xfrm>
            <a:off x="189989" y="92413"/>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Example: Movie Recommendations</a:t>
            </a:r>
          </a:p>
        </p:txBody>
      </p:sp>
      <p:sp>
        <p:nvSpPr>
          <p:cNvPr id="22" name="Rectangle 3155"/>
          <p:cNvSpPr>
            <a:spLocks noChangeArrowheads="1"/>
          </p:cNvSpPr>
          <p:nvPr/>
        </p:nvSpPr>
        <p:spPr bwMode="auto">
          <a:xfrm>
            <a:off x="284886" y="609803"/>
            <a:ext cx="8645525" cy="5883594"/>
          </a:xfrm>
          <a:prstGeom prst="rect">
            <a:avLst/>
          </a:prstGeom>
          <a:noFill/>
          <a:ln w="9525">
            <a:noFill/>
            <a:miter lim="800000"/>
            <a:headEnd/>
            <a:tailEnd/>
          </a:ln>
          <a:effectLst/>
        </p:spPr>
        <p:txBody>
          <a:bodyPr lIns="0" tIns="0" rIns="0" bIns="0"/>
          <a:lstStyle/>
          <a:p>
            <a:pPr marL="176213" indent="-176213" algn="just">
              <a:spcAft>
                <a:spcPct val="50000"/>
              </a:spcAft>
              <a:buFontTx/>
              <a:buChar char="•"/>
            </a:pPr>
            <a:endParaRPr lang="en-US" sz="1800" b="1" dirty="0">
              <a:solidFill>
                <a:schemeClr val="bg1"/>
              </a:solidFill>
            </a:endParaRPr>
          </a:p>
        </p:txBody>
      </p:sp>
      <p:sp>
        <p:nvSpPr>
          <p:cNvPr id="10" name="Rectangle 3155"/>
          <p:cNvSpPr>
            <a:spLocks noChangeArrowheads="1"/>
          </p:cNvSpPr>
          <p:nvPr/>
        </p:nvSpPr>
        <p:spPr bwMode="auto">
          <a:xfrm>
            <a:off x="437286" y="762203"/>
            <a:ext cx="8645525" cy="5883594"/>
          </a:xfrm>
          <a:prstGeom prst="rect">
            <a:avLst/>
          </a:prstGeom>
          <a:noFill/>
          <a:ln w="9525">
            <a:noFill/>
            <a:miter lim="800000"/>
            <a:headEnd/>
            <a:tailEnd/>
          </a:ln>
          <a:effectLst/>
        </p:spPr>
        <p:txBody>
          <a:bodyPr lIns="0" tIns="0" rIns="0" bIns="0"/>
          <a:lstStyle/>
          <a:p>
            <a:pPr marL="285750" indent="-285750" algn="just">
              <a:spcAft>
                <a:spcPct val="50000"/>
              </a:spcAft>
              <a:buFont typeface="Arial" panose="020B0604020202020204" pitchFamily="34" charset="0"/>
              <a:buChar char="•"/>
            </a:pPr>
            <a:endParaRPr lang="en-US" sz="1800" b="1" dirty="0">
              <a:solidFill>
                <a:schemeClr val="bg1"/>
              </a:solidFill>
              <a:ea typeface="Cambria Math" panose="02040503050406030204" pitchFamily="18" charset="0"/>
            </a:endParaRPr>
          </a:p>
          <a:p>
            <a:pPr algn="just">
              <a:spcAft>
                <a:spcPct val="50000"/>
              </a:spcAft>
            </a:pPr>
            <a:endParaRPr lang="en-US" sz="1800" b="1" dirty="0">
              <a:solidFill>
                <a:schemeClr val="bg1"/>
              </a:solidFill>
              <a:ea typeface="Cambria Math" panose="02040503050406030204" pitchFamily="18" charset="0"/>
            </a:endParaRPr>
          </a:p>
          <a:p>
            <a:pPr algn="just">
              <a:spcAft>
                <a:spcPct val="50000"/>
              </a:spcAft>
            </a:pPr>
            <a:endParaRPr lang="en-US" sz="1800" b="1" dirty="0">
              <a:solidFill>
                <a:schemeClr val="bg1"/>
              </a:solidFill>
            </a:endParaRPr>
          </a:p>
          <a:p>
            <a:pPr algn="just">
              <a:spcAft>
                <a:spcPct val="50000"/>
              </a:spcAft>
            </a:pPr>
            <a:endParaRPr lang="en-US" sz="1800" b="1" dirty="0">
              <a:solidFill>
                <a:schemeClr val="bg1"/>
              </a:solidFill>
            </a:endParaRPr>
          </a:p>
        </p:txBody>
      </p:sp>
      <p:sp>
        <p:nvSpPr>
          <p:cNvPr id="5" name="Rectangle 3155"/>
          <p:cNvSpPr>
            <a:spLocks noChangeArrowheads="1"/>
          </p:cNvSpPr>
          <p:nvPr/>
        </p:nvSpPr>
        <p:spPr bwMode="auto">
          <a:xfrm>
            <a:off x="269907" y="707412"/>
            <a:ext cx="8645525" cy="615246"/>
          </a:xfrm>
          <a:prstGeom prst="rect">
            <a:avLst/>
          </a:prstGeom>
          <a:noFill/>
          <a:ln w="9525">
            <a:noFill/>
            <a:miter lim="800000"/>
            <a:headEnd/>
            <a:tailEnd/>
          </a:ln>
          <a:effectLst/>
        </p:spPr>
        <p:txBody>
          <a:bodyPr lIns="0" tIns="0" rIns="0" bIns="0"/>
          <a:lstStyle/>
          <a:p>
            <a:pPr marL="285750" indent="-285750" algn="just">
              <a:spcAft>
                <a:spcPct val="50000"/>
              </a:spcAft>
              <a:buFont typeface="Arial" panose="020B0604020202020204" pitchFamily="34" charset="0"/>
              <a:buChar char="•"/>
            </a:pPr>
            <a:r>
              <a:rPr lang="en-US" sz="1800" b="1" dirty="0">
                <a:solidFill>
                  <a:schemeClr val="bg1"/>
                </a:solidFill>
              </a:rPr>
              <a:t>Running the code for the specified RBM and the provided examples produces the following weights:</a:t>
            </a:r>
          </a:p>
          <a:p>
            <a:pPr marL="285750" indent="-285750" algn="just">
              <a:spcAft>
                <a:spcPct val="50000"/>
              </a:spcAft>
              <a:buFont typeface="Arial" panose="020B0604020202020204" pitchFamily="34" charset="0"/>
              <a:buChar char="•"/>
            </a:pPr>
            <a:endParaRPr lang="en-US" sz="1800" b="1" dirty="0">
              <a:solidFill>
                <a:schemeClr val="bg1"/>
              </a:solidFill>
            </a:endParaRPr>
          </a:p>
          <a:p>
            <a:pPr algn="just">
              <a:spcAft>
                <a:spcPct val="50000"/>
              </a:spcAft>
            </a:pPr>
            <a:endParaRPr lang="en-US" sz="1800" b="1" dirty="0">
              <a:solidFill>
                <a:schemeClr val="bg1"/>
              </a:solidFill>
            </a:endParaRPr>
          </a:p>
          <a:p>
            <a:pPr algn="just">
              <a:spcAft>
                <a:spcPct val="50000"/>
              </a:spcAft>
            </a:pPr>
            <a:endParaRPr lang="en-US" sz="1800" b="1" dirty="0">
              <a:solidFill>
                <a:schemeClr val="bg1"/>
              </a:solidFill>
            </a:endParaRPr>
          </a:p>
          <a:p>
            <a:pPr marL="742950" lvl="1" indent="-285750" algn="just">
              <a:spcAft>
                <a:spcPct val="50000"/>
              </a:spcAft>
              <a:buFont typeface="Arial" panose="020B0604020202020204" pitchFamily="34" charset="0"/>
              <a:buChar char="•"/>
            </a:pPr>
            <a:endParaRPr lang="en-US" sz="1800" b="1" dirty="0">
              <a:solidFill>
                <a:schemeClr val="bg1"/>
              </a:solidFill>
            </a:endParaRPr>
          </a:p>
          <a:p>
            <a:pPr algn="just">
              <a:spcAft>
                <a:spcPct val="50000"/>
              </a:spcAft>
            </a:pPr>
            <a:endParaRPr lang="en-US" sz="1800" b="1" dirty="0">
              <a:solidFill>
                <a:schemeClr val="bg1"/>
              </a:solidFill>
            </a:endParaRPr>
          </a:p>
          <a:p>
            <a:pPr algn="just">
              <a:spcAft>
                <a:spcPct val="50000"/>
              </a:spcAft>
            </a:pPr>
            <a:endParaRPr lang="en-US" sz="1800" b="1" u="sng" dirty="0">
              <a:solidFill>
                <a:schemeClr val="bg1"/>
              </a:solidFill>
              <a:ea typeface="Cambria Math" panose="02040503050406030204" pitchFamily="18" charset="0"/>
            </a:endParaRPr>
          </a:p>
          <a:p>
            <a:pPr algn="just">
              <a:spcAft>
                <a:spcPct val="50000"/>
              </a:spcAft>
            </a:pPr>
            <a:endParaRPr lang="en-US" sz="1800" b="1" u="sng" dirty="0">
              <a:solidFill>
                <a:schemeClr val="bg1"/>
              </a:solidFill>
            </a:endParaRPr>
          </a:p>
          <a:p>
            <a:pPr algn="just">
              <a:spcAft>
                <a:spcPct val="50000"/>
              </a:spcAft>
            </a:pPr>
            <a:endParaRPr lang="en-US" sz="1800" b="1" dirty="0">
              <a:solidFill>
                <a:schemeClr val="bg1"/>
              </a:solidFill>
            </a:endParaRPr>
          </a:p>
        </p:txBody>
      </p:sp>
      <p:sp>
        <p:nvSpPr>
          <p:cNvPr id="40" name="Rectangle 3155"/>
          <p:cNvSpPr>
            <a:spLocks noChangeArrowheads="1"/>
          </p:cNvSpPr>
          <p:nvPr/>
        </p:nvSpPr>
        <p:spPr bwMode="auto">
          <a:xfrm>
            <a:off x="5417944" y="1368783"/>
            <a:ext cx="3527446" cy="1500877"/>
          </a:xfrm>
          <a:prstGeom prst="rect">
            <a:avLst/>
          </a:prstGeom>
          <a:noFill/>
          <a:ln w="9525">
            <a:noFill/>
            <a:miter lim="800000"/>
            <a:headEnd/>
            <a:tailEnd/>
          </a:ln>
          <a:effectLst/>
        </p:spPr>
        <p:txBody>
          <a:bodyPr lIns="0" tIns="0" rIns="0" bIns="0"/>
          <a:lstStyle/>
          <a:p>
            <a:pPr>
              <a:spcAft>
                <a:spcPct val="50000"/>
              </a:spcAft>
            </a:pPr>
            <a:r>
              <a:rPr lang="en-US" sz="1800" b="1" dirty="0">
                <a:solidFill>
                  <a:schemeClr val="bg1"/>
                </a:solidFill>
              </a:rPr>
              <a:t>The probability of activation is the sigmoid of the activation energy, negative values will correspond to low probability of activation. </a:t>
            </a:r>
          </a:p>
        </p:txBody>
      </p:sp>
      <p:pic>
        <p:nvPicPr>
          <p:cNvPr id="3" name="Picture 2"/>
          <p:cNvPicPr>
            <a:picLocks noChangeAspect="1"/>
          </p:cNvPicPr>
          <p:nvPr/>
        </p:nvPicPr>
        <p:blipFill>
          <a:blip r:embed="rId3"/>
          <a:stretch>
            <a:fillRect/>
          </a:stretch>
        </p:blipFill>
        <p:spPr>
          <a:xfrm>
            <a:off x="653155" y="1368783"/>
            <a:ext cx="4548920" cy="1821889"/>
          </a:xfrm>
          <a:prstGeom prst="rect">
            <a:avLst/>
          </a:prstGeom>
        </p:spPr>
      </p:pic>
      <p:sp>
        <p:nvSpPr>
          <p:cNvPr id="42" name="Rectangle 3155"/>
          <p:cNvSpPr>
            <a:spLocks noChangeArrowheads="1"/>
          </p:cNvSpPr>
          <p:nvPr/>
        </p:nvSpPr>
        <p:spPr bwMode="auto">
          <a:xfrm>
            <a:off x="269906" y="3338730"/>
            <a:ext cx="8645525" cy="1265530"/>
          </a:xfrm>
          <a:prstGeom prst="rect">
            <a:avLst/>
          </a:prstGeom>
          <a:noFill/>
          <a:ln w="9525">
            <a:noFill/>
            <a:miter lim="800000"/>
            <a:headEnd/>
            <a:tailEnd/>
          </a:ln>
          <a:effectLst/>
        </p:spPr>
        <p:txBody>
          <a:bodyPr lIns="0" tIns="0" rIns="0" bIns="0"/>
          <a:lstStyle/>
          <a:p>
            <a:pPr marL="285750" indent="-285750" algn="just">
              <a:spcAft>
                <a:spcPct val="50000"/>
              </a:spcAft>
              <a:buFont typeface="Arial" panose="020B0604020202020204" pitchFamily="34" charset="0"/>
              <a:buChar char="•"/>
            </a:pPr>
            <a:r>
              <a:rPr lang="en-US" sz="1800" b="1" dirty="0">
                <a:solidFill>
                  <a:schemeClr val="bg1"/>
                </a:solidFill>
              </a:rPr>
              <a:t>It can be seen that the first hidden layer activates for Sci-Fi/Fantasy movies, while the second hidden layer corresponds to Oscar Winners.  </a:t>
            </a:r>
          </a:p>
          <a:p>
            <a:pPr algn="just">
              <a:spcAft>
                <a:spcPct val="50000"/>
              </a:spcAft>
            </a:pPr>
            <a:r>
              <a:rPr lang="en-US" sz="1800" b="1" dirty="0">
                <a:solidFill>
                  <a:schemeClr val="bg1"/>
                </a:solidFill>
              </a:rPr>
              <a:t>When entering the information of a new user that likes Titanic and Gladiator, we get this result:</a:t>
            </a:r>
          </a:p>
          <a:p>
            <a:pPr algn="just">
              <a:spcAft>
                <a:spcPct val="50000"/>
              </a:spcAft>
            </a:pPr>
            <a:endParaRPr lang="en-US" sz="1800" b="1" dirty="0">
              <a:solidFill>
                <a:schemeClr val="bg1"/>
              </a:solidFill>
            </a:endParaRPr>
          </a:p>
          <a:p>
            <a:pPr marL="742950" lvl="1" indent="-285750" algn="just">
              <a:spcAft>
                <a:spcPct val="50000"/>
              </a:spcAft>
              <a:buFont typeface="Arial" panose="020B0604020202020204" pitchFamily="34" charset="0"/>
              <a:buChar char="•"/>
            </a:pPr>
            <a:endParaRPr lang="en-US" sz="1800" b="1" dirty="0">
              <a:solidFill>
                <a:schemeClr val="bg1"/>
              </a:solidFill>
            </a:endParaRPr>
          </a:p>
          <a:p>
            <a:pPr algn="just">
              <a:spcAft>
                <a:spcPct val="50000"/>
              </a:spcAft>
            </a:pPr>
            <a:endParaRPr lang="en-US" sz="1800" b="1" dirty="0">
              <a:solidFill>
                <a:schemeClr val="bg1"/>
              </a:solidFill>
            </a:endParaRPr>
          </a:p>
          <a:p>
            <a:pPr algn="just">
              <a:spcAft>
                <a:spcPct val="50000"/>
              </a:spcAft>
            </a:pPr>
            <a:endParaRPr lang="en-US" sz="1800" b="1" u="sng" dirty="0">
              <a:solidFill>
                <a:schemeClr val="bg1"/>
              </a:solidFill>
              <a:ea typeface="Cambria Math" panose="02040503050406030204" pitchFamily="18" charset="0"/>
            </a:endParaRPr>
          </a:p>
          <a:p>
            <a:pPr algn="just">
              <a:spcAft>
                <a:spcPct val="50000"/>
              </a:spcAft>
            </a:pPr>
            <a:endParaRPr lang="en-US" sz="1800" b="1" u="sng" dirty="0">
              <a:solidFill>
                <a:schemeClr val="bg1"/>
              </a:solidFill>
            </a:endParaRPr>
          </a:p>
          <a:p>
            <a:pPr algn="just">
              <a:spcAft>
                <a:spcPct val="50000"/>
              </a:spcAft>
            </a:pPr>
            <a:endParaRPr lang="en-US" sz="1800" b="1" dirty="0">
              <a:solidFill>
                <a:schemeClr val="bg1"/>
              </a:solidFill>
            </a:endParaRPr>
          </a:p>
        </p:txBody>
      </p:sp>
      <p:pic>
        <p:nvPicPr>
          <p:cNvPr id="4" name="Picture 3"/>
          <p:cNvPicPr>
            <a:picLocks noChangeAspect="1"/>
          </p:cNvPicPr>
          <p:nvPr/>
        </p:nvPicPr>
        <p:blipFill>
          <a:blip r:embed="rId4"/>
          <a:stretch>
            <a:fillRect/>
          </a:stretch>
        </p:blipFill>
        <p:spPr>
          <a:xfrm>
            <a:off x="294323" y="4756660"/>
            <a:ext cx="3324666" cy="764137"/>
          </a:xfrm>
          <a:prstGeom prst="rect">
            <a:avLst/>
          </a:prstGeom>
        </p:spPr>
      </p:pic>
      <p:sp>
        <p:nvSpPr>
          <p:cNvPr id="44" name="Rectangle 3155"/>
          <p:cNvSpPr>
            <a:spLocks noChangeArrowheads="1"/>
          </p:cNvSpPr>
          <p:nvPr/>
        </p:nvSpPr>
        <p:spPr bwMode="auto">
          <a:xfrm>
            <a:off x="4052829" y="4566780"/>
            <a:ext cx="4536694" cy="1804837"/>
          </a:xfrm>
          <a:prstGeom prst="rect">
            <a:avLst/>
          </a:prstGeom>
          <a:noFill/>
          <a:ln w="9525">
            <a:noFill/>
            <a:miter lim="800000"/>
            <a:headEnd/>
            <a:tailEnd/>
          </a:ln>
          <a:effectLst/>
        </p:spPr>
        <p:txBody>
          <a:bodyPr lIns="0" tIns="0" rIns="0" bIns="0"/>
          <a:lstStyle/>
          <a:p>
            <a:pPr>
              <a:spcAft>
                <a:spcPct val="50000"/>
              </a:spcAft>
            </a:pPr>
            <a:r>
              <a:rPr lang="en-US" sz="1800" b="1" dirty="0">
                <a:solidFill>
                  <a:schemeClr val="bg1"/>
                </a:solidFill>
              </a:rPr>
              <a:t>In this sense, the system is more likely to recommend Oscar Winning Movies to the new user.</a:t>
            </a:r>
          </a:p>
        </p:txBody>
      </p:sp>
    </p:spTree>
    <p:extLst>
      <p:ext uri="{BB962C8B-B14F-4D97-AF65-F5344CB8AC3E}">
        <p14:creationId xmlns:p14="http://schemas.microsoft.com/office/powerpoint/2010/main" val="423164342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79" name="Rectangle 3155"/>
          <p:cNvSpPr>
            <a:spLocks noChangeArrowheads="1"/>
          </p:cNvSpPr>
          <p:nvPr/>
        </p:nvSpPr>
        <p:spPr bwMode="auto">
          <a:xfrm>
            <a:off x="187530" y="690006"/>
            <a:ext cx="8645525" cy="5339422"/>
          </a:xfrm>
          <a:prstGeom prst="rect">
            <a:avLst/>
          </a:prstGeom>
          <a:noFill/>
          <a:ln w="9525">
            <a:noFill/>
            <a:miter lim="800000"/>
            <a:headEnd/>
            <a:tailEnd/>
          </a:ln>
          <a:effectLst/>
        </p:spPr>
        <p:txBody>
          <a:bodyPr lIns="0" tIns="0" rIns="0" bIns="0"/>
          <a:lstStyle/>
          <a:p>
            <a:pPr marL="176213" indent="-176213" algn="just">
              <a:spcAft>
                <a:spcPct val="50000"/>
              </a:spcAft>
              <a:buFontTx/>
              <a:buChar char="•"/>
            </a:pPr>
            <a:endParaRPr lang="en-US" sz="1800" b="1" dirty="0">
              <a:solidFill>
                <a:schemeClr val="bg1"/>
              </a:solidFill>
            </a:endParaRPr>
          </a:p>
        </p:txBody>
      </p:sp>
      <p:sp>
        <p:nvSpPr>
          <p:cNvPr id="80899" name="Rectangle 3075"/>
          <p:cNvSpPr>
            <a:spLocks noChangeArrowheads="1"/>
          </p:cNvSpPr>
          <p:nvPr/>
        </p:nvSpPr>
        <p:spPr bwMode="auto">
          <a:xfrm>
            <a:off x="1588" y="-206375"/>
            <a:ext cx="9144000" cy="0"/>
          </a:xfrm>
          <a:prstGeom prst="rect">
            <a:avLst/>
          </a:prstGeom>
          <a:noFill/>
          <a:ln w="9525">
            <a:noFill/>
            <a:miter lim="800000"/>
            <a:headEnd/>
            <a:tailEnd/>
          </a:ln>
          <a:effectLst/>
        </p:spPr>
        <p:txBody>
          <a:bodyPr>
            <a:spAutoFit/>
          </a:bodyPr>
          <a:lstStyle/>
          <a:p>
            <a:endParaRPr lang="en-US"/>
          </a:p>
        </p:txBody>
      </p:sp>
      <p:sp>
        <p:nvSpPr>
          <p:cNvPr id="8"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The Visual System: Inspiration for CNNs</a:t>
            </a:r>
          </a:p>
        </p:txBody>
      </p:sp>
      <p:sp>
        <p:nvSpPr>
          <p:cNvPr id="6" name="Rectangle 3155"/>
          <p:cNvSpPr>
            <a:spLocks noChangeArrowheads="1"/>
          </p:cNvSpPr>
          <p:nvPr/>
        </p:nvSpPr>
        <p:spPr bwMode="auto">
          <a:xfrm>
            <a:off x="187529" y="690006"/>
            <a:ext cx="8645525" cy="1802673"/>
          </a:xfrm>
          <a:prstGeom prst="rect">
            <a:avLst/>
          </a:prstGeom>
          <a:noFill/>
          <a:ln w="9525">
            <a:noFill/>
            <a:miter lim="800000"/>
            <a:headEnd/>
            <a:tailEnd/>
          </a:ln>
          <a:effectLst/>
        </p:spPr>
        <p:txBody>
          <a:bodyPr lIns="0" tIns="0" rIns="0" bIns="0"/>
          <a:lstStyle/>
          <a:p>
            <a:pPr marL="285750" indent="-285750" algn="just">
              <a:spcAft>
                <a:spcPct val="50000"/>
              </a:spcAft>
              <a:buFont typeface="Arial" panose="020B0604020202020204" pitchFamily="34" charset="0"/>
              <a:buChar char="•"/>
            </a:pPr>
            <a:r>
              <a:rPr lang="en-US" sz="1800" b="1" kern="0" dirty="0">
                <a:solidFill>
                  <a:schemeClr val="bg1"/>
                </a:solidFill>
              </a:rPr>
              <a:t>The visual system contains a complex arrangement of cells</a:t>
            </a:r>
          </a:p>
          <a:p>
            <a:pPr marL="285750" indent="-285750" algn="just">
              <a:spcAft>
                <a:spcPct val="50000"/>
              </a:spcAft>
              <a:buFont typeface="Arial" panose="020B0604020202020204" pitchFamily="34" charset="0"/>
              <a:buChar char="•"/>
            </a:pPr>
            <a:r>
              <a:rPr lang="en-US" sz="1800" b="1" kern="0" dirty="0">
                <a:solidFill>
                  <a:schemeClr val="bg1"/>
                </a:solidFill>
              </a:rPr>
              <a:t>Each cell is responsible for only a sub-region of the visual field, or receptive field</a:t>
            </a:r>
          </a:p>
          <a:p>
            <a:pPr marL="285750" indent="-285750" algn="just">
              <a:spcAft>
                <a:spcPct val="50000"/>
              </a:spcAft>
              <a:buFont typeface="Arial" panose="020B0604020202020204" pitchFamily="34" charset="0"/>
              <a:buChar char="•"/>
            </a:pPr>
            <a:r>
              <a:rPr lang="en-US" sz="1800" b="1" kern="0" dirty="0">
                <a:solidFill>
                  <a:schemeClr val="bg1"/>
                </a:solidFill>
              </a:rPr>
              <a:t>The arrangement of these sub-regions is such, that the entire visual field is covered</a:t>
            </a:r>
          </a:p>
          <a:p>
            <a:pPr algn="just">
              <a:spcAft>
                <a:spcPct val="50000"/>
              </a:spcAft>
            </a:pPr>
            <a:endParaRPr lang="en-US" sz="1800" b="1" dirty="0">
              <a:solidFill>
                <a:schemeClr val="bg1"/>
              </a:solidFill>
            </a:endParaRPr>
          </a:p>
          <a:p>
            <a:pPr algn="just">
              <a:spcAft>
                <a:spcPct val="50000"/>
              </a:spcAft>
            </a:pPr>
            <a:endParaRPr lang="en-US" sz="1800" b="1" dirty="0">
              <a:solidFill>
                <a:schemeClr val="bg1"/>
              </a:solidFill>
            </a:endParaRPr>
          </a:p>
          <a:p>
            <a:pPr algn="just">
              <a:spcAft>
                <a:spcPct val="50000"/>
              </a:spcAft>
            </a:pPr>
            <a:endParaRPr lang="en-US" sz="1800" b="1" u="sng" dirty="0">
              <a:solidFill>
                <a:schemeClr val="bg1"/>
              </a:solidFill>
              <a:ea typeface="Cambria Math" panose="02040503050406030204" pitchFamily="18" charset="0"/>
            </a:endParaRPr>
          </a:p>
          <a:p>
            <a:pPr algn="just">
              <a:spcAft>
                <a:spcPct val="50000"/>
              </a:spcAft>
            </a:pPr>
            <a:endParaRPr lang="en-US" sz="1800" b="1" u="sng" dirty="0">
              <a:solidFill>
                <a:schemeClr val="bg1"/>
              </a:solidFill>
            </a:endParaRPr>
          </a:p>
          <a:p>
            <a:pPr algn="just">
              <a:spcAft>
                <a:spcPct val="50000"/>
              </a:spcAft>
            </a:pPr>
            <a:endParaRPr lang="en-US" sz="1800" b="1" dirty="0">
              <a:solidFill>
                <a:schemeClr val="bg1"/>
              </a:solidFill>
            </a:endParaRPr>
          </a:p>
        </p:txBody>
      </p:sp>
      <p:pic>
        <p:nvPicPr>
          <p:cNvPr id="2" name="Picture 1"/>
          <p:cNvPicPr>
            <a:picLocks noChangeAspect="1"/>
          </p:cNvPicPr>
          <p:nvPr/>
        </p:nvPicPr>
        <p:blipFill>
          <a:blip r:embed="rId3"/>
          <a:stretch>
            <a:fillRect/>
          </a:stretch>
        </p:blipFill>
        <p:spPr>
          <a:xfrm>
            <a:off x="6200384" y="2281556"/>
            <a:ext cx="2444781" cy="2397252"/>
          </a:xfrm>
          <a:prstGeom prst="rect">
            <a:avLst/>
          </a:prstGeom>
        </p:spPr>
      </p:pic>
      <p:sp>
        <p:nvSpPr>
          <p:cNvPr id="9" name="Rectangle 3155"/>
          <p:cNvSpPr>
            <a:spLocks noChangeArrowheads="1"/>
          </p:cNvSpPr>
          <p:nvPr/>
        </p:nvSpPr>
        <p:spPr bwMode="auto">
          <a:xfrm>
            <a:off x="339930" y="842406"/>
            <a:ext cx="8645525" cy="5339422"/>
          </a:xfrm>
          <a:prstGeom prst="rect">
            <a:avLst/>
          </a:prstGeom>
          <a:noFill/>
          <a:ln w="9525">
            <a:noFill/>
            <a:miter lim="800000"/>
            <a:headEnd/>
            <a:tailEnd/>
          </a:ln>
          <a:effectLst/>
        </p:spPr>
        <p:txBody>
          <a:bodyPr lIns="0" tIns="0" rIns="0" bIns="0"/>
          <a:lstStyle/>
          <a:p>
            <a:pPr marL="176213" indent="-176213" algn="just">
              <a:spcAft>
                <a:spcPct val="50000"/>
              </a:spcAft>
              <a:buFontTx/>
              <a:buChar char="•"/>
            </a:pPr>
            <a:endParaRPr lang="en-US" sz="1800" b="1" dirty="0">
              <a:solidFill>
                <a:schemeClr val="bg1"/>
              </a:solidFill>
            </a:endParaRPr>
          </a:p>
        </p:txBody>
      </p:sp>
      <p:sp>
        <p:nvSpPr>
          <p:cNvPr id="10" name="Rectangle 3155"/>
          <p:cNvSpPr>
            <a:spLocks noChangeArrowheads="1"/>
          </p:cNvSpPr>
          <p:nvPr/>
        </p:nvSpPr>
        <p:spPr bwMode="auto">
          <a:xfrm>
            <a:off x="227013" y="4755008"/>
            <a:ext cx="8418152" cy="1661638"/>
          </a:xfrm>
          <a:prstGeom prst="rect">
            <a:avLst/>
          </a:prstGeom>
          <a:solidFill>
            <a:schemeClr val="accent1">
              <a:lumMod val="20000"/>
              <a:lumOff val="80000"/>
            </a:schemeClr>
          </a:solidFill>
          <a:ln w="9525">
            <a:noFill/>
            <a:miter lim="800000"/>
            <a:headEnd/>
            <a:tailEnd/>
          </a:ln>
          <a:effectLst/>
        </p:spPr>
        <p:txBody>
          <a:bodyPr lIns="0" tIns="0" rIns="0" bIns="0"/>
          <a:lstStyle/>
          <a:p>
            <a:pPr algn="just">
              <a:spcAft>
                <a:spcPct val="50000"/>
              </a:spcAft>
            </a:pPr>
            <a:r>
              <a:rPr lang="en-US" sz="1800" b="1" kern="0" dirty="0">
                <a:solidFill>
                  <a:schemeClr val="bg1"/>
                </a:solidFill>
              </a:rPr>
              <a:t>Before reaching the primary visual cortex, fibers on the optic nerve make a synapse in the </a:t>
            </a:r>
            <a:r>
              <a:rPr lang="en-US" sz="1800" b="1" kern="0" dirty="0">
                <a:solidFill>
                  <a:srgbClr val="C00000"/>
                </a:solidFill>
              </a:rPr>
              <a:t>lateral geniculate nucleus (LGN), </a:t>
            </a:r>
            <a:r>
              <a:rPr lang="en-US" sz="1800" b="1" kern="0" dirty="0">
                <a:solidFill>
                  <a:schemeClr val="bg1"/>
                </a:solidFill>
              </a:rPr>
              <a:t>cells from the fovea (in eye) project to layers composed parvocellular layers. These take care of the fine details that necessary to determine what an object is. Ganglion cells from the peripheral retina project to the Magnocellular (M) layers, which help determine where an object is.</a:t>
            </a:r>
          </a:p>
          <a:p>
            <a:pPr algn="just">
              <a:spcAft>
                <a:spcPct val="50000"/>
              </a:spcAft>
            </a:pPr>
            <a:endParaRPr lang="en-US" sz="1800" b="1" kern="0" dirty="0">
              <a:solidFill>
                <a:srgbClr val="C00000"/>
              </a:solidFill>
            </a:endParaRPr>
          </a:p>
          <a:p>
            <a:pPr algn="just">
              <a:spcAft>
                <a:spcPct val="50000"/>
              </a:spcAft>
            </a:pPr>
            <a:endParaRPr lang="en-US" sz="1800" b="1" dirty="0">
              <a:solidFill>
                <a:schemeClr val="bg1"/>
              </a:solidFill>
            </a:endParaRPr>
          </a:p>
          <a:p>
            <a:pPr algn="just">
              <a:spcAft>
                <a:spcPct val="50000"/>
              </a:spcAft>
            </a:pPr>
            <a:endParaRPr lang="en-US" sz="1800" b="1" dirty="0">
              <a:solidFill>
                <a:schemeClr val="bg1"/>
              </a:solidFill>
            </a:endParaRPr>
          </a:p>
          <a:p>
            <a:pPr algn="just">
              <a:spcAft>
                <a:spcPct val="50000"/>
              </a:spcAft>
            </a:pPr>
            <a:endParaRPr lang="en-US" sz="1800" b="1" u="sng" dirty="0">
              <a:solidFill>
                <a:schemeClr val="bg1"/>
              </a:solidFill>
              <a:ea typeface="Cambria Math" panose="02040503050406030204" pitchFamily="18" charset="0"/>
            </a:endParaRPr>
          </a:p>
          <a:p>
            <a:pPr algn="just">
              <a:spcAft>
                <a:spcPct val="50000"/>
              </a:spcAft>
            </a:pPr>
            <a:endParaRPr lang="en-US" sz="1800" b="1" u="sng" dirty="0">
              <a:solidFill>
                <a:schemeClr val="bg1"/>
              </a:solidFill>
            </a:endParaRPr>
          </a:p>
          <a:p>
            <a:pPr algn="just">
              <a:spcAft>
                <a:spcPct val="50000"/>
              </a:spcAft>
            </a:pPr>
            <a:endParaRPr lang="en-US" sz="1800" b="1" dirty="0">
              <a:solidFill>
                <a:schemeClr val="bg1"/>
              </a:solidFill>
            </a:endParaRPr>
          </a:p>
        </p:txBody>
      </p:sp>
      <p:sp>
        <p:nvSpPr>
          <p:cNvPr id="11" name="Rectangle 3155"/>
          <p:cNvSpPr>
            <a:spLocks noChangeArrowheads="1"/>
          </p:cNvSpPr>
          <p:nvPr/>
        </p:nvSpPr>
        <p:spPr bwMode="auto">
          <a:xfrm>
            <a:off x="187528" y="2427945"/>
            <a:ext cx="5860456" cy="1113514"/>
          </a:xfrm>
          <a:prstGeom prst="rect">
            <a:avLst/>
          </a:prstGeom>
          <a:noFill/>
          <a:ln w="9525">
            <a:noFill/>
            <a:miter lim="800000"/>
            <a:headEnd/>
            <a:tailEnd/>
          </a:ln>
          <a:effectLst/>
        </p:spPr>
        <p:txBody>
          <a:bodyPr lIns="0" tIns="0" rIns="0" bIns="0"/>
          <a:lstStyle/>
          <a:p>
            <a:pPr marL="285750" indent="-285750" algn="just">
              <a:spcAft>
                <a:spcPct val="50000"/>
              </a:spcAft>
              <a:buFont typeface="Arial" panose="020B0604020202020204" pitchFamily="34" charset="0"/>
              <a:buChar char="•"/>
            </a:pPr>
            <a:r>
              <a:rPr lang="en-US" sz="1800" b="1" kern="0" dirty="0">
                <a:solidFill>
                  <a:schemeClr val="bg1"/>
                </a:solidFill>
              </a:rPr>
              <a:t>Convolutional Neural Networks (CNNs) were proposed to emulate the animal visual cortex, which exploits the spatially local correlations present in natural images. </a:t>
            </a:r>
            <a:endParaRPr lang="en-US" sz="1800" b="1" dirty="0">
              <a:solidFill>
                <a:schemeClr val="bg1"/>
              </a:solidFill>
            </a:endParaRPr>
          </a:p>
          <a:p>
            <a:pPr algn="just">
              <a:spcAft>
                <a:spcPct val="50000"/>
              </a:spcAft>
            </a:pPr>
            <a:endParaRPr lang="en-US" sz="1800" b="1" dirty="0">
              <a:solidFill>
                <a:schemeClr val="bg1"/>
              </a:solidFill>
            </a:endParaRPr>
          </a:p>
          <a:p>
            <a:pPr algn="just">
              <a:spcAft>
                <a:spcPct val="50000"/>
              </a:spcAft>
            </a:pPr>
            <a:endParaRPr lang="en-US" sz="1800" b="1" u="sng" dirty="0">
              <a:solidFill>
                <a:schemeClr val="bg1"/>
              </a:solidFill>
              <a:ea typeface="Cambria Math" panose="02040503050406030204" pitchFamily="18" charset="0"/>
            </a:endParaRPr>
          </a:p>
          <a:p>
            <a:pPr algn="just">
              <a:spcAft>
                <a:spcPct val="50000"/>
              </a:spcAft>
            </a:pPr>
            <a:endParaRPr lang="en-US" sz="1800" b="1" u="sng" dirty="0">
              <a:solidFill>
                <a:schemeClr val="bg1"/>
              </a:solidFill>
            </a:endParaRPr>
          </a:p>
          <a:p>
            <a:pPr algn="just">
              <a:spcAft>
                <a:spcPct val="50000"/>
              </a:spcAft>
            </a:pPr>
            <a:endParaRPr lang="en-US" sz="1800" b="1" dirty="0">
              <a:solidFill>
                <a:schemeClr val="bg1"/>
              </a:solidFill>
            </a:endParaRPr>
          </a:p>
        </p:txBody>
      </p:sp>
    </p:spTree>
    <p:extLst>
      <p:ext uri="{BB962C8B-B14F-4D97-AF65-F5344CB8AC3E}">
        <p14:creationId xmlns:p14="http://schemas.microsoft.com/office/powerpoint/2010/main" val="8985134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79" name="Rectangle 3155"/>
          <p:cNvSpPr>
            <a:spLocks noChangeArrowheads="1"/>
          </p:cNvSpPr>
          <p:nvPr/>
        </p:nvSpPr>
        <p:spPr bwMode="auto">
          <a:xfrm>
            <a:off x="187530" y="690006"/>
            <a:ext cx="8645525" cy="5339422"/>
          </a:xfrm>
          <a:prstGeom prst="rect">
            <a:avLst/>
          </a:prstGeom>
          <a:noFill/>
          <a:ln w="9525">
            <a:noFill/>
            <a:miter lim="800000"/>
            <a:headEnd/>
            <a:tailEnd/>
          </a:ln>
          <a:effectLst/>
        </p:spPr>
        <p:txBody>
          <a:bodyPr lIns="0" tIns="0" rIns="0" bIns="0"/>
          <a:lstStyle/>
          <a:p>
            <a:pPr marL="176213" indent="-176213" algn="just">
              <a:spcAft>
                <a:spcPct val="50000"/>
              </a:spcAft>
              <a:buFontTx/>
              <a:buChar char="•"/>
            </a:pPr>
            <a:endParaRPr lang="en-US" sz="1800" b="1" dirty="0">
              <a:solidFill>
                <a:schemeClr val="bg1"/>
              </a:solidFill>
            </a:endParaRPr>
          </a:p>
        </p:txBody>
      </p:sp>
      <p:sp>
        <p:nvSpPr>
          <p:cNvPr id="80899" name="Rectangle 3075"/>
          <p:cNvSpPr>
            <a:spLocks noChangeArrowheads="1"/>
          </p:cNvSpPr>
          <p:nvPr/>
        </p:nvSpPr>
        <p:spPr bwMode="auto">
          <a:xfrm>
            <a:off x="1588" y="-206375"/>
            <a:ext cx="9144000" cy="0"/>
          </a:xfrm>
          <a:prstGeom prst="rect">
            <a:avLst/>
          </a:prstGeom>
          <a:noFill/>
          <a:ln w="9525">
            <a:noFill/>
            <a:miter lim="800000"/>
            <a:headEnd/>
            <a:tailEnd/>
          </a:ln>
          <a:effectLst/>
        </p:spPr>
        <p:txBody>
          <a:bodyPr>
            <a:spAutoFit/>
          </a:bodyPr>
          <a:lstStyle/>
          <a:p>
            <a:endParaRPr lang="en-US"/>
          </a:p>
        </p:txBody>
      </p:sp>
      <p:sp>
        <p:nvSpPr>
          <p:cNvPr id="8"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CNNs Connectivity</a:t>
            </a:r>
          </a:p>
        </p:txBody>
      </p:sp>
      <p:sp>
        <p:nvSpPr>
          <p:cNvPr id="6" name="Rectangle 3155"/>
          <p:cNvSpPr>
            <a:spLocks noChangeArrowheads="1"/>
          </p:cNvSpPr>
          <p:nvPr/>
        </p:nvSpPr>
        <p:spPr bwMode="auto">
          <a:xfrm>
            <a:off x="187529" y="690006"/>
            <a:ext cx="8645525" cy="2029277"/>
          </a:xfrm>
          <a:prstGeom prst="rect">
            <a:avLst/>
          </a:prstGeom>
          <a:noFill/>
          <a:ln w="9525">
            <a:noFill/>
            <a:miter lim="800000"/>
            <a:headEnd/>
            <a:tailEnd/>
          </a:ln>
          <a:effectLst/>
        </p:spPr>
        <p:txBody>
          <a:bodyPr lIns="0" tIns="0" rIns="0" bIns="0"/>
          <a:lstStyle/>
          <a:p>
            <a:pPr marL="285750" indent="-285750" algn="just">
              <a:spcAft>
                <a:spcPct val="50000"/>
              </a:spcAft>
              <a:buFont typeface="Arial" panose="020B0604020202020204" pitchFamily="34" charset="0"/>
              <a:buChar char="•"/>
            </a:pPr>
            <a:r>
              <a:rPr lang="en-US" sz="1800" b="1" kern="0" dirty="0">
                <a:solidFill>
                  <a:schemeClr val="bg1"/>
                </a:solidFill>
              </a:rPr>
              <a:t>To exploit the spatially local correlations, the neurons in a layer receive inputs only from a subset of units in the previous layer (spatially contiguous visual field).</a:t>
            </a:r>
          </a:p>
          <a:p>
            <a:pPr marL="285750" indent="-285750" algn="just">
              <a:spcAft>
                <a:spcPct val="50000"/>
              </a:spcAft>
              <a:buFont typeface="Arial" panose="020B0604020202020204" pitchFamily="34" charset="0"/>
              <a:buChar char="•"/>
            </a:pPr>
            <a:r>
              <a:rPr lang="en-US" sz="1800" b="1" kern="0" dirty="0">
                <a:solidFill>
                  <a:schemeClr val="bg1"/>
                </a:solidFill>
              </a:rPr>
              <a:t>The units (neurons) are unresponsive to changes outside of their receptive fields</a:t>
            </a:r>
          </a:p>
          <a:p>
            <a:pPr marL="285750" indent="-285750" algn="just">
              <a:spcAft>
                <a:spcPct val="50000"/>
              </a:spcAft>
              <a:buFont typeface="Arial" panose="020B0604020202020204" pitchFamily="34" charset="0"/>
              <a:buChar char="•"/>
            </a:pPr>
            <a:r>
              <a:rPr lang="en-US" sz="1800" b="1" kern="0" dirty="0">
                <a:solidFill>
                  <a:schemeClr val="bg1"/>
                </a:solidFill>
              </a:rPr>
              <a:t>Higher layers, become more global</a:t>
            </a:r>
          </a:p>
          <a:p>
            <a:pPr marL="285750" indent="-285750" algn="just">
              <a:spcAft>
                <a:spcPct val="50000"/>
              </a:spcAft>
              <a:buFont typeface="Arial" panose="020B0604020202020204" pitchFamily="34" charset="0"/>
              <a:buChar char="•"/>
            </a:pPr>
            <a:endParaRPr lang="en-US" sz="1800" b="1" dirty="0">
              <a:solidFill>
                <a:schemeClr val="bg1"/>
              </a:solidFill>
            </a:endParaRPr>
          </a:p>
          <a:p>
            <a:pPr algn="just">
              <a:spcAft>
                <a:spcPct val="50000"/>
              </a:spcAft>
            </a:pPr>
            <a:endParaRPr lang="en-US" sz="1800" b="1" dirty="0">
              <a:solidFill>
                <a:schemeClr val="bg1"/>
              </a:solidFill>
            </a:endParaRPr>
          </a:p>
          <a:p>
            <a:pPr algn="just">
              <a:spcAft>
                <a:spcPct val="50000"/>
              </a:spcAft>
            </a:pPr>
            <a:endParaRPr lang="en-US" sz="1800" b="1" u="sng" dirty="0">
              <a:solidFill>
                <a:schemeClr val="bg1"/>
              </a:solidFill>
              <a:ea typeface="Cambria Math" panose="02040503050406030204" pitchFamily="18" charset="0"/>
            </a:endParaRPr>
          </a:p>
          <a:p>
            <a:pPr algn="just">
              <a:spcAft>
                <a:spcPct val="50000"/>
              </a:spcAft>
            </a:pPr>
            <a:endParaRPr lang="en-US" sz="1800" b="1" kern="0" dirty="0">
              <a:solidFill>
                <a:schemeClr val="bg1"/>
              </a:solidFill>
            </a:endParaRPr>
          </a:p>
          <a:p>
            <a:pPr algn="just">
              <a:spcAft>
                <a:spcPct val="50000"/>
              </a:spcAft>
            </a:pPr>
            <a:endParaRPr lang="en-US" sz="1800" b="1" dirty="0">
              <a:solidFill>
                <a:schemeClr val="bg1"/>
              </a:solidFill>
            </a:endParaRPr>
          </a:p>
        </p:txBody>
      </p:sp>
      <p:grpSp>
        <p:nvGrpSpPr>
          <p:cNvPr id="80919" name="Group 80918"/>
          <p:cNvGrpSpPr/>
          <p:nvPr/>
        </p:nvGrpSpPr>
        <p:grpSpPr>
          <a:xfrm>
            <a:off x="227013" y="2982807"/>
            <a:ext cx="4726490" cy="3023657"/>
            <a:chOff x="1127342" y="2901588"/>
            <a:chExt cx="4726490" cy="3023657"/>
          </a:xfrm>
        </p:grpSpPr>
        <p:sp>
          <p:nvSpPr>
            <p:cNvPr id="3" name="Oval 2"/>
            <p:cNvSpPr/>
            <p:nvPr/>
          </p:nvSpPr>
          <p:spPr>
            <a:xfrm>
              <a:off x="1127342" y="5223787"/>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3139858" y="5223787"/>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2133600" y="5223787"/>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4146116" y="5205841"/>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5152374" y="5223787"/>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1676400" y="4029975"/>
              <a:ext cx="701458" cy="701458"/>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3139858" y="4029975"/>
              <a:ext cx="701458" cy="701458"/>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4603316" y="4002561"/>
              <a:ext cx="701458" cy="701458"/>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3139858" y="2901588"/>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a:stCxn id="3" idx="0"/>
              <a:endCxn id="38" idx="4"/>
            </p:cNvCxnSpPr>
            <p:nvPr/>
          </p:nvCxnSpPr>
          <p:spPr>
            <a:xfrm flipV="1">
              <a:off x="1478071" y="4731433"/>
              <a:ext cx="549058" cy="492354"/>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35" idx="0"/>
              <a:endCxn id="38" idx="4"/>
            </p:cNvCxnSpPr>
            <p:nvPr/>
          </p:nvCxnSpPr>
          <p:spPr>
            <a:xfrm flipH="1" flipV="1">
              <a:off x="2027129" y="4731433"/>
              <a:ext cx="457200" cy="492354"/>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35" idx="0"/>
              <a:endCxn id="39" idx="4"/>
            </p:cNvCxnSpPr>
            <p:nvPr/>
          </p:nvCxnSpPr>
          <p:spPr>
            <a:xfrm flipV="1">
              <a:off x="2484329" y="4731433"/>
              <a:ext cx="1006258" cy="492354"/>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34" idx="0"/>
              <a:endCxn id="39" idx="4"/>
            </p:cNvCxnSpPr>
            <p:nvPr/>
          </p:nvCxnSpPr>
          <p:spPr>
            <a:xfrm flipV="1">
              <a:off x="3490587" y="4731433"/>
              <a:ext cx="0" cy="492354"/>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34" idx="0"/>
              <a:endCxn id="38" idx="4"/>
            </p:cNvCxnSpPr>
            <p:nvPr/>
          </p:nvCxnSpPr>
          <p:spPr>
            <a:xfrm flipH="1" flipV="1">
              <a:off x="2027129" y="4731433"/>
              <a:ext cx="1463458" cy="492354"/>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34" idx="0"/>
              <a:endCxn id="40" idx="4"/>
            </p:cNvCxnSpPr>
            <p:nvPr/>
          </p:nvCxnSpPr>
          <p:spPr>
            <a:xfrm flipV="1">
              <a:off x="3490587" y="4704019"/>
              <a:ext cx="1463458" cy="519768"/>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36" idx="0"/>
              <a:endCxn id="40" idx="4"/>
            </p:cNvCxnSpPr>
            <p:nvPr/>
          </p:nvCxnSpPr>
          <p:spPr>
            <a:xfrm flipV="1">
              <a:off x="4496845" y="4704019"/>
              <a:ext cx="457200" cy="501822"/>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36" idx="0"/>
              <a:endCxn id="39" idx="4"/>
            </p:cNvCxnSpPr>
            <p:nvPr/>
          </p:nvCxnSpPr>
          <p:spPr>
            <a:xfrm flipH="1" flipV="1">
              <a:off x="3490587" y="4731433"/>
              <a:ext cx="1006258" cy="474408"/>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37" idx="0"/>
              <a:endCxn id="40" idx="4"/>
            </p:cNvCxnSpPr>
            <p:nvPr/>
          </p:nvCxnSpPr>
          <p:spPr>
            <a:xfrm flipH="1" flipV="1">
              <a:off x="4954045" y="4704019"/>
              <a:ext cx="549058" cy="519768"/>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40" idx="1"/>
              <a:endCxn id="41" idx="4"/>
            </p:cNvCxnSpPr>
            <p:nvPr/>
          </p:nvCxnSpPr>
          <p:spPr>
            <a:xfrm flipH="1" flipV="1">
              <a:off x="3490587" y="3603046"/>
              <a:ext cx="1215455" cy="502241"/>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39" idx="0"/>
              <a:endCxn id="41" idx="4"/>
            </p:cNvCxnSpPr>
            <p:nvPr/>
          </p:nvCxnSpPr>
          <p:spPr>
            <a:xfrm flipV="1">
              <a:off x="3490587" y="3603046"/>
              <a:ext cx="0" cy="426929"/>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38" idx="7"/>
              <a:endCxn id="41" idx="4"/>
            </p:cNvCxnSpPr>
            <p:nvPr/>
          </p:nvCxnSpPr>
          <p:spPr>
            <a:xfrm flipV="1">
              <a:off x="2275132" y="3603046"/>
              <a:ext cx="1215455" cy="529655"/>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sp>
        <p:nvSpPr>
          <p:cNvPr id="80920" name="TextBox 80919"/>
          <p:cNvSpPr txBox="1"/>
          <p:nvPr/>
        </p:nvSpPr>
        <p:spPr>
          <a:xfrm>
            <a:off x="3053904" y="3118526"/>
            <a:ext cx="2492678" cy="369332"/>
          </a:xfrm>
          <a:prstGeom prst="rect">
            <a:avLst/>
          </a:prstGeom>
          <a:noFill/>
          <a:ln w="9525">
            <a:noFill/>
            <a:miter lim="800000"/>
            <a:headEnd/>
            <a:tailEnd/>
          </a:ln>
          <a:effectLst/>
        </p:spPr>
        <p:txBody>
          <a:bodyPr lIns="0" tIns="0" rIns="0" bIns="0"/>
          <a:lstStyle>
            <a:defPPr>
              <a:defRPr lang="en-US"/>
            </a:defPPr>
            <a:lvl1pPr marL="285750" indent="-285750" algn="just">
              <a:spcAft>
                <a:spcPct val="50000"/>
              </a:spcAft>
              <a:buFont typeface="Arial" panose="020B0604020202020204" pitchFamily="34" charset="0"/>
              <a:buChar char="•"/>
              <a:defRPr sz="1800" b="1" kern="0">
                <a:solidFill>
                  <a:schemeClr val="bg1"/>
                </a:solidFill>
              </a:defRPr>
            </a:lvl1pPr>
          </a:lstStyle>
          <a:p>
            <a:pPr marL="0" indent="0">
              <a:buNone/>
            </a:pPr>
            <a:r>
              <a:rPr lang="en-US" dirty="0"/>
              <a:t>Receptive Field = 3</a:t>
            </a:r>
          </a:p>
        </p:txBody>
      </p:sp>
      <p:sp>
        <p:nvSpPr>
          <p:cNvPr id="79" name="TextBox 78"/>
          <p:cNvSpPr txBox="1"/>
          <p:nvPr/>
        </p:nvSpPr>
        <p:spPr>
          <a:xfrm>
            <a:off x="4767263" y="3949092"/>
            <a:ext cx="3575072" cy="863560"/>
          </a:xfrm>
          <a:prstGeom prst="rect">
            <a:avLst/>
          </a:prstGeom>
          <a:noFill/>
          <a:ln w="9525">
            <a:noFill/>
            <a:miter lim="800000"/>
            <a:headEnd/>
            <a:tailEnd/>
          </a:ln>
          <a:effectLst/>
        </p:spPr>
        <p:txBody>
          <a:bodyPr lIns="0" tIns="0" rIns="0" bIns="0"/>
          <a:lstStyle>
            <a:defPPr>
              <a:defRPr lang="en-US"/>
            </a:defPPr>
            <a:lvl1pPr marL="285750" indent="-285750" algn="just">
              <a:spcAft>
                <a:spcPct val="50000"/>
              </a:spcAft>
              <a:buFont typeface="Arial" panose="020B0604020202020204" pitchFamily="34" charset="0"/>
              <a:buChar char="•"/>
              <a:defRPr sz="1800" b="1" kern="0">
                <a:solidFill>
                  <a:schemeClr val="bg1"/>
                </a:solidFill>
              </a:defRPr>
            </a:lvl1pPr>
          </a:lstStyle>
          <a:p>
            <a:pPr marL="0" indent="0">
              <a:buNone/>
            </a:pPr>
            <a:r>
              <a:rPr lang="en-US" dirty="0"/>
              <a:t>These units have a receptive field of 3, therefore, they are only connected to 3 contiguous units in the previous layer </a:t>
            </a:r>
          </a:p>
        </p:txBody>
      </p:sp>
    </p:spTree>
    <p:extLst>
      <p:ext uri="{BB962C8B-B14F-4D97-AF65-F5344CB8AC3E}">
        <p14:creationId xmlns:p14="http://schemas.microsoft.com/office/powerpoint/2010/main" val="294752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79" name="Rectangle 3155"/>
          <p:cNvSpPr>
            <a:spLocks noChangeArrowheads="1"/>
          </p:cNvSpPr>
          <p:nvPr/>
        </p:nvSpPr>
        <p:spPr bwMode="auto">
          <a:xfrm>
            <a:off x="187530" y="690006"/>
            <a:ext cx="8645525" cy="5339422"/>
          </a:xfrm>
          <a:prstGeom prst="rect">
            <a:avLst/>
          </a:prstGeom>
          <a:noFill/>
          <a:ln w="9525">
            <a:noFill/>
            <a:miter lim="800000"/>
            <a:headEnd/>
            <a:tailEnd/>
          </a:ln>
          <a:effectLst/>
        </p:spPr>
        <p:txBody>
          <a:bodyPr lIns="0" tIns="0" rIns="0" bIns="0"/>
          <a:lstStyle/>
          <a:p>
            <a:pPr marL="176213" indent="-176213" algn="just">
              <a:spcAft>
                <a:spcPct val="50000"/>
              </a:spcAft>
              <a:buFontTx/>
              <a:buChar char="•"/>
            </a:pPr>
            <a:endParaRPr lang="en-US" sz="1800" b="1" dirty="0">
              <a:solidFill>
                <a:schemeClr val="bg1"/>
              </a:solidFill>
            </a:endParaRPr>
          </a:p>
        </p:txBody>
      </p:sp>
      <p:sp>
        <p:nvSpPr>
          <p:cNvPr id="80899" name="Rectangle 3075"/>
          <p:cNvSpPr>
            <a:spLocks noChangeArrowheads="1"/>
          </p:cNvSpPr>
          <p:nvPr/>
        </p:nvSpPr>
        <p:spPr bwMode="auto">
          <a:xfrm>
            <a:off x="1588" y="-206375"/>
            <a:ext cx="9144000" cy="0"/>
          </a:xfrm>
          <a:prstGeom prst="rect">
            <a:avLst/>
          </a:prstGeom>
          <a:noFill/>
          <a:ln w="9525">
            <a:noFill/>
            <a:miter lim="800000"/>
            <a:headEnd/>
            <a:tailEnd/>
          </a:ln>
          <a:effectLst/>
        </p:spPr>
        <p:txBody>
          <a:bodyPr>
            <a:spAutoFit/>
          </a:bodyPr>
          <a:lstStyle/>
          <a:p>
            <a:endParaRPr lang="en-US"/>
          </a:p>
        </p:txBody>
      </p:sp>
      <p:sp>
        <p:nvSpPr>
          <p:cNvPr id="8"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CNNs Convolutional Layer</a:t>
            </a:r>
          </a:p>
        </p:txBody>
      </p:sp>
      <p:sp>
        <p:nvSpPr>
          <p:cNvPr id="6" name="Rectangle 3155"/>
          <p:cNvSpPr>
            <a:spLocks noChangeArrowheads="1"/>
          </p:cNvSpPr>
          <p:nvPr/>
        </p:nvSpPr>
        <p:spPr bwMode="auto">
          <a:xfrm>
            <a:off x="187529" y="690005"/>
            <a:ext cx="8645525" cy="615007"/>
          </a:xfrm>
          <a:prstGeom prst="rect">
            <a:avLst/>
          </a:prstGeom>
          <a:noFill/>
          <a:ln w="9525">
            <a:noFill/>
            <a:miter lim="800000"/>
            <a:headEnd/>
            <a:tailEnd/>
          </a:ln>
          <a:effectLst/>
        </p:spPr>
        <p:txBody>
          <a:bodyPr lIns="0" tIns="0" rIns="0" bIns="0"/>
          <a:lstStyle/>
          <a:p>
            <a:pPr marL="285750" indent="-285750" algn="just">
              <a:spcAft>
                <a:spcPct val="50000"/>
              </a:spcAft>
              <a:buFont typeface="Arial" panose="020B0604020202020204" pitchFamily="34" charset="0"/>
              <a:buChar char="•"/>
            </a:pPr>
            <a:r>
              <a:rPr lang="en-US" sz="1800" b="1" kern="0" dirty="0">
                <a:solidFill>
                  <a:schemeClr val="bg1"/>
                </a:solidFill>
              </a:rPr>
              <a:t>The convolutional layer is comprised of several “filters” that search for different patterns in the entire input</a:t>
            </a:r>
            <a:endParaRPr lang="en-US" sz="1800" b="1" dirty="0">
              <a:solidFill>
                <a:schemeClr val="bg1"/>
              </a:solidFill>
            </a:endParaRPr>
          </a:p>
        </p:txBody>
      </p:sp>
      <mc:AlternateContent xmlns:mc="http://schemas.openxmlformats.org/markup-compatibility/2006" xmlns:a14="http://schemas.microsoft.com/office/drawing/2010/main">
        <mc:Choice Requires="a14">
          <p:sp>
            <p:nvSpPr>
              <p:cNvPr id="147" name="Rectangle 3155"/>
              <p:cNvSpPr>
                <a:spLocks noChangeArrowheads="1"/>
              </p:cNvSpPr>
              <p:nvPr/>
            </p:nvSpPr>
            <p:spPr bwMode="auto">
              <a:xfrm>
                <a:off x="3193000" y="1295470"/>
                <a:ext cx="5753739" cy="5322991"/>
              </a:xfrm>
              <a:prstGeom prst="rect">
                <a:avLst/>
              </a:prstGeom>
              <a:noFill/>
              <a:ln w="9525">
                <a:noFill/>
                <a:miter lim="800000"/>
                <a:headEnd/>
                <a:tailEnd/>
              </a:ln>
              <a:effectLst/>
            </p:spPr>
            <p:txBody>
              <a:bodyPr lIns="0" tIns="0" rIns="0" bIns="0"/>
              <a:lstStyle/>
              <a:p>
                <a:pPr marL="285750" indent="-285750" algn="just">
                  <a:spcAft>
                    <a:spcPct val="50000"/>
                  </a:spcAft>
                  <a:buFont typeface="Arial" panose="020B0604020202020204" pitchFamily="34" charset="0"/>
                  <a:buChar char="•"/>
                </a:pPr>
                <a:r>
                  <a:rPr lang="en-US" sz="1800" b="1" kern="0" dirty="0">
                    <a:solidFill>
                      <a:schemeClr val="bg1"/>
                    </a:solidFill>
                  </a:rPr>
                  <a:t>A feature map can be generated with the information from the learned filters as follows:</a:t>
                </a:r>
              </a:p>
              <a:p>
                <a:pPr algn="just">
                  <a:spcAft>
                    <a:spcPct val="50000"/>
                  </a:spcAft>
                </a:pPr>
                <a14:m>
                  <m:oMathPara xmlns:m="http://schemas.openxmlformats.org/officeDocument/2006/math">
                    <m:oMathParaPr>
                      <m:jc m:val="centerGroup"/>
                    </m:oMathParaPr>
                    <m:oMath xmlns:m="http://schemas.openxmlformats.org/officeDocument/2006/math">
                      <m:sSubSup>
                        <m:sSubSupPr>
                          <m:ctrlPr>
                            <a:rPr lang="en-US" sz="1800" b="1" i="1" smtClean="0">
                              <a:solidFill>
                                <a:schemeClr val="bg1"/>
                              </a:solidFill>
                              <a:latin typeface="Cambria Math" charset="0"/>
                            </a:rPr>
                          </m:ctrlPr>
                        </m:sSubSupPr>
                        <m:e>
                          <m:r>
                            <a:rPr lang="en-US" sz="1800" b="1" i="1" smtClean="0">
                              <a:solidFill>
                                <a:schemeClr val="bg1"/>
                              </a:solidFill>
                              <a:latin typeface="Cambria Math" panose="02040503050406030204" pitchFamily="18" charset="0"/>
                            </a:rPr>
                            <m:t>𝒉</m:t>
                          </m:r>
                        </m:e>
                        <m:sub>
                          <m:r>
                            <a:rPr lang="en-US" sz="1800" b="1" i="1" smtClean="0">
                              <a:solidFill>
                                <a:schemeClr val="bg1"/>
                              </a:solidFill>
                              <a:latin typeface="Cambria Math" panose="02040503050406030204" pitchFamily="18" charset="0"/>
                            </a:rPr>
                            <m:t>𝒊𝒋</m:t>
                          </m:r>
                        </m:sub>
                        <m:sup>
                          <m:r>
                            <a:rPr lang="en-US" sz="1800" b="1" i="1" smtClean="0">
                              <a:solidFill>
                                <a:schemeClr val="bg1"/>
                              </a:solidFill>
                              <a:latin typeface="Cambria Math" panose="02040503050406030204" pitchFamily="18" charset="0"/>
                            </a:rPr>
                            <m:t>𝒌</m:t>
                          </m:r>
                        </m:sup>
                      </m:sSubSup>
                      <m:r>
                        <a:rPr lang="en-US" sz="1800" b="1" i="1" smtClean="0">
                          <a:solidFill>
                            <a:schemeClr val="bg1"/>
                          </a:solidFill>
                          <a:latin typeface="Cambria Math" panose="02040503050406030204" pitchFamily="18" charset="0"/>
                        </a:rPr>
                        <m:t>=</m:t>
                      </m:r>
                      <m:r>
                        <a:rPr lang="en-US" sz="1800" b="1" i="1" smtClean="0">
                          <a:solidFill>
                            <a:schemeClr val="bg1"/>
                          </a:solidFill>
                          <a:latin typeface="Cambria Math" panose="02040503050406030204" pitchFamily="18" charset="0"/>
                        </a:rPr>
                        <m:t>𝒕𝒂𝒉𝒏</m:t>
                      </m:r>
                      <m:sSub>
                        <m:sSubPr>
                          <m:ctrlPr>
                            <a:rPr lang="en-US" sz="1800" b="1" i="1" smtClean="0">
                              <a:solidFill>
                                <a:schemeClr val="bg1"/>
                              </a:solidFill>
                              <a:latin typeface="Cambria Math" charset="0"/>
                            </a:rPr>
                          </m:ctrlPr>
                        </m:sSubPr>
                        <m:e>
                          <m:d>
                            <m:dPr>
                              <m:ctrlPr>
                                <a:rPr lang="en-US" sz="1800" b="1" i="1" smtClean="0">
                                  <a:solidFill>
                                    <a:schemeClr val="bg1"/>
                                  </a:solidFill>
                                  <a:latin typeface="Cambria Math" charset="0"/>
                                </a:rPr>
                              </m:ctrlPr>
                            </m:dPr>
                            <m:e>
                              <m:sSup>
                                <m:sSupPr>
                                  <m:ctrlPr>
                                    <a:rPr lang="en-US" sz="1800" b="1" i="1" smtClean="0">
                                      <a:solidFill>
                                        <a:schemeClr val="bg1"/>
                                      </a:solidFill>
                                      <a:latin typeface="Cambria Math" charset="0"/>
                                    </a:rPr>
                                  </m:ctrlPr>
                                </m:sSupPr>
                                <m:e>
                                  <m:r>
                                    <a:rPr lang="en-US" sz="1800" b="1" i="1" smtClean="0">
                                      <a:solidFill>
                                        <a:schemeClr val="bg1"/>
                                      </a:solidFill>
                                      <a:latin typeface="Cambria Math" panose="02040503050406030204" pitchFamily="18" charset="0"/>
                                    </a:rPr>
                                    <m:t>(</m:t>
                                  </m:r>
                                  <m:r>
                                    <a:rPr lang="en-US" sz="1800" b="1" i="1" smtClean="0">
                                      <a:solidFill>
                                        <a:schemeClr val="bg1"/>
                                      </a:solidFill>
                                      <a:latin typeface="Cambria Math" panose="02040503050406030204" pitchFamily="18" charset="0"/>
                                    </a:rPr>
                                    <m:t>𝑾</m:t>
                                  </m:r>
                                </m:e>
                                <m:sup>
                                  <m:r>
                                    <a:rPr lang="en-US" sz="1800" b="1" i="1" smtClean="0">
                                      <a:solidFill>
                                        <a:schemeClr val="bg1"/>
                                      </a:solidFill>
                                      <a:latin typeface="Cambria Math" panose="02040503050406030204" pitchFamily="18" charset="0"/>
                                    </a:rPr>
                                    <m:t>𝒌</m:t>
                                  </m:r>
                                </m:sup>
                              </m:sSup>
                              <m:r>
                                <a:rPr lang="en-US" sz="1800" b="1" i="1" smtClean="0">
                                  <a:solidFill>
                                    <a:schemeClr val="bg1"/>
                                  </a:solidFill>
                                  <a:latin typeface="Cambria Math" panose="02040503050406030204" pitchFamily="18" charset="0"/>
                                </a:rPr>
                                <m:t>⋆</m:t>
                              </m:r>
                              <m:r>
                                <a:rPr lang="en-US" sz="1800" b="1" i="1" smtClean="0">
                                  <a:solidFill>
                                    <a:schemeClr val="bg1"/>
                                  </a:solidFill>
                                  <a:latin typeface="Cambria Math" panose="02040503050406030204" pitchFamily="18" charset="0"/>
                                </a:rPr>
                                <m:t>𝒙</m:t>
                              </m:r>
                            </m:e>
                          </m:d>
                        </m:e>
                        <m:sub>
                          <m:r>
                            <a:rPr lang="en-US" sz="1800" b="1" i="1" smtClean="0">
                              <a:solidFill>
                                <a:schemeClr val="bg1"/>
                              </a:solidFill>
                              <a:latin typeface="Cambria Math" panose="02040503050406030204" pitchFamily="18" charset="0"/>
                            </a:rPr>
                            <m:t>𝒊𝒋</m:t>
                          </m:r>
                        </m:sub>
                      </m:sSub>
                      <m:r>
                        <a:rPr lang="en-US" sz="1800" b="1" i="1" smtClean="0">
                          <a:solidFill>
                            <a:schemeClr val="bg1"/>
                          </a:solidFill>
                          <a:latin typeface="Cambria Math" panose="02040503050406030204" pitchFamily="18" charset="0"/>
                        </a:rPr>
                        <m:t>+</m:t>
                      </m:r>
                      <m:sSub>
                        <m:sSubPr>
                          <m:ctrlPr>
                            <a:rPr lang="en-US" sz="1800" b="1" i="1" smtClean="0">
                              <a:solidFill>
                                <a:schemeClr val="bg1"/>
                              </a:solidFill>
                              <a:latin typeface="Cambria Math" charset="0"/>
                            </a:rPr>
                          </m:ctrlPr>
                        </m:sSubPr>
                        <m:e>
                          <m:r>
                            <a:rPr lang="en-US" sz="1800" b="1" i="1" smtClean="0">
                              <a:solidFill>
                                <a:schemeClr val="bg1"/>
                              </a:solidFill>
                              <a:latin typeface="Cambria Math" panose="02040503050406030204" pitchFamily="18" charset="0"/>
                            </a:rPr>
                            <m:t>𝒃</m:t>
                          </m:r>
                        </m:e>
                        <m:sub>
                          <m:r>
                            <a:rPr lang="en-US" sz="1800" b="1" i="1" smtClean="0">
                              <a:solidFill>
                                <a:schemeClr val="bg1"/>
                              </a:solidFill>
                              <a:latin typeface="Cambria Math" panose="02040503050406030204" pitchFamily="18" charset="0"/>
                            </a:rPr>
                            <m:t>𝒌</m:t>
                          </m:r>
                        </m:sub>
                      </m:sSub>
                      <m:r>
                        <a:rPr lang="en-US" sz="1800" b="1" i="1" smtClean="0">
                          <a:solidFill>
                            <a:schemeClr val="bg1"/>
                          </a:solidFill>
                          <a:latin typeface="Cambria Math" panose="02040503050406030204" pitchFamily="18" charset="0"/>
                        </a:rPr>
                        <m:t>)</m:t>
                      </m:r>
                    </m:oMath>
                  </m:oMathPara>
                </a14:m>
                <a:endParaRPr lang="en-US" sz="1800" b="1" dirty="0">
                  <a:solidFill>
                    <a:schemeClr val="bg1"/>
                  </a:solidFill>
                </a:endParaRPr>
              </a:p>
              <a:p>
                <a:pPr algn="just">
                  <a:spcAft>
                    <a:spcPct val="50000"/>
                  </a:spcAft>
                </a:pPr>
                <a:r>
                  <a:rPr lang="en-US" sz="1800" b="1" dirty="0">
                    <a:solidFill>
                      <a:schemeClr val="bg1"/>
                    </a:solidFill>
                  </a:rPr>
                  <a:t>	Where </a:t>
                </a:r>
                <a14:m>
                  <m:oMath xmlns:m="http://schemas.openxmlformats.org/officeDocument/2006/math">
                    <m:sSup>
                      <m:sSupPr>
                        <m:ctrlPr>
                          <a:rPr lang="en-US" sz="1800" b="1" i="1" smtClean="0">
                            <a:solidFill>
                              <a:schemeClr val="bg1"/>
                            </a:solidFill>
                            <a:latin typeface="Cambria Math" charset="0"/>
                          </a:rPr>
                        </m:ctrlPr>
                      </m:sSupPr>
                      <m:e>
                        <m:r>
                          <a:rPr lang="en-US" sz="1800" b="1" i="1" smtClean="0">
                            <a:solidFill>
                              <a:schemeClr val="bg1"/>
                            </a:solidFill>
                            <a:latin typeface="Cambria Math" panose="02040503050406030204" pitchFamily="18" charset="0"/>
                          </a:rPr>
                          <m:t>𝒉</m:t>
                        </m:r>
                      </m:e>
                      <m:sup>
                        <m:r>
                          <a:rPr lang="en-US" sz="1800" b="1" i="1" smtClean="0">
                            <a:solidFill>
                              <a:schemeClr val="bg1"/>
                            </a:solidFill>
                            <a:latin typeface="Cambria Math" panose="02040503050406030204" pitchFamily="18" charset="0"/>
                          </a:rPr>
                          <m:t>𝒌</m:t>
                        </m:r>
                      </m:sup>
                    </m:sSup>
                  </m:oMath>
                </a14:m>
                <a:r>
                  <a:rPr lang="en-US" sz="1800" b="1" dirty="0">
                    <a:solidFill>
                      <a:schemeClr val="bg1"/>
                    </a:solidFill>
                  </a:rPr>
                  <a:t> represents the </a:t>
                </a:r>
                <a14:m>
                  <m:oMath xmlns:m="http://schemas.openxmlformats.org/officeDocument/2006/math">
                    <m:sSup>
                      <m:sSupPr>
                        <m:ctrlPr>
                          <a:rPr lang="en-US" sz="1800" b="1" i="1" smtClean="0">
                            <a:solidFill>
                              <a:schemeClr val="bg1"/>
                            </a:solidFill>
                            <a:latin typeface="Cambria Math" charset="0"/>
                          </a:rPr>
                        </m:ctrlPr>
                      </m:sSupPr>
                      <m:e>
                        <m:r>
                          <a:rPr lang="en-US" sz="1800" b="1" i="1" smtClean="0">
                            <a:solidFill>
                              <a:schemeClr val="bg1"/>
                            </a:solidFill>
                            <a:latin typeface="Cambria Math" panose="02040503050406030204" pitchFamily="18" charset="0"/>
                          </a:rPr>
                          <m:t>𝒌</m:t>
                        </m:r>
                      </m:e>
                      <m:sup>
                        <m:r>
                          <a:rPr lang="en-US" sz="1800" b="1" i="1" smtClean="0">
                            <a:solidFill>
                              <a:schemeClr val="bg1"/>
                            </a:solidFill>
                            <a:latin typeface="Cambria Math" panose="02040503050406030204" pitchFamily="18" charset="0"/>
                          </a:rPr>
                          <m:t>𝒕𝒉</m:t>
                        </m:r>
                      </m:sup>
                    </m:sSup>
                  </m:oMath>
                </a14:m>
                <a:r>
                  <a:rPr lang="en-US" sz="1800" b="1" dirty="0">
                    <a:solidFill>
                      <a:schemeClr val="bg1"/>
                    </a:solidFill>
                  </a:rPr>
                  <a:t> feature map in 	a hidden layer.</a:t>
                </a:r>
              </a:p>
              <a:p>
                <a:pPr marL="285750" indent="-285750" algn="just">
                  <a:spcAft>
                    <a:spcPct val="50000"/>
                  </a:spcAft>
                  <a:buFont typeface="Arial" panose="020B0604020202020204" pitchFamily="34" charset="0"/>
                  <a:buChar char="•"/>
                </a:pPr>
                <a:r>
                  <a:rPr lang="en-US" sz="1800" b="1" dirty="0">
                    <a:solidFill>
                      <a:schemeClr val="bg1"/>
                    </a:solidFill>
                  </a:rPr>
                  <a:t>Note that the weight and bias parameters are shared within the same filter</a:t>
                </a:r>
              </a:p>
              <a:p>
                <a:pPr marL="285750" indent="-285750" algn="just">
                  <a:spcAft>
                    <a:spcPct val="50000"/>
                  </a:spcAft>
                  <a:buFont typeface="Arial" panose="020B0604020202020204" pitchFamily="34" charset="0"/>
                  <a:buChar char="•"/>
                </a:pPr>
                <a:r>
                  <a:rPr lang="en-US" sz="1800" b="1" dirty="0">
                    <a:solidFill>
                      <a:schemeClr val="bg1"/>
                    </a:solidFill>
                  </a:rPr>
                  <a:t>Gradient  descent is commonly used for the training of CNNs, but the gradient of the shared weights is given by the sum of the shared parameters</a:t>
                </a:r>
              </a:p>
              <a:p>
                <a:pPr marL="285750" indent="-285750" algn="just">
                  <a:spcAft>
                    <a:spcPct val="50000"/>
                  </a:spcAft>
                  <a:buFont typeface="Arial" panose="020B0604020202020204" pitchFamily="34" charset="0"/>
                  <a:buChar char="•"/>
                </a:pPr>
                <a:r>
                  <a:rPr lang="en-US" sz="1800" b="1" dirty="0">
                    <a:solidFill>
                      <a:schemeClr val="bg1"/>
                    </a:solidFill>
                  </a:rPr>
                  <a:t>Parameter sharing allows the search of the same pattern in the entire visual field</a:t>
                </a:r>
              </a:p>
              <a:p>
                <a:pPr marL="285750" indent="-285750" algn="just">
                  <a:spcAft>
                    <a:spcPct val="50000"/>
                  </a:spcAft>
                  <a:buFont typeface="Arial" panose="020B0604020202020204" pitchFamily="34" charset="0"/>
                  <a:buChar char="•"/>
                </a:pPr>
                <a:r>
                  <a:rPr lang="en-US" sz="1800" b="1" dirty="0">
                    <a:solidFill>
                      <a:schemeClr val="bg1"/>
                    </a:solidFill>
                  </a:rPr>
                  <a:t>Each hidden layer is formed of several feature maps</a:t>
                </a:r>
              </a:p>
            </p:txBody>
          </p:sp>
        </mc:Choice>
        <mc:Fallback xmlns="">
          <p:sp>
            <p:nvSpPr>
              <p:cNvPr id="147" name="Rectangle 3155"/>
              <p:cNvSpPr>
                <a:spLocks noRot="1" noChangeAspect="1" noMove="1" noResize="1" noEditPoints="1" noAdjustHandles="1" noChangeArrowheads="1" noChangeShapeType="1" noTextEdit="1"/>
              </p:cNvSpPr>
              <p:nvPr/>
            </p:nvSpPr>
            <p:spPr bwMode="auto">
              <a:xfrm>
                <a:off x="3193000" y="1295470"/>
                <a:ext cx="5753739" cy="5322991"/>
              </a:xfrm>
              <a:prstGeom prst="rect">
                <a:avLst/>
              </a:prstGeom>
              <a:blipFill>
                <a:blip r:embed="rId3"/>
                <a:stretch>
                  <a:fillRect l="-2331" t="-1489" r="-2436" b="-1489"/>
                </a:stretch>
              </a:blipFill>
              <a:ln w="9525">
                <a:noFill/>
                <a:miter lim="800000"/>
                <a:headEnd/>
                <a:tailEnd/>
              </a:ln>
              <a:effectLst/>
            </p:spPr>
            <p:txBody>
              <a:bodyPr/>
              <a:lstStyle/>
              <a:p>
                <a:r>
                  <a:rPr lang="en-US">
                    <a:noFill/>
                  </a:rPr>
                  <a:t> </a:t>
                </a:r>
              </a:p>
            </p:txBody>
          </p:sp>
        </mc:Fallback>
      </mc:AlternateContent>
      <p:grpSp>
        <p:nvGrpSpPr>
          <p:cNvPr id="80962" name="Group 80961"/>
          <p:cNvGrpSpPr/>
          <p:nvPr/>
        </p:nvGrpSpPr>
        <p:grpSpPr>
          <a:xfrm>
            <a:off x="206889" y="1305012"/>
            <a:ext cx="2817435" cy="5252314"/>
            <a:chOff x="414280" y="1322861"/>
            <a:chExt cx="2817435" cy="5252314"/>
          </a:xfrm>
        </p:grpSpPr>
        <p:grpSp>
          <p:nvGrpSpPr>
            <p:cNvPr id="4" name="Group 3"/>
            <p:cNvGrpSpPr/>
            <p:nvPr/>
          </p:nvGrpSpPr>
          <p:grpSpPr>
            <a:xfrm>
              <a:off x="414280" y="1322861"/>
              <a:ext cx="391596" cy="5252314"/>
              <a:chOff x="439332" y="1336484"/>
              <a:chExt cx="391596" cy="5252314"/>
            </a:xfrm>
          </p:grpSpPr>
          <p:grpSp>
            <p:nvGrpSpPr>
              <p:cNvPr id="2" name="Group 1"/>
              <p:cNvGrpSpPr/>
              <p:nvPr/>
            </p:nvGrpSpPr>
            <p:grpSpPr>
              <a:xfrm rot="5400000">
                <a:off x="-637825" y="2413641"/>
                <a:ext cx="2541086" cy="386771"/>
                <a:chOff x="227013" y="5287060"/>
                <a:chExt cx="4726490" cy="719404"/>
              </a:xfrm>
            </p:grpSpPr>
            <p:sp>
              <p:nvSpPr>
                <p:cNvPr id="30" name="Oval 29"/>
                <p:cNvSpPr/>
                <p:nvPr/>
              </p:nvSpPr>
              <p:spPr>
                <a:xfrm rot="3275214">
                  <a:off x="227013"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rot="3275214">
                  <a:off x="2239529"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rot="3275214">
                  <a:off x="1233271"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3275214">
                  <a:off x="3245787" y="5287060"/>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rot="3275214">
                  <a:off x="4252045"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rot="5400000">
                <a:off x="-633000" y="5124869"/>
                <a:ext cx="2541086" cy="386771"/>
                <a:chOff x="227013" y="5287060"/>
                <a:chExt cx="4726490" cy="719404"/>
              </a:xfrm>
            </p:grpSpPr>
            <p:sp>
              <p:nvSpPr>
                <p:cNvPr id="45" name="Oval 44"/>
                <p:cNvSpPr/>
                <p:nvPr/>
              </p:nvSpPr>
              <p:spPr>
                <a:xfrm rot="3275214">
                  <a:off x="227013"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rot="3275214">
                  <a:off x="2239529"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rot="3275214">
                  <a:off x="1233271"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rot="3275214">
                  <a:off x="3245787" y="5287060"/>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rot="3275214">
                  <a:off x="4252045"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 name="Group 10"/>
            <p:cNvGrpSpPr/>
            <p:nvPr/>
          </p:nvGrpSpPr>
          <p:grpSpPr>
            <a:xfrm>
              <a:off x="1281439" y="1789470"/>
              <a:ext cx="1670814" cy="525884"/>
              <a:chOff x="1281439" y="1789470"/>
              <a:chExt cx="1670814" cy="525884"/>
            </a:xfrm>
          </p:grpSpPr>
          <p:sp>
            <p:nvSpPr>
              <p:cNvPr id="52" name="Oval 51"/>
              <p:cNvSpPr/>
              <p:nvPr/>
            </p:nvSpPr>
            <p:spPr>
              <a:xfrm rot="8675214">
                <a:off x="1355820" y="186385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rot="8675214">
                <a:off x="1928285" y="186385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rot="8675214">
                <a:off x="2500749" y="1878959"/>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281439" y="1789470"/>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1281439" y="3433823"/>
              <a:ext cx="1670814" cy="525884"/>
              <a:chOff x="1281439" y="3433823"/>
              <a:chExt cx="1670814" cy="525884"/>
            </a:xfrm>
          </p:grpSpPr>
          <p:sp>
            <p:nvSpPr>
              <p:cNvPr id="57" name="Oval 56"/>
              <p:cNvSpPr/>
              <p:nvPr/>
            </p:nvSpPr>
            <p:spPr>
              <a:xfrm rot="8675214">
                <a:off x="1355820" y="350820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rot="8675214">
                <a:off x="1928285" y="350820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rot="8675214">
                <a:off x="2500749" y="3523312"/>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1281439" y="3433823"/>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1277653" y="5129625"/>
              <a:ext cx="1670814" cy="525884"/>
              <a:chOff x="1281439" y="5582680"/>
              <a:chExt cx="1670814" cy="525884"/>
            </a:xfrm>
          </p:grpSpPr>
          <p:sp>
            <p:nvSpPr>
              <p:cNvPr id="63" name="Oval 62"/>
              <p:cNvSpPr/>
              <p:nvPr/>
            </p:nvSpPr>
            <p:spPr>
              <a:xfrm rot="8675214">
                <a:off x="1355820" y="565706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rot="8675214">
                <a:off x="1928285" y="565706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rot="8675214">
                <a:off x="2500749" y="5672169"/>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1281439" y="5582680"/>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5" name="Straight Arrow Connector 14"/>
            <p:cNvCxnSpPr>
              <a:stCxn id="30" idx="1"/>
              <a:endCxn id="7" idx="1"/>
            </p:cNvCxnSpPr>
            <p:nvPr/>
          </p:nvCxnSpPr>
          <p:spPr>
            <a:xfrm>
              <a:off x="788771" y="1542825"/>
              <a:ext cx="492668" cy="509587"/>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32" idx="1"/>
              <a:endCxn id="7" idx="1"/>
            </p:cNvCxnSpPr>
            <p:nvPr/>
          </p:nvCxnSpPr>
          <p:spPr>
            <a:xfrm flipV="1">
              <a:off x="788771" y="2052412"/>
              <a:ext cx="492668" cy="31403"/>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31" idx="1"/>
              <a:endCxn id="7" idx="1"/>
            </p:cNvCxnSpPr>
            <p:nvPr/>
          </p:nvCxnSpPr>
          <p:spPr>
            <a:xfrm flipV="1">
              <a:off x="788771" y="2052412"/>
              <a:ext cx="492668" cy="572394"/>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33" idx="1"/>
              <a:endCxn id="61" idx="1"/>
            </p:cNvCxnSpPr>
            <p:nvPr/>
          </p:nvCxnSpPr>
          <p:spPr>
            <a:xfrm>
              <a:off x="798419" y="3165797"/>
              <a:ext cx="483020" cy="530968"/>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31" idx="1"/>
              <a:endCxn id="61" idx="1"/>
            </p:cNvCxnSpPr>
            <p:nvPr/>
          </p:nvCxnSpPr>
          <p:spPr>
            <a:xfrm>
              <a:off x="788771" y="2624806"/>
              <a:ext cx="492668" cy="1071959"/>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42" idx="1"/>
              <a:endCxn id="61" idx="1"/>
            </p:cNvCxnSpPr>
            <p:nvPr/>
          </p:nvCxnSpPr>
          <p:spPr>
            <a:xfrm flipV="1">
              <a:off x="788771" y="3696765"/>
              <a:ext cx="492668" cy="10023"/>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45" idx="1"/>
              <a:endCxn id="61" idx="1"/>
            </p:cNvCxnSpPr>
            <p:nvPr/>
          </p:nvCxnSpPr>
          <p:spPr>
            <a:xfrm flipV="1">
              <a:off x="793596" y="3696765"/>
              <a:ext cx="487843" cy="557287"/>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48" idx="1"/>
              <a:endCxn id="100" idx="1"/>
            </p:cNvCxnSpPr>
            <p:nvPr/>
          </p:nvCxnSpPr>
          <p:spPr>
            <a:xfrm flipV="1">
              <a:off x="793596" y="4557231"/>
              <a:ext cx="484057" cy="237812"/>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46" idx="1"/>
              <a:endCxn id="67" idx="1"/>
            </p:cNvCxnSpPr>
            <p:nvPr/>
          </p:nvCxnSpPr>
          <p:spPr>
            <a:xfrm>
              <a:off x="793596" y="5336034"/>
              <a:ext cx="484057" cy="56533"/>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49" idx="1"/>
              <a:endCxn id="67" idx="1"/>
            </p:cNvCxnSpPr>
            <p:nvPr/>
          </p:nvCxnSpPr>
          <p:spPr>
            <a:xfrm flipV="1">
              <a:off x="803244" y="5392567"/>
              <a:ext cx="474409" cy="484458"/>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a:stCxn id="51" idx="2"/>
              <a:endCxn id="67" idx="1"/>
            </p:cNvCxnSpPr>
            <p:nvPr/>
          </p:nvCxnSpPr>
          <p:spPr>
            <a:xfrm flipV="1">
              <a:off x="761344" y="5392567"/>
              <a:ext cx="516309" cy="884781"/>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96" name="Group 95"/>
            <p:cNvGrpSpPr/>
            <p:nvPr/>
          </p:nvGrpSpPr>
          <p:grpSpPr>
            <a:xfrm>
              <a:off x="1277653" y="4294289"/>
              <a:ext cx="1670814" cy="525884"/>
              <a:chOff x="1281439" y="3433823"/>
              <a:chExt cx="1670814" cy="525884"/>
            </a:xfrm>
          </p:grpSpPr>
          <p:sp>
            <p:nvSpPr>
              <p:cNvPr id="97" name="Oval 96"/>
              <p:cNvSpPr/>
              <p:nvPr/>
            </p:nvSpPr>
            <p:spPr>
              <a:xfrm rot="8675214">
                <a:off x="1355820" y="350820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rot="8675214">
                <a:off x="1928285" y="350820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rot="8675214">
                <a:off x="2500749" y="3523312"/>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1281439" y="3433823"/>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p:nvPr/>
          </p:nvGrpSpPr>
          <p:grpSpPr>
            <a:xfrm>
              <a:off x="1277653" y="2608510"/>
              <a:ext cx="1670814" cy="525884"/>
              <a:chOff x="1281439" y="3433823"/>
              <a:chExt cx="1670814" cy="525884"/>
            </a:xfrm>
          </p:grpSpPr>
          <p:sp>
            <p:nvSpPr>
              <p:cNvPr id="102" name="Oval 101"/>
              <p:cNvSpPr/>
              <p:nvPr/>
            </p:nvSpPr>
            <p:spPr>
              <a:xfrm rot="8675214">
                <a:off x="1355820" y="350820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rot="8675214">
                <a:off x="1928285" y="350820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rot="8675214">
                <a:off x="2500749" y="3523312"/>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1281439" y="3433823"/>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6" name="Straight Arrow Connector 105"/>
            <p:cNvCxnSpPr>
              <a:stCxn id="31" idx="1"/>
              <a:endCxn id="105" idx="1"/>
            </p:cNvCxnSpPr>
            <p:nvPr/>
          </p:nvCxnSpPr>
          <p:spPr>
            <a:xfrm>
              <a:off x="788771" y="2624806"/>
              <a:ext cx="488882" cy="246646"/>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stCxn id="32" idx="1"/>
              <a:endCxn id="105" idx="1"/>
            </p:cNvCxnSpPr>
            <p:nvPr/>
          </p:nvCxnSpPr>
          <p:spPr>
            <a:xfrm>
              <a:off x="788771" y="2083815"/>
              <a:ext cx="488882" cy="787637"/>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a:stCxn id="33" idx="1"/>
              <a:endCxn id="105" idx="1"/>
            </p:cNvCxnSpPr>
            <p:nvPr/>
          </p:nvCxnSpPr>
          <p:spPr>
            <a:xfrm flipV="1">
              <a:off x="798419" y="2871452"/>
              <a:ext cx="479234" cy="294345"/>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a:stCxn id="46" idx="1"/>
              <a:endCxn id="100" idx="1"/>
            </p:cNvCxnSpPr>
            <p:nvPr/>
          </p:nvCxnSpPr>
          <p:spPr>
            <a:xfrm flipV="1">
              <a:off x="793596" y="4557231"/>
              <a:ext cx="484057" cy="778803"/>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a:stCxn id="45" idx="1"/>
              <a:endCxn id="100" idx="1"/>
            </p:cNvCxnSpPr>
            <p:nvPr/>
          </p:nvCxnSpPr>
          <p:spPr>
            <a:xfrm>
              <a:off x="793596" y="4254052"/>
              <a:ext cx="484057" cy="303179"/>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0927" name="Straight Arrow Connector 80926"/>
            <p:cNvCxnSpPr>
              <a:stCxn id="105" idx="3"/>
            </p:cNvCxnSpPr>
            <p:nvPr/>
          </p:nvCxnSpPr>
          <p:spPr>
            <a:xfrm>
              <a:off x="2948467" y="2871452"/>
              <a:ext cx="283248" cy="0"/>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7" idx="3"/>
            </p:cNvCxnSpPr>
            <p:nvPr/>
          </p:nvCxnSpPr>
          <p:spPr>
            <a:xfrm>
              <a:off x="2952253" y="2052412"/>
              <a:ext cx="279462" cy="0"/>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stCxn id="100" idx="3"/>
            </p:cNvCxnSpPr>
            <p:nvPr/>
          </p:nvCxnSpPr>
          <p:spPr>
            <a:xfrm>
              <a:off x="2948467" y="4557231"/>
              <a:ext cx="283248" cy="0"/>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stCxn id="61" idx="3"/>
            </p:cNvCxnSpPr>
            <p:nvPr/>
          </p:nvCxnSpPr>
          <p:spPr>
            <a:xfrm>
              <a:off x="2952253" y="3696765"/>
              <a:ext cx="279462" cy="0"/>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0960" name="Straight Arrow Connector 80959"/>
            <p:cNvCxnSpPr>
              <a:stCxn id="67" idx="3"/>
            </p:cNvCxnSpPr>
            <p:nvPr/>
          </p:nvCxnSpPr>
          <p:spPr>
            <a:xfrm>
              <a:off x="2948467" y="5392567"/>
              <a:ext cx="283248" cy="15108"/>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0961" name="Rectangle 80960"/>
            <p:cNvSpPr/>
            <p:nvPr/>
          </p:nvSpPr>
          <p:spPr>
            <a:xfrm>
              <a:off x="1878894" y="1488340"/>
              <a:ext cx="504681" cy="4480415"/>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3155"/>
            <p:cNvSpPr>
              <a:spLocks noChangeArrowheads="1"/>
            </p:cNvSpPr>
            <p:nvPr/>
          </p:nvSpPr>
          <p:spPr bwMode="auto">
            <a:xfrm>
              <a:off x="1781367" y="6044536"/>
              <a:ext cx="904157" cy="380691"/>
            </a:xfrm>
            <a:prstGeom prst="rect">
              <a:avLst/>
            </a:prstGeom>
            <a:noFill/>
            <a:ln w="9525">
              <a:noFill/>
              <a:miter lim="800000"/>
              <a:headEnd/>
              <a:tailEnd/>
            </a:ln>
            <a:effectLst/>
          </p:spPr>
          <p:txBody>
            <a:bodyPr lIns="0" tIns="0" rIns="0" bIns="0"/>
            <a:lstStyle/>
            <a:p>
              <a:pPr algn="just">
                <a:spcAft>
                  <a:spcPct val="50000"/>
                </a:spcAft>
              </a:pPr>
              <a:r>
                <a:rPr lang="en-US" sz="1800" b="1" kern="0" dirty="0">
                  <a:solidFill>
                    <a:schemeClr val="bg1"/>
                  </a:solidFill>
                </a:rPr>
                <a:t>Filter 2</a:t>
              </a:r>
              <a:endParaRPr lang="en-US" sz="1800" b="1" dirty="0">
                <a:solidFill>
                  <a:schemeClr val="bg1"/>
                </a:solidFill>
              </a:endParaRPr>
            </a:p>
          </p:txBody>
        </p:sp>
      </p:grpSp>
    </p:spTree>
    <p:extLst>
      <p:ext uri="{BB962C8B-B14F-4D97-AF65-F5344CB8AC3E}">
        <p14:creationId xmlns:p14="http://schemas.microsoft.com/office/powerpoint/2010/main" val="10852195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79" name="Rectangle 3155"/>
          <p:cNvSpPr>
            <a:spLocks noChangeArrowheads="1"/>
          </p:cNvSpPr>
          <p:nvPr/>
        </p:nvSpPr>
        <p:spPr bwMode="auto">
          <a:xfrm>
            <a:off x="187530" y="690006"/>
            <a:ext cx="8645525" cy="5339422"/>
          </a:xfrm>
          <a:prstGeom prst="rect">
            <a:avLst/>
          </a:prstGeom>
          <a:noFill/>
          <a:ln w="9525">
            <a:noFill/>
            <a:miter lim="800000"/>
            <a:headEnd/>
            <a:tailEnd/>
          </a:ln>
          <a:effectLst/>
        </p:spPr>
        <p:txBody>
          <a:bodyPr lIns="0" tIns="0" rIns="0" bIns="0"/>
          <a:lstStyle/>
          <a:p>
            <a:pPr marL="176213" indent="-176213" algn="just">
              <a:spcAft>
                <a:spcPct val="50000"/>
              </a:spcAft>
              <a:buFontTx/>
              <a:buChar char="•"/>
            </a:pPr>
            <a:endParaRPr lang="en-US" sz="1800" b="1" dirty="0">
              <a:solidFill>
                <a:schemeClr val="bg1"/>
              </a:solidFill>
            </a:endParaRPr>
          </a:p>
        </p:txBody>
      </p:sp>
      <p:sp>
        <p:nvSpPr>
          <p:cNvPr id="80899" name="Rectangle 3075"/>
          <p:cNvSpPr>
            <a:spLocks noChangeArrowheads="1"/>
          </p:cNvSpPr>
          <p:nvPr/>
        </p:nvSpPr>
        <p:spPr bwMode="auto">
          <a:xfrm>
            <a:off x="1588" y="-206375"/>
            <a:ext cx="9144000" cy="0"/>
          </a:xfrm>
          <a:prstGeom prst="rect">
            <a:avLst/>
          </a:prstGeom>
          <a:noFill/>
          <a:ln w="9525">
            <a:noFill/>
            <a:miter lim="800000"/>
            <a:headEnd/>
            <a:tailEnd/>
          </a:ln>
          <a:effectLst/>
        </p:spPr>
        <p:txBody>
          <a:bodyPr>
            <a:spAutoFit/>
          </a:bodyPr>
          <a:lstStyle/>
          <a:p>
            <a:endParaRPr lang="en-US"/>
          </a:p>
        </p:txBody>
      </p:sp>
      <p:sp>
        <p:nvSpPr>
          <p:cNvPr id="8"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CNNs Convolutional Layer</a:t>
            </a:r>
          </a:p>
        </p:txBody>
      </p:sp>
      <mc:AlternateContent xmlns:mc="http://schemas.openxmlformats.org/markup-compatibility/2006" xmlns:a14="http://schemas.microsoft.com/office/drawing/2010/main">
        <mc:Choice Requires="a14">
          <p:sp>
            <p:nvSpPr>
              <p:cNvPr id="6" name="Rectangle 3155"/>
              <p:cNvSpPr>
                <a:spLocks noChangeArrowheads="1"/>
              </p:cNvSpPr>
              <p:nvPr/>
            </p:nvSpPr>
            <p:spPr bwMode="auto">
              <a:xfrm>
                <a:off x="187530" y="690005"/>
                <a:ext cx="8618268" cy="1663786"/>
              </a:xfrm>
              <a:prstGeom prst="rect">
                <a:avLst/>
              </a:prstGeom>
              <a:noFill/>
              <a:ln w="9525">
                <a:noFill/>
                <a:miter lim="800000"/>
                <a:headEnd/>
                <a:tailEnd/>
              </a:ln>
              <a:effectLst/>
            </p:spPr>
            <p:txBody>
              <a:bodyPr lIns="0" tIns="0" rIns="0" bIns="0"/>
              <a:lstStyle/>
              <a:p>
                <a:pPr algn="just">
                  <a:spcAft>
                    <a:spcPct val="50000"/>
                  </a:spcAft>
                </a:pPr>
                <a:r>
                  <a:rPr lang="en-US" sz="1800" b="1" kern="0" dirty="0">
                    <a:solidFill>
                      <a:schemeClr val="bg1"/>
                    </a:solidFill>
                  </a:rPr>
                  <a:t>The figure contains two different CNN layers. Layer </a:t>
                </a:r>
                <a14:m>
                  <m:oMath xmlns:m="http://schemas.openxmlformats.org/officeDocument/2006/math">
                    <m:r>
                      <a:rPr lang="en-US" sz="1800" b="1" i="1" kern="0" smtClean="0">
                        <a:solidFill>
                          <a:schemeClr val="bg1"/>
                        </a:solidFill>
                        <a:latin typeface="Cambria Math" panose="02040503050406030204" pitchFamily="18" charset="0"/>
                      </a:rPr>
                      <m:t>𝒎</m:t>
                    </m:r>
                    <m:r>
                      <a:rPr lang="en-US" sz="1800" b="1" i="1" kern="0" smtClean="0">
                        <a:solidFill>
                          <a:schemeClr val="bg1"/>
                        </a:solidFill>
                        <a:latin typeface="Cambria Math" panose="02040503050406030204" pitchFamily="18" charset="0"/>
                      </a:rPr>
                      <m:t>−</m:t>
                    </m:r>
                    <m:r>
                      <a:rPr lang="en-US" sz="1800" b="1" i="1" kern="0" smtClean="0">
                        <a:solidFill>
                          <a:schemeClr val="bg1"/>
                        </a:solidFill>
                        <a:latin typeface="Cambria Math" panose="02040503050406030204" pitchFamily="18" charset="0"/>
                      </a:rPr>
                      <m:t>𝟏</m:t>
                    </m:r>
                  </m:oMath>
                </a14:m>
                <a:r>
                  <a:rPr lang="en-US" sz="1800" b="1" dirty="0">
                    <a:solidFill>
                      <a:schemeClr val="bg1"/>
                    </a:solidFill>
                  </a:rPr>
                  <a:t> contains four feature maps, while layer </a:t>
                </a:r>
                <a14:m>
                  <m:oMath xmlns:m="http://schemas.openxmlformats.org/officeDocument/2006/math">
                    <m:r>
                      <a:rPr lang="en-US" sz="1800" b="1" i="1" smtClean="0">
                        <a:solidFill>
                          <a:schemeClr val="bg1"/>
                        </a:solidFill>
                        <a:latin typeface="Cambria Math" panose="02040503050406030204" pitchFamily="18" charset="0"/>
                      </a:rPr>
                      <m:t>𝒎</m:t>
                    </m:r>
                  </m:oMath>
                </a14:m>
                <a:r>
                  <a:rPr lang="en-US" sz="1800" b="1" dirty="0">
                    <a:solidFill>
                      <a:schemeClr val="bg1"/>
                    </a:solidFill>
                  </a:rPr>
                  <a:t> contains 2 (</a:t>
                </a:r>
                <a14:m>
                  <m:oMath xmlns:m="http://schemas.openxmlformats.org/officeDocument/2006/math">
                    <m:sSup>
                      <m:sSupPr>
                        <m:ctrlPr>
                          <a:rPr lang="en-US" sz="1800" b="1" i="1" smtClean="0">
                            <a:solidFill>
                              <a:schemeClr val="bg1"/>
                            </a:solidFill>
                            <a:latin typeface="Cambria Math" charset="0"/>
                          </a:rPr>
                        </m:ctrlPr>
                      </m:sSupPr>
                      <m:e>
                        <m:r>
                          <a:rPr lang="en-US" sz="1800" b="1" i="1" smtClean="0">
                            <a:solidFill>
                              <a:schemeClr val="bg1"/>
                            </a:solidFill>
                            <a:latin typeface="Cambria Math" panose="02040503050406030204" pitchFamily="18" charset="0"/>
                          </a:rPr>
                          <m:t>𝒉</m:t>
                        </m:r>
                      </m:e>
                      <m:sup>
                        <m:r>
                          <a:rPr lang="en-US" sz="1800" b="1" i="1" smtClean="0">
                            <a:solidFill>
                              <a:schemeClr val="bg1"/>
                            </a:solidFill>
                            <a:latin typeface="Cambria Math" panose="02040503050406030204" pitchFamily="18" charset="0"/>
                          </a:rPr>
                          <m:t>𝟎</m:t>
                        </m:r>
                      </m:sup>
                    </m:sSup>
                  </m:oMath>
                </a14:m>
                <a:r>
                  <a:rPr lang="en-US" sz="1800" b="1" dirty="0">
                    <a:solidFill>
                      <a:schemeClr val="bg1"/>
                    </a:solidFill>
                  </a:rPr>
                  <a:t> and </a:t>
                </a:r>
                <a14:m>
                  <m:oMath xmlns:m="http://schemas.openxmlformats.org/officeDocument/2006/math">
                    <m:sSup>
                      <m:sSupPr>
                        <m:ctrlPr>
                          <a:rPr lang="en-US" sz="1800" b="1" i="1" smtClean="0">
                            <a:solidFill>
                              <a:schemeClr val="bg1"/>
                            </a:solidFill>
                            <a:latin typeface="Cambria Math" charset="0"/>
                          </a:rPr>
                        </m:ctrlPr>
                      </m:sSupPr>
                      <m:e>
                        <m:r>
                          <a:rPr lang="en-US" sz="1800" b="1" i="1" smtClean="0">
                            <a:solidFill>
                              <a:schemeClr val="bg1"/>
                            </a:solidFill>
                            <a:latin typeface="Cambria Math" panose="02040503050406030204" pitchFamily="18" charset="0"/>
                          </a:rPr>
                          <m:t>𝒉</m:t>
                        </m:r>
                      </m:e>
                      <m:sup>
                        <m:r>
                          <a:rPr lang="en-US" sz="1800" b="1" i="1" smtClean="0">
                            <a:solidFill>
                              <a:schemeClr val="bg1"/>
                            </a:solidFill>
                            <a:latin typeface="Cambria Math" panose="02040503050406030204" pitchFamily="18" charset="0"/>
                          </a:rPr>
                          <m:t>𝟏</m:t>
                        </m:r>
                      </m:sup>
                    </m:sSup>
                  </m:oMath>
                </a14:m>
                <a:r>
                  <a:rPr lang="en-US" sz="1800" b="1" dirty="0">
                    <a:solidFill>
                      <a:schemeClr val="bg1"/>
                    </a:solidFill>
                  </a:rPr>
                  <a:t>).</a:t>
                </a:r>
              </a:p>
              <a:p>
                <a:pPr algn="just">
                  <a:spcAft>
                    <a:spcPct val="50000"/>
                  </a:spcAft>
                </a:pPr>
                <a:r>
                  <a:rPr lang="en-US" sz="1800" b="1" dirty="0">
                    <a:solidFill>
                      <a:schemeClr val="bg1"/>
                    </a:solidFill>
                  </a:rPr>
                  <a:t>The blue and red squares in </a:t>
                </a:r>
                <a14:m>
                  <m:oMath xmlns:m="http://schemas.openxmlformats.org/officeDocument/2006/math">
                    <m:r>
                      <a:rPr lang="en-US" sz="1800" b="1" i="1" smtClean="0">
                        <a:solidFill>
                          <a:schemeClr val="bg1"/>
                        </a:solidFill>
                        <a:latin typeface="Cambria Math" panose="02040503050406030204" pitchFamily="18" charset="0"/>
                      </a:rPr>
                      <m:t>𝒎</m:t>
                    </m:r>
                  </m:oMath>
                </a14:m>
                <a:r>
                  <a:rPr lang="en-US" sz="1800" b="1" dirty="0">
                    <a:solidFill>
                      <a:schemeClr val="bg1"/>
                    </a:solidFill>
                  </a:rPr>
                  <a:t> are computed from pixels of layer </a:t>
                </a:r>
                <a14:m>
                  <m:oMath xmlns:m="http://schemas.openxmlformats.org/officeDocument/2006/math">
                    <m:r>
                      <a:rPr lang="en-US" sz="1800" b="1" i="1" smtClean="0">
                        <a:solidFill>
                          <a:schemeClr val="bg1"/>
                        </a:solidFill>
                        <a:latin typeface="Cambria Math" panose="02040503050406030204" pitchFamily="18" charset="0"/>
                      </a:rPr>
                      <m:t>𝒎</m:t>
                    </m:r>
                    <m:r>
                      <a:rPr lang="en-US" sz="1800" b="1" i="1" smtClean="0">
                        <a:solidFill>
                          <a:schemeClr val="bg1"/>
                        </a:solidFill>
                        <a:latin typeface="Cambria Math" panose="02040503050406030204" pitchFamily="18" charset="0"/>
                      </a:rPr>
                      <m:t>−</m:t>
                    </m:r>
                    <m:r>
                      <a:rPr lang="en-US" sz="1800" b="1" i="1" smtClean="0">
                        <a:solidFill>
                          <a:schemeClr val="bg1"/>
                        </a:solidFill>
                        <a:latin typeface="Cambria Math" panose="02040503050406030204" pitchFamily="18" charset="0"/>
                      </a:rPr>
                      <m:t>𝟏</m:t>
                    </m:r>
                  </m:oMath>
                </a14:m>
                <a:r>
                  <a:rPr lang="en-US" sz="1800" b="1" dirty="0">
                    <a:solidFill>
                      <a:schemeClr val="bg1"/>
                    </a:solidFill>
                  </a:rPr>
                  <a:t> that fall within their 2x2 receptive field (squares in </a:t>
                </a:r>
                <a14:m>
                  <m:oMath xmlns:m="http://schemas.openxmlformats.org/officeDocument/2006/math">
                    <m:r>
                      <a:rPr lang="en-US" sz="1800" b="1" i="1" smtClean="0">
                        <a:solidFill>
                          <a:schemeClr val="bg1"/>
                        </a:solidFill>
                        <a:latin typeface="Cambria Math" panose="02040503050406030204" pitchFamily="18" charset="0"/>
                      </a:rPr>
                      <m:t>𝒎</m:t>
                    </m:r>
                    <m:r>
                      <a:rPr lang="en-US" sz="1800" b="1" i="1" smtClean="0">
                        <a:solidFill>
                          <a:schemeClr val="bg1"/>
                        </a:solidFill>
                        <a:latin typeface="Cambria Math" panose="02040503050406030204" pitchFamily="18" charset="0"/>
                      </a:rPr>
                      <m:t>−</m:t>
                    </m:r>
                    <m:r>
                      <a:rPr lang="en-US" sz="1800" b="1" i="1" smtClean="0">
                        <a:solidFill>
                          <a:schemeClr val="bg1"/>
                        </a:solidFill>
                        <a:latin typeface="Cambria Math" panose="02040503050406030204" pitchFamily="18" charset="0"/>
                      </a:rPr>
                      <m:t>𝟏</m:t>
                    </m:r>
                  </m:oMath>
                </a14:m>
                <a:r>
                  <a:rPr lang="en-US" sz="1800" b="1" dirty="0">
                    <a:solidFill>
                      <a:schemeClr val="bg1"/>
                    </a:solidFill>
                  </a:rPr>
                  <a:t>). </a:t>
                </a:r>
              </a:p>
            </p:txBody>
          </p:sp>
        </mc:Choice>
        <mc:Fallback xmlns="">
          <p:sp>
            <p:nvSpPr>
              <p:cNvPr id="6" name="Rectangle 3155"/>
              <p:cNvSpPr>
                <a:spLocks noRot="1" noChangeAspect="1" noMove="1" noResize="1" noEditPoints="1" noAdjustHandles="1" noChangeArrowheads="1" noChangeShapeType="1" noTextEdit="1"/>
              </p:cNvSpPr>
              <p:nvPr/>
            </p:nvSpPr>
            <p:spPr bwMode="auto">
              <a:xfrm>
                <a:off x="187530" y="690005"/>
                <a:ext cx="8618268" cy="1663786"/>
              </a:xfrm>
              <a:prstGeom prst="rect">
                <a:avLst/>
              </a:prstGeom>
              <a:blipFill>
                <a:blip r:embed="rId3"/>
                <a:stretch>
                  <a:fillRect l="-1697" t="-4762" r="-1627"/>
                </a:stretch>
              </a:blipFill>
              <a:ln w="9525">
                <a:noFill/>
                <a:miter lim="800000"/>
                <a:headEnd/>
                <a:tailEnd/>
              </a:ln>
              <a:effectLst/>
            </p:spPr>
            <p:txBody>
              <a:bodyPr/>
              <a:lstStyle/>
              <a:p>
                <a:r>
                  <a:rPr lang="en-US">
                    <a:noFill/>
                  </a:rPr>
                  <a:t> </a:t>
                </a:r>
              </a:p>
            </p:txBody>
          </p:sp>
        </mc:Fallback>
      </mc:AlternateContent>
      <p:pic>
        <p:nvPicPr>
          <p:cNvPr id="3" name="Picture 2"/>
          <p:cNvPicPr>
            <a:picLocks noChangeAspect="1"/>
          </p:cNvPicPr>
          <p:nvPr/>
        </p:nvPicPr>
        <p:blipFill rotWithShape="1">
          <a:blip r:embed="rId4"/>
          <a:srcRect t="4010"/>
          <a:stretch/>
        </p:blipFill>
        <p:spPr>
          <a:xfrm>
            <a:off x="187530" y="1991638"/>
            <a:ext cx="5173610" cy="3024736"/>
          </a:xfrm>
          <a:prstGeom prst="rect">
            <a:avLst/>
          </a:prstGeom>
        </p:spPr>
      </p:pic>
      <mc:AlternateContent xmlns:mc="http://schemas.openxmlformats.org/markup-compatibility/2006" xmlns:a14="http://schemas.microsoft.com/office/drawing/2010/main">
        <mc:Choice Requires="a14">
          <p:sp>
            <p:nvSpPr>
              <p:cNvPr id="71" name="Rectangle 3155"/>
              <p:cNvSpPr>
                <a:spLocks noChangeArrowheads="1"/>
              </p:cNvSpPr>
              <p:nvPr/>
            </p:nvSpPr>
            <p:spPr bwMode="auto">
              <a:xfrm>
                <a:off x="5630668" y="2801446"/>
                <a:ext cx="3202387" cy="1767272"/>
              </a:xfrm>
              <a:prstGeom prst="rect">
                <a:avLst/>
              </a:prstGeom>
              <a:noFill/>
              <a:ln w="9525">
                <a:noFill/>
                <a:miter lim="800000"/>
                <a:headEnd/>
                <a:tailEnd/>
              </a:ln>
              <a:effectLst/>
            </p:spPr>
            <p:txBody>
              <a:bodyPr lIns="0" tIns="0" rIns="0" bIns="0"/>
              <a:lstStyle/>
              <a:p>
                <a:pPr algn="just">
                  <a:spcAft>
                    <a:spcPct val="50000"/>
                  </a:spcAft>
                </a:pPr>
                <a14:m>
                  <m:oMath xmlns:m="http://schemas.openxmlformats.org/officeDocument/2006/math">
                    <m:sSubSup>
                      <m:sSubSupPr>
                        <m:ctrlPr>
                          <a:rPr lang="en-US" sz="1800" b="1" i="1" smtClean="0">
                            <a:solidFill>
                              <a:schemeClr val="bg1"/>
                            </a:solidFill>
                            <a:latin typeface="Cambria Math" charset="0"/>
                          </a:rPr>
                        </m:ctrlPr>
                      </m:sSubSupPr>
                      <m:e>
                        <m:r>
                          <a:rPr lang="en-US" sz="1800" b="1" i="1" smtClean="0">
                            <a:solidFill>
                              <a:schemeClr val="bg1"/>
                            </a:solidFill>
                            <a:latin typeface="Cambria Math" panose="02040503050406030204" pitchFamily="18" charset="0"/>
                          </a:rPr>
                          <m:t>𝑾</m:t>
                        </m:r>
                      </m:e>
                      <m:sub>
                        <m:r>
                          <a:rPr lang="en-US" sz="1800" b="1" i="1" smtClean="0">
                            <a:solidFill>
                              <a:schemeClr val="bg1"/>
                            </a:solidFill>
                            <a:latin typeface="Cambria Math" panose="02040503050406030204" pitchFamily="18" charset="0"/>
                          </a:rPr>
                          <m:t>𝒊𝒋</m:t>
                        </m:r>
                      </m:sub>
                      <m:sup>
                        <m:r>
                          <a:rPr lang="en-US" sz="1800" b="1" i="1" smtClean="0">
                            <a:solidFill>
                              <a:schemeClr val="bg1"/>
                            </a:solidFill>
                            <a:latin typeface="Cambria Math" panose="02040503050406030204" pitchFamily="18" charset="0"/>
                          </a:rPr>
                          <m:t>𝒌𝒍</m:t>
                        </m:r>
                      </m:sup>
                    </m:sSubSup>
                  </m:oMath>
                </a14:m>
                <a:r>
                  <a:rPr lang="en-US" sz="1800" b="1" dirty="0">
                    <a:solidFill>
                      <a:schemeClr val="bg1"/>
                    </a:solidFill>
                  </a:rPr>
                  <a:t> then denotes the weight connecting each pixel of the </a:t>
                </a:r>
                <a14:m>
                  <m:oMath xmlns:m="http://schemas.openxmlformats.org/officeDocument/2006/math">
                    <m:sSup>
                      <m:sSupPr>
                        <m:ctrlPr>
                          <a:rPr lang="en-US" sz="1800" b="1" i="1" smtClean="0">
                            <a:solidFill>
                              <a:schemeClr val="bg1"/>
                            </a:solidFill>
                            <a:latin typeface="Cambria Math" charset="0"/>
                          </a:rPr>
                        </m:ctrlPr>
                      </m:sSupPr>
                      <m:e>
                        <m:r>
                          <a:rPr lang="en-US" sz="1800" b="1" i="1" smtClean="0">
                            <a:solidFill>
                              <a:schemeClr val="bg1"/>
                            </a:solidFill>
                            <a:latin typeface="Cambria Math" panose="02040503050406030204" pitchFamily="18" charset="0"/>
                          </a:rPr>
                          <m:t>𝒌</m:t>
                        </m:r>
                      </m:e>
                      <m:sup>
                        <m:r>
                          <a:rPr lang="en-US" sz="1800" b="1" i="1" smtClean="0">
                            <a:solidFill>
                              <a:schemeClr val="bg1"/>
                            </a:solidFill>
                            <a:latin typeface="Cambria Math" panose="02040503050406030204" pitchFamily="18" charset="0"/>
                          </a:rPr>
                          <m:t>𝒕𝒉</m:t>
                        </m:r>
                      </m:sup>
                    </m:sSup>
                  </m:oMath>
                </a14:m>
                <a:r>
                  <a:rPr lang="en-US" sz="1800" b="1" dirty="0">
                    <a:solidFill>
                      <a:schemeClr val="bg1"/>
                    </a:solidFill>
                  </a:rPr>
                  <a:t>feature map at layer </a:t>
                </a:r>
                <a14:m>
                  <m:oMath xmlns:m="http://schemas.openxmlformats.org/officeDocument/2006/math">
                    <m:r>
                      <a:rPr lang="en-US" sz="1800" b="1" i="1" smtClean="0">
                        <a:solidFill>
                          <a:schemeClr val="bg1"/>
                        </a:solidFill>
                        <a:latin typeface="Cambria Math" panose="02040503050406030204" pitchFamily="18" charset="0"/>
                      </a:rPr>
                      <m:t>𝒎</m:t>
                    </m:r>
                  </m:oMath>
                </a14:m>
                <a:r>
                  <a:rPr lang="en-US" sz="1800" b="1" dirty="0">
                    <a:solidFill>
                      <a:schemeClr val="bg1"/>
                    </a:solidFill>
                  </a:rPr>
                  <a:t> with the pixel at coordinates </a:t>
                </a:r>
                <a14:m>
                  <m:oMath xmlns:m="http://schemas.openxmlformats.org/officeDocument/2006/math">
                    <m:r>
                      <a:rPr lang="en-US" sz="1800" b="1" i="0" smtClean="0">
                        <a:solidFill>
                          <a:schemeClr val="bg1"/>
                        </a:solidFill>
                        <a:latin typeface="Cambria Math" panose="02040503050406030204" pitchFamily="18" charset="0"/>
                      </a:rPr>
                      <m:t>(</m:t>
                    </m:r>
                    <m:r>
                      <a:rPr lang="en-US" sz="1800" b="1" i="1" smtClean="0">
                        <a:solidFill>
                          <a:schemeClr val="bg1"/>
                        </a:solidFill>
                        <a:latin typeface="Cambria Math" panose="02040503050406030204" pitchFamily="18" charset="0"/>
                      </a:rPr>
                      <m:t>𝒊</m:t>
                    </m:r>
                    <m:r>
                      <a:rPr lang="en-US" sz="1800" b="1" i="1" smtClean="0">
                        <a:solidFill>
                          <a:schemeClr val="bg1"/>
                        </a:solidFill>
                        <a:latin typeface="Cambria Math" panose="02040503050406030204" pitchFamily="18" charset="0"/>
                      </a:rPr>
                      <m:t>,</m:t>
                    </m:r>
                    <m:r>
                      <a:rPr lang="en-US" sz="1800" b="1" i="1" smtClean="0">
                        <a:solidFill>
                          <a:schemeClr val="bg1"/>
                        </a:solidFill>
                        <a:latin typeface="Cambria Math" panose="02040503050406030204" pitchFamily="18" charset="0"/>
                      </a:rPr>
                      <m:t>𝒋</m:t>
                    </m:r>
                    <m:r>
                      <a:rPr lang="en-US" sz="1800" b="1" i="1" smtClean="0">
                        <a:solidFill>
                          <a:schemeClr val="bg1"/>
                        </a:solidFill>
                        <a:latin typeface="Cambria Math" panose="02040503050406030204" pitchFamily="18" charset="0"/>
                      </a:rPr>
                      <m:t>)</m:t>
                    </m:r>
                  </m:oMath>
                </a14:m>
                <a:r>
                  <a:rPr lang="en-US" sz="1800" b="1" dirty="0">
                    <a:solidFill>
                      <a:schemeClr val="bg1"/>
                    </a:solidFill>
                  </a:rPr>
                  <a:t> of the </a:t>
                </a:r>
                <a14:m>
                  <m:oMath xmlns:m="http://schemas.openxmlformats.org/officeDocument/2006/math">
                    <m:sSup>
                      <m:sSupPr>
                        <m:ctrlPr>
                          <a:rPr lang="en-US" sz="1800" b="1" i="1" smtClean="0">
                            <a:solidFill>
                              <a:schemeClr val="bg1"/>
                            </a:solidFill>
                            <a:latin typeface="Cambria Math" charset="0"/>
                          </a:rPr>
                        </m:ctrlPr>
                      </m:sSupPr>
                      <m:e>
                        <m:r>
                          <a:rPr lang="en-US" sz="1800" b="1" i="1" smtClean="0">
                            <a:solidFill>
                              <a:schemeClr val="bg1"/>
                            </a:solidFill>
                            <a:latin typeface="Cambria Math" panose="02040503050406030204" pitchFamily="18" charset="0"/>
                          </a:rPr>
                          <m:t>𝒍</m:t>
                        </m:r>
                      </m:e>
                      <m:sup>
                        <m:r>
                          <a:rPr lang="en-US" sz="1800" b="1" i="1" smtClean="0">
                            <a:solidFill>
                              <a:schemeClr val="bg1"/>
                            </a:solidFill>
                            <a:latin typeface="Cambria Math" panose="02040503050406030204" pitchFamily="18" charset="0"/>
                          </a:rPr>
                          <m:t>𝒕𝒉</m:t>
                        </m:r>
                      </m:sup>
                    </m:sSup>
                  </m:oMath>
                </a14:m>
                <a:r>
                  <a:rPr lang="en-US" sz="1800" b="1" dirty="0">
                    <a:solidFill>
                      <a:schemeClr val="bg1"/>
                    </a:solidFill>
                  </a:rPr>
                  <a:t> feature map at layer </a:t>
                </a:r>
                <a14:m>
                  <m:oMath xmlns:m="http://schemas.openxmlformats.org/officeDocument/2006/math">
                    <m:r>
                      <a:rPr lang="en-US" sz="1800" b="1" i="1" smtClean="0">
                        <a:solidFill>
                          <a:schemeClr val="bg1"/>
                        </a:solidFill>
                        <a:latin typeface="Cambria Math" panose="02040503050406030204" pitchFamily="18" charset="0"/>
                      </a:rPr>
                      <m:t>𝒎</m:t>
                    </m:r>
                    <m:r>
                      <a:rPr lang="en-US" sz="1800" b="1" i="1" smtClean="0">
                        <a:solidFill>
                          <a:schemeClr val="bg1"/>
                        </a:solidFill>
                        <a:latin typeface="Cambria Math" panose="02040503050406030204" pitchFamily="18" charset="0"/>
                      </a:rPr>
                      <m:t>−</m:t>
                    </m:r>
                    <m:r>
                      <a:rPr lang="en-US" sz="1800" b="1" i="1" smtClean="0">
                        <a:solidFill>
                          <a:schemeClr val="bg1"/>
                        </a:solidFill>
                        <a:latin typeface="Cambria Math" panose="02040503050406030204" pitchFamily="18" charset="0"/>
                      </a:rPr>
                      <m:t>𝟏</m:t>
                    </m:r>
                  </m:oMath>
                </a14:m>
                <a:r>
                  <a:rPr lang="en-US" sz="1800" b="1" dirty="0">
                    <a:solidFill>
                      <a:schemeClr val="bg1"/>
                    </a:solidFill>
                  </a:rPr>
                  <a:t>.</a:t>
                </a:r>
              </a:p>
            </p:txBody>
          </p:sp>
        </mc:Choice>
        <mc:Fallback xmlns="">
          <p:sp>
            <p:nvSpPr>
              <p:cNvPr id="71" name="Rectangle 3155"/>
              <p:cNvSpPr>
                <a:spLocks noRot="1" noChangeAspect="1" noMove="1" noResize="1" noEditPoints="1" noAdjustHandles="1" noChangeArrowheads="1" noChangeShapeType="1" noTextEdit="1"/>
              </p:cNvSpPr>
              <p:nvPr/>
            </p:nvSpPr>
            <p:spPr bwMode="auto">
              <a:xfrm>
                <a:off x="5630668" y="2801446"/>
                <a:ext cx="3202387" cy="1767272"/>
              </a:xfrm>
              <a:prstGeom prst="rect">
                <a:avLst/>
              </a:prstGeom>
              <a:blipFill>
                <a:blip r:embed="rId5"/>
                <a:stretch>
                  <a:fillRect l="-4571" t="-3114" r="-4381" b="-6228"/>
                </a:stretch>
              </a:blipFill>
              <a:ln w="9525">
                <a:noFill/>
                <a:miter lim="800000"/>
                <a:headEnd/>
                <a:tailEnd/>
              </a:ln>
              <a:effectLst/>
            </p:spPr>
            <p:txBody>
              <a:bodyPr/>
              <a:lstStyle/>
              <a:p>
                <a:r>
                  <a:rPr lang="en-US">
                    <a:noFill/>
                  </a:rPr>
                  <a:t> </a:t>
                </a:r>
              </a:p>
            </p:txBody>
          </p:sp>
        </mc:Fallback>
      </mc:AlternateContent>
      <p:sp>
        <p:nvSpPr>
          <p:cNvPr id="9" name="Rectangle 3155"/>
          <p:cNvSpPr>
            <a:spLocks noChangeArrowheads="1"/>
          </p:cNvSpPr>
          <p:nvPr/>
        </p:nvSpPr>
        <p:spPr bwMode="auto">
          <a:xfrm>
            <a:off x="187530" y="5187406"/>
            <a:ext cx="8606042" cy="1295092"/>
          </a:xfrm>
          <a:prstGeom prst="rect">
            <a:avLst/>
          </a:prstGeom>
          <a:noFill/>
          <a:ln w="9525">
            <a:noFill/>
            <a:miter lim="800000"/>
            <a:headEnd/>
            <a:tailEnd/>
          </a:ln>
          <a:effectLst/>
        </p:spPr>
        <p:txBody>
          <a:bodyPr lIns="0" tIns="0" rIns="0" bIns="0"/>
          <a:lstStyle/>
          <a:p>
            <a:pPr marL="285750" indent="-285750" algn="just">
              <a:spcAft>
                <a:spcPct val="50000"/>
              </a:spcAft>
              <a:buFont typeface="Arial" panose="020B0604020202020204" pitchFamily="34" charset="0"/>
              <a:buChar char="•"/>
            </a:pPr>
            <a:r>
              <a:rPr lang="en-US" sz="1800" b="1" dirty="0">
                <a:solidFill>
                  <a:schemeClr val="bg1"/>
                </a:solidFill>
              </a:rPr>
              <a:t>It is important to know that the frame length of the filter for image recognition, called </a:t>
            </a:r>
            <a:r>
              <a:rPr lang="en-US" sz="1800" b="1" dirty="0">
                <a:solidFill>
                  <a:srgbClr val="C00000"/>
                </a:solidFill>
              </a:rPr>
              <a:t>stride</a:t>
            </a:r>
            <a:r>
              <a:rPr lang="en-US" sz="1800" b="1" dirty="0">
                <a:solidFill>
                  <a:schemeClr val="bg1"/>
                </a:solidFill>
              </a:rPr>
              <a:t>, is usually set to 1 or 2.</a:t>
            </a:r>
          </a:p>
          <a:p>
            <a:pPr marL="285750" indent="-285750" algn="just">
              <a:spcAft>
                <a:spcPct val="50000"/>
              </a:spcAft>
              <a:buFont typeface="Arial" panose="020B0604020202020204" pitchFamily="34" charset="0"/>
              <a:buChar char="•"/>
            </a:pPr>
            <a:r>
              <a:rPr lang="en-US" sz="1800" b="1" dirty="0">
                <a:solidFill>
                  <a:schemeClr val="bg1"/>
                </a:solidFill>
              </a:rPr>
              <a:t>To control the spatial size of the output, zero-padding around the borders is commonly performed</a:t>
            </a:r>
          </a:p>
        </p:txBody>
      </p:sp>
    </p:spTree>
    <p:extLst>
      <p:ext uri="{BB962C8B-B14F-4D97-AF65-F5344CB8AC3E}">
        <p14:creationId xmlns:p14="http://schemas.microsoft.com/office/powerpoint/2010/main" val="19058444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79" name="Rectangle 3155"/>
          <p:cNvSpPr>
            <a:spLocks noChangeArrowheads="1"/>
          </p:cNvSpPr>
          <p:nvPr/>
        </p:nvSpPr>
        <p:spPr bwMode="auto">
          <a:xfrm>
            <a:off x="187530" y="690006"/>
            <a:ext cx="8645525" cy="5339422"/>
          </a:xfrm>
          <a:prstGeom prst="rect">
            <a:avLst/>
          </a:prstGeom>
          <a:noFill/>
          <a:ln w="9525">
            <a:noFill/>
            <a:miter lim="800000"/>
            <a:headEnd/>
            <a:tailEnd/>
          </a:ln>
          <a:effectLst/>
        </p:spPr>
        <p:txBody>
          <a:bodyPr lIns="0" tIns="0" rIns="0" bIns="0"/>
          <a:lstStyle/>
          <a:p>
            <a:pPr marL="176213" indent="-176213" algn="just">
              <a:spcAft>
                <a:spcPct val="50000"/>
              </a:spcAft>
              <a:buFontTx/>
              <a:buChar char="•"/>
            </a:pPr>
            <a:endParaRPr lang="en-US" sz="1800" b="1" dirty="0">
              <a:solidFill>
                <a:schemeClr val="bg1"/>
              </a:solidFill>
            </a:endParaRPr>
          </a:p>
        </p:txBody>
      </p:sp>
      <p:sp>
        <p:nvSpPr>
          <p:cNvPr id="80899" name="Rectangle 3075"/>
          <p:cNvSpPr>
            <a:spLocks noChangeArrowheads="1"/>
          </p:cNvSpPr>
          <p:nvPr/>
        </p:nvSpPr>
        <p:spPr bwMode="auto">
          <a:xfrm>
            <a:off x="1588" y="-206375"/>
            <a:ext cx="9144000" cy="0"/>
          </a:xfrm>
          <a:prstGeom prst="rect">
            <a:avLst/>
          </a:prstGeom>
          <a:noFill/>
          <a:ln w="9525">
            <a:noFill/>
            <a:miter lim="800000"/>
            <a:headEnd/>
            <a:tailEnd/>
          </a:ln>
          <a:effectLst/>
        </p:spPr>
        <p:txBody>
          <a:bodyPr>
            <a:spAutoFit/>
          </a:bodyPr>
          <a:lstStyle/>
          <a:p>
            <a:endParaRPr lang="en-US"/>
          </a:p>
        </p:txBody>
      </p:sp>
      <p:sp>
        <p:nvSpPr>
          <p:cNvPr id="8"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CNNs ReLU Layer</a:t>
            </a:r>
          </a:p>
        </p:txBody>
      </p:sp>
      <mc:AlternateContent xmlns:mc="http://schemas.openxmlformats.org/markup-compatibility/2006" xmlns:a14="http://schemas.microsoft.com/office/drawing/2010/main">
        <mc:Choice Requires="a14">
          <p:sp>
            <p:nvSpPr>
              <p:cNvPr id="6" name="Rectangle 3155"/>
              <p:cNvSpPr>
                <a:spLocks noChangeArrowheads="1"/>
              </p:cNvSpPr>
              <p:nvPr/>
            </p:nvSpPr>
            <p:spPr bwMode="auto">
              <a:xfrm>
                <a:off x="187530" y="690005"/>
                <a:ext cx="8618268" cy="1389316"/>
              </a:xfrm>
              <a:prstGeom prst="rect">
                <a:avLst/>
              </a:prstGeom>
              <a:noFill/>
              <a:ln w="9525">
                <a:noFill/>
                <a:miter lim="800000"/>
                <a:headEnd/>
                <a:tailEnd/>
              </a:ln>
              <a:effectLst/>
            </p:spPr>
            <p:txBody>
              <a:bodyPr lIns="0" tIns="0" rIns="0" bIns="0"/>
              <a:lstStyle/>
              <a:p>
                <a:pPr marL="285750" indent="-285750" algn="just">
                  <a:spcAft>
                    <a:spcPct val="50000"/>
                  </a:spcAft>
                  <a:buFont typeface="Arial" panose="020B0604020202020204" pitchFamily="34" charset="0"/>
                  <a:buChar char="•"/>
                </a:pPr>
                <a:r>
                  <a:rPr lang="en-US" sz="1800" b="1" kern="0" dirty="0">
                    <a:solidFill>
                      <a:schemeClr val="bg1"/>
                    </a:solidFill>
                  </a:rPr>
                  <a:t>An activation layer is added after one or more convolutional layers. </a:t>
                </a:r>
              </a:p>
              <a:p>
                <a:pPr marL="285750" indent="-285750" algn="just">
                  <a:spcAft>
                    <a:spcPct val="50000"/>
                  </a:spcAft>
                  <a:buFont typeface="Arial" panose="020B0604020202020204" pitchFamily="34" charset="0"/>
                  <a:buChar char="•"/>
                </a:pPr>
                <a:r>
                  <a:rPr lang="en-US" sz="1800" b="1" kern="0" dirty="0">
                    <a:solidFill>
                      <a:schemeClr val="bg1"/>
                    </a:solidFill>
                  </a:rPr>
                  <a:t>Typically, for the image recognition tasks, a Rectified Linear Unit activation function (ReLU) is used.</a:t>
                </a:r>
              </a:p>
              <a:p>
                <a:pPr marL="285750" indent="-285750" algn="just">
                  <a:spcAft>
                    <a:spcPct val="50000"/>
                  </a:spcAft>
                  <a:buFont typeface="Arial" panose="020B0604020202020204" pitchFamily="34" charset="0"/>
                  <a:buChar char="•"/>
                </a:pPr>
                <a:r>
                  <a:rPr lang="en-US" sz="1800" b="1" kern="0" dirty="0">
                    <a:solidFill>
                      <a:schemeClr val="bg1"/>
                    </a:solidFill>
                  </a:rPr>
                  <a:t>This function is given by</a:t>
                </a:r>
                <a:endParaRPr lang="en-US" sz="1800" b="1" i="1" dirty="0">
                  <a:solidFill>
                    <a:schemeClr val="bg1"/>
                  </a:solidFill>
                  <a:latin typeface="Cambria Math" panose="02040503050406030204" pitchFamily="18" charset="0"/>
                </a:endParaRPr>
              </a:p>
              <a:p>
                <a:pPr algn="just">
                  <a:spcAft>
                    <a:spcPct val="50000"/>
                  </a:spcAft>
                </a:pPr>
                <a14:m>
                  <m:oMathPara xmlns:m="http://schemas.openxmlformats.org/officeDocument/2006/math">
                    <m:oMathParaPr>
                      <m:jc m:val="center"/>
                    </m:oMathParaPr>
                    <m:oMath xmlns:m="http://schemas.openxmlformats.org/officeDocument/2006/math">
                      <m:r>
                        <a:rPr lang="en-US" sz="1800" b="1" i="1" smtClean="0">
                          <a:solidFill>
                            <a:schemeClr val="bg1"/>
                          </a:solidFill>
                          <a:latin typeface="Cambria Math" panose="02040503050406030204" pitchFamily="18" charset="0"/>
                        </a:rPr>
                        <m:t>𝒇</m:t>
                      </m:r>
                      <m:d>
                        <m:dPr>
                          <m:ctrlPr>
                            <a:rPr lang="en-US" sz="1800" b="1" i="1" smtClean="0">
                              <a:solidFill>
                                <a:schemeClr val="bg1"/>
                              </a:solidFill>
                              <a:latin typeface="Cambria Math" charset="0"/>
                            </a:rPr>
                          </m:ctrlPr>
                        </m:dPr>
                        <m:e>
                          <m:r>
                            <a:rPr lang="en-US" sz="1800" b="1" i="1" smtClean="0">
                              <a:solidFill>
                                <a:schemeClr val="bg1"/>
                              </a:solidFill>
                              <a:latin typeface="Cambria Math" panose="02040503050406030204" pitchFamily="18" charset="0"/>
                            </a:rPr>
                            <m:t>𝒙</m:t>
                          </m:r>
                        </m:e>
                      </m:d>
                      <m:r>
                        <a:rPr lang="en-US" sz="1800" b="1" i="1" smtClean="0">
                          <a:solidFill>
                            <a:schemeClr val="bg1"/>
                          </a:solidFill>
                          <a:latin typeface="Cambria Math" panose="02040503050406030204" pitchFamily="18" charset="0"/>
                        </a:rPr>
                        <m:t>=</m:t>
                      </m:r>
                      <m:r>
                        <a:rPr lang="en-US" sz="1800" b="1" i="1" smtClean="0">
                          <a:solidFill>
                            <a:schemeClr val="bg1"/>
                          </a:solidFill>
                          <a:latin typeface="Cambria Math" panose="02040503050406030204" pitchFamily="18" charset="0"/>
                        </a:rPr>
                        <m:t>𝒎𝒂𝒙</m:t>
                      </m:r>
                      <m:r>
                        <a:rPr lang="en-US" sz="1800" b="1" i="1" smtClean="0">
                          <a:solidFill>
                            <a:schemeClr val="bg1"/>
                          </a:solidFill>
                          <a:latin typeface="Cambria Math" panose="02040503050406030204" pitchFamily="18" charset="0"/>
                        </a:rPr>
                        <m:t>(</m:t>
                      </m:r>
                      <m:r>
                        <a:rPr lang="en-US" sz="1800" b="1" i="1" smtClean="0">
                          <a:solidFill>
                            <a:schemeClr val="bg1"/>
                          </a:solidFill>
                          <a:latin typeface="Cambria Math" panose="02040503050406030204" pitchFamily="18" charset="0"/>
                        </a:rPr>
                        <m:t>𝟎</m:t>
                      </m:r>
                      <m:r>
                        <a:rPr lang="en-US" sz="1800" b="1" i="1" smtClean="0">
                          <a:solidFill>
                            <a:schemeClr val="bg1"/>
                          </a:solidFill>
                          <a:latin typeface="Cambria Math" panose="02040503050406030204" pitchFamily="18" charset="0"/>
                        </a:rPr>
                        <m:t>,</m:t>
                      </m:r>
                      <m:r>
                        <a:rPr lang="en-US" sz="1800" b="1" i="1" smtClean="0">
                          <a:solidFill>
                            <a:schemeClr val="bg1"/>
                          </a:solidFill>
                          <a:latin typeface="Cambria Math" panose="02040503050406030204" pitchFamily="18" charset="0"/>
                        </a:rPr>
                        <m:t>𝒙</m:t>
                      </m:r>
                      <m:r>
                        <a:rPr lang="en-US" sz="1800" b="1" i="1" smtClean="0">
                          <a:solidFill>
                            <a:schemeClr val="bg1"/>
                          </a:solidFill>
                          <a:latin typeface="Cambria Math" panose="02040503050406030204" pitchFamily="18" charset="0"/>
                        </a:rPr>
                        <m:t>)</m:t>
                      </m:r>
                    </m:oMath>
                  </m:oMathPara>
                </a14:m>
                <a:endParaRPr lang="en-US" sz="1800" b="1" dirty="0">
                  <a:solidFill>
                    <a:schemeClr val="bg1"/>
                  </a:solidFill>
                </a:endParaRPr>
              </a:p>
            </p:txBody>
          </p:sp>
        </mc:Choice>
        <mc:Fallback xmlns="">
          <p:sp>
            <p:nvSpPr>
              <p:cNvPr id="6" name="Rectangle 3155"/>
              <p:cNvSpPr>
                <a:spLocks noRot="1" noChangeAspect="1" noMove="1" noResize="1" noEditPoints="1" noAdjustHandles="1" noChangeArrowheads="1" noChangeShapeType="1" noTextEdit="1"/>
              </p:cNvSpPr>
              <p:nvPr/>
            </p:nvSpPr>
            <p:spPr bwMode="auto">
              <a:xfrm>
                <a:off x="187530" y="690005"/>
                <a:ext cx="8618268" cy="1389316"/>
              </a:xfrm>
              <a:prstGeom prst="rect">
                <a:avLst/>
              </a:prstGeom>
              <a:blipFill>
                <a:blip r:embed="rId3"/>
                <a:stretch>
                  <a:fillRect l="-1556" t="-5702" r="-1627" b="-28509"/>
                </a:stretch>
              </a:blipFill>
              <a:ln w="9525">
                <a:noFill/>
                <a:miter lim="800000"/>
                <a:headEnd/>
                <a:tailEnd/>
              </a:ln>
              <a:effectLst/>
            </p:spPr>
            <p:txBody>
              <a:bodyPr/>
              <a:lstStyle/>
              <a:p>
                <a:r>
                  <a:rPr lang="en-US">
                    <a:noFill/>
                  </a:rPr>
                  <a:t> </a:t>
                </a:r>
              </a:p>
            </p:txBody>
          </p:sp>
        </mc:Fallback>
      </mc:AlternateContent>
      <p:sp>
        <p:nvSpPr>
          <p:cNvPr id="13" name="Rectangle 3155"/>
          <p:cNvSpPr>
            <a:spLocks noChangeArrowheads="1"/>
          </p:cNvSpPr>
          <p:nvPr/>
        </p:nvSpPr>
        <p:spPr bwMode="auto">
          <a:xfrm>
            <a:off x="533002" y="3623465"/>
            <a:ext cx="4160103" cy="1969605"/>
          </a:xfrm>
          <a:prstGeom prst="rect">
            <a:avLst/>
          </a:prstGeom>
          <a:noFill/>
          <a:ln w="9525">
            <a:noFill/>
            <a:miter lim="800000"/>
            <a:headEnd/>
            <a:tailEnd/>
          </a:ln>
          <a:effectLst/>
        </p:spPr>
        <p:txBody>
          <a:bodyPr lIns="0" tIns="0" rIns="0" bIns="0"/>
          <a:lstStyle/>
          <a:p>
            <a:pPr marL="285750" indent="-285750" algn="just">
              <a:spcAft>
                <a:spcPct val="50000"/>
              </a:spcAft>
              <a:buFont typeface="Arial" panose="020B0604020202020204" pitchFamily="34" charset="0"/>
              <a:buChar char="•"/>
            </a:pPr>
            <a:r>
              <a:rPr lang="en-US" sz="1800" b="1" kern="0" dirty="0">
                <a:solidFill>
                  <a:schemeClr val="bg1"/>
                </a:solidFill>
              </a:rPr>
              <a:t>Using this activation function increases the non-linear properties of the decision function without affecting the receptive fields of the convolutional layer.</a:t>
            </a:r>
            <a:endParaRPr lang="en-US" sz="1800" b="1" dirty="0">
              <a:solidFill>
                <a:schemeClr val="bg1"/>
              </a:solidFill>
            </a:endParaRPr>
          </a:p>
        </p:txBody>
      </p:sp>
      <p:grpSp>
        <p:nvGrpSpPr>
          <p:cNvPr id="7" name="Group 6"/>
          <p:cNvGrpSpPr/>
          <p:nvPr/>
        </p:nvGrpSpPr>
        <p:grpSpPr>
          <a:xfrm>
            <a:off x="4889336" y="2918493"/>
            <a:ext cx="4139950" cy="3379550"/>
            <a:chOff x="5137651" y="3081404"/>
            <a:chExt cx="4139950" cy="3379550"/>
          </a:xfrm>
        </p:grpSpPr>
        <p:pic>
          <p:nvPicPr>
            <p:cNvPr id="5" name="Picture 4"/>
            <p:cNvPicPr>
              <a:picLocks noChangeAspect="1"/>
            </p:cNvPicPr>
            <p:nvPr/>
          </p:nvPicPr>
          <p:blipFill>
            <a:blip r:embed="rId4"/>
            <a:stretch>
              <a:fillRect/>
            </a:stretch>
          </p:blipFill>
          <p:spPr>
            <a:xfrm>
              <a:off x="5137651" y="3081404"/>
              <a:ext cx="4139950" cy="3379550"/>
            </a:xfrm>
            <a:prstGeom prst="rect">
              <a:avLst/>
            </a:prstGeom>
          </p:spPr>
        </p:pic>
        <mc:AlternateContent xmlns:mc="http://schemas.openxmlformats.org/markup-compatibility/2006" xmlns:a14="http://schemas.microsoft.com/office/drawing/2010/main">
          <mc:Choice Requires="a14">
            <p:sp>
              <p:nvSpPr>
                <p:cNvPr id="14" name="Rectangle 3155"/>
                <p:cNvSpPr>
                  <a:spLocks noChangeArrowheads="1"/>
                </p:cNvSpPr>
                <p:nvPr/>
              </p:nvSpPr>
              <p:spPr bwMode="auto">
                <a:xfrm>
                  <a:off x="7175590" y="4314679"/>
                  <a:ext cx="1066175" cy="312079"/>
                </a:xfrm>
                <a:prstGeom prst="rect">
                  <a:avLst/>
                </a:prstGeom>
                <a:noFill/>
                <a:ln w="9525">
                  <a:noFill/>
                  <a:miter lim="800000"/>
                  <a:headEnd/>
                  <a:tailEnd/>
                </a:ln>
                <a:effectLst/>
              </p:spPr>
              <p:txBody>
                <a:bodyPr lIns="0" tIns="0" rIns="0" bIns="0"/>
                <a:lstStyle/>
                <a:p>
                  <a:pPr algn="just">
                    <a:spcAft>
                      <a:spcPct val="50000"/>
                    </a:spcAft>
                  </a:pPr>
                  <a14:m>
                    <m:oMathPara xmlns:m="http://schemas.openxmlformats.org/officeDocument/2006/math">
                      <m:oMathParaPr>
                        <m:jc m:val="centerGroup"/>
                      </m:oMathParaPr>
                      <m:oMath xmlns:m="http://schemas.openxmlformats.org/officeDocument/2006/math">
                        <m:r>
                          <a:rPr lang="en-US" sz="1600" b="1" i="1" smtClean="0">
                            <a:solidFill>
                              <a:schemeClr val="bg1"/>
                            </a:solidFill>
                            <a:latin typeface="Cambria Math" panose="02040503050406030204" pitchFamily="18" charset="0"/>
                          </a:rPr>
                          <m:t>𝒙</m:t>
                        </m:r>
                        <m:r>
                          <a:rPr lang="en-US" sz="1600" b="1" i="1" smtClean="0">
                            <a:solidFill>
                              <a:schemeClr val="bg1"/>
                            </a:solidFill>
                            <a:latin typeface="Cambria Math" panose="02040503050406030204" pitchFamily="18" charset="0"/>
                          </a:rPr>
                          <m:t>=</m:t>
                        </m:r>
                        <m:r>
                          <a:rPr lang="en-US" sz="1600" b="1" i="1" smtClean="0">
                            <a:solidFill>
                              <a:schemeClr val="bg1"/>
                            </a:solidFill>
                            <a:latin typeface="Cambria Math" panose="02040503050406030204" pitchFamily="18" charset="0"/>
                          </a:rPr>
                          <m:t>𝟎</m:t>
                        </m:r>
                      </m:oMath>
                    </m:oMathPara>
                  </a14:m>
                  <a:endParaRPr lang="en-US" sz="1600" b="1"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14" name="Rectangle 3155"/>
                <p:cNvSpPr>
                  <a:spLocks noRot="1" noChangeAspect="1" noMove="1" noResize="1" noEditPoints="1" noAdjustHandles="1" noChangeArrowheads="1" noChangeShapeType="1" noTextEdit="1"/>
                </p:cNvSpPr>
                <p:nvPr/>
              </p:nvSpPr>
              <p:spPr bwMode="auto">
                <a:xfrm>
                  <a:off x="7175590" y="4314679"/>
                  <a:ext cx="1066175" cy="312079"/>
                </a:xfrm>
                <a:prstGeom prst="rect">
                  <a:avLst/>
                </a:prstGeom>
                <a:blipFill>
                  <a:blip r:embed="rId5"/>
                  <a:stretch>
                    <a:fillRect/>
                  </a:stretch>
                </a:blipFill>
                <a:ln w="9525">
                  <a:noFill/>
                  <a:miter lim="800000"/>
                  <a:headEnd/>
                  <a:tailEnd/>
                </a:ln>
                <a:effectLst/>
              </p:spPr>
              <p:txBody>
                <a:bodyPr/>
                <a:lstStyle/>
                <a:p>
                  <a:r>
                    <a:rPr lang="en-US">
                      <a:noFill/>
                    </a:rPr>
                    <a:t> </a:t>
                  </a:r>
                </a:p>
              </p:txBody>
            </p:sp>
          </mc:Fallback>
        </mc:AlternateContent>
      </p:grpSp>
    </p:spTree>
    <p:extLst>
      <p:ext uri="{BB962C8B-B14F-4D97-AF65-F5344CB8AC3E}">
        <p14:creationId xmlns:p14="http://schemas.microsoft.com/office/powerpoint/2010/main" val="20323976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79" name="Rectangle 3155"/>
          <p:cNvSpPr>
            <a:spLocks noChangeArrowheads="1"/>
          </p:cNvSpPr>
          <p:nvPr/>
        </p:nvSpPr>
        <p:spPr bwMode="auto">
          <a:xfrm>
            <a:off x="187530" y="690006"/>
            <a:ext cx="8645525" cy="5339422"/>
          </a:xfrm>
          <a:prstGeom prst="rect">
            <a:avLst/>
          </a:prstGeom>
          <a:noFill/>
          <a:ln w="9525">
            <a:noFill/>
            <a:miter lim="800000"/>
            <a:headEnd/>
            <a:tailEnd/>
          </a:ln>
          <a:effectLst/>
        </p:spPr>
        <p:txBody>
          <a:bodyPr lIns="0" tIns="0" rIns="0" bIns="0"/>
          <a:lstStyle/>
          <a:p>
            <a:pPr marL="176213" indent="-176213" algn="just">
              <a:spcAft>
                <a:spcPct val="50000"/>
              </a:spcAft>
              <a:buFontTx/>
              <a:buChar char="•"/>
            </a:pPr>
            <a:endParaRPr lang="en-US" sz="1800" b="1" dirty="0">
              <a:solidFill>
                <a:schemeClr val="bg1"/>
              </a:solidFill>
            </a:endParaRPr>
          </a:p>
        </p:txBody>
      </p:sp>
      <p:sp>
        <p:nvSpPr>
          <p:cNvPr id="80899" name="Rectangle 3075"/>
          <p:cNvSpPr>
            <a:spLocks noChangeArrowheads="1"/>
          </p:cNvSpPr>
          <p:nvPr/>
        </p:nvSpPr>
        <p:spPr bwMode="auto">
          <a:xfrm>
            <a:off x="1588" y="-206375"/>
            <a:ext cx="9144000" cy="0"/>
          </a:xfrm>
          <a:prstGeom prst="rect">
            <a:avLst/>
          </a:prstGeom>
          <a:noFill/>
          <a:ln w="9525">
            <a:noFill/>
            <a:miter lim="800000"/>
            <a:headEnd/>
            <a:tailEnd/>
          </a:ln>
          <a:effectLst/>
        </p:spPr>
        <p:txBody>
          <a:bodyPr>
            <a:spAutoFit/>
          </a:bodyPr>
          <a:lstStyle/>
          <a:p>
            <a:endParaRPr lang="en-US"/>
          </a:p>
        </p:txBody>
      </p:sp>
      <p:sp>
        <p:nvSpPr>
          <p:cNvPr id="8"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CNNs Pooling Layer</a:t>
            </a:r>
          </a:p>
        </p:txBody>
      </p:sp>
      <mc:AlternateContent xmlns:mc="http://schemas.openxmlformats.org/markup-compatibility/2006" xmlns:a14="http://schemas.microsoft.com/office/drawing/2010/main">
        <mc:Choice Requires="a14">
          <p:sp>
            <p:nvSpPr>
              <p:cNvPr id="6" name="Rectangle 3155"/>
              <p:cNvSpPr>
                <a:spLocks noChangeArrowheads="1"/>
              </p:cNvSpPr>
              <p:nvPr/>
            </p:nvSpPr>
            <p:spPr bwMode="auto">
              <a:xfrm>
                <a:off x="187530" y="690006"/>
                <a:ext cx="8618268" cy="3514768"/>
              </a:xfrm>
              <a:prstGeom prst="rect">
                <a:avLst/>
              </a:prstGeom>
              <a:noFill/>
              <a:ln w="9525">
                <a:noFill/>
                <a:miter lim="800000"/>
                <a:headEnd/>
                <a:tailEnd/>
              </a:ln>
              <a:effectLst/>
            </p:spPr>
            <p:txBody>
              <a:bodyPr lIns="0" tIns="0" rIns="0" bIns="0"/>
              <a:lstStyle/>
              <a:p>
                <a:pPr marL="285750" indent="-285750" algn="just">
                  <a:spcAft>
                    <a:spcPct val="50000"/>
                  </a:spcAft>
                  <a:buFont typeface="Arial" panose="020B0604020202020204" pitchFamily="34" charset="0"/>
                  <a:buChar char="•"/>
                </a:pPr>
                <a:r>
                  <a:rPr lang="en-US" sz="1800" b="1" kern="0" dirty="0">
                    <a:solidFill>
                      <a:schemeClr val="bg1"/>
                    </a:solidFill>
                  </a:rPr>
                  <a:t>Another typical layer in a  CNN is a pooling layer</a:t>
                </a:r>
              </a:p>
              <a:p>
                <a:pPr marL="285750" indent="-285750" algn="just">
                  <a:spcAft>
                    <a:spcPct val="50000"/>
                  </a:spcAft>
                  <a:buFont typeface="Arial" panose="020B0604020202020204" pitchFamily="34" charset="0"/>
                  <a:buChar char="•"/>
                </a:pPr>
                <a:r>
                  <a:rPr lang="en-US" sz="1800" b="1" kern="0" dirty="0">
                    <a:solidFill>
                      <a:schemeClr val="bg1"/>
                    </a:solidFill>
                  </a:rPr>
                  <a:t>Pooling layers reduce the resolution through a local maximum, which also reduces the amount of computations and parameters in the network</a:t>
                </a:r>
              </a:p>
              <a:p>
                <a:pPr marL="285750" indent="-285750" algn="just">
                  <a:spcAft>
                    <a:spcPct val="50000"/>
                  </a:spcAft>
                  <a:buFont typeface="Arial" panose="020B0604020202020204" pitchFamily="34" charset="0"/>
                  <a:buChar char="•"/>
                </a:pPr>
                <a:r>
                  <a:rPr lang="en-US" sz="1800" b="1" kern="0" dirty="0">
                    <a:solidFill>
                      <a:schemeClr val="bg1"/>
                    </a:solidFill>
                  </a:rPr>
                  <a:t>The pooling layer needs two hyperparameters:</a:t>
                </a:r>
              </a:p>
              <a:p>
                <a:pPr marL="742950" lvl="1" indent="-285750" algn="just">
                  <a:spcAft>
                    <a:spcPct val="50000"/>
                  </a:spcAft>
                  <a:buFont typeface="Arial" panose="020B0604020202020204" pitchFamily="34" charset="0"/>
                  <a:buChar char="•"/>
                </a:pPr>
                <a14:m>
                  <m:oMath xmlns:m="http://schemas.openxmlformats.org/officeDocument/2006/math">
                    <m:r>
                      <a:rPr lang="en-US" sz="1800" b="1" i="1" kern="0" smtClean="0">
                        <a:solidFill>
                          <a:schemeClr val="bg1"/>
                        </a:solidFill>
                        <a:latin typeface="Cambria Math" panose="02040503050406030204" pitchFamily="18" charset="0"/>
                      </a:rPr>
                      <m:t>𝑭</m:t>
                    </m:r>
                    <m:r>
                      <a:rPr lang="en-US" sz="1800" b="1" i="1" kern="0" smtClean="0">
                        <a:solidFill>
                          <a:schemeClr val="bg1"/>
                        </a:solidFill>
                        <a:latin typeface="Cambria Math" panose="02040503050406030204" pitchFamily="18" charset="0"/>
                      </a:rPr>
                      <m:t>:</m:t>
                    </m:r>
                  </m:oMath>
                </a14:m>
                <a:r>
                  <a:rPr lang="en-US" sz="1800" b="1" kern="0" dirty="0">
                    <a:solidFill>
                      <a:schemeClr val="bg1"/>
                    </a:solidFill>
                  </a:rPr>
                  <a:t> Spatial extent (size)</a:t>
                </a:r>
              </a:p>
              <a:p>
                <a:pPr marL="742950" lvl="1" indent="-285750" algn="just">
                  <a:spcAft>
                    <a:spcPct val="50000"/>
                  </a:spcAft>
                  <a:buFont typeface="Arial" panose="020B0604020202020204" pitchFamily="34" charset="0"/>
                  <a:buChar char="•"/>
                </a:pPr>
                <a14:m>
                  <m:oMath xmlns:m="http://schemas.openxmlformats.org/officeDocument/2006/math">
                    <m:r>
                      <a:rPr lang="en-US" sz="1800" b="1" i="1" kern="0" smtClean="0">
                        <a:solidFill>
                          <a:schemeClr val="bg1"/>
                        </a:solidFill>
                        <a:latin typeface="Cambria Math" panose="02040503050406030204" pitchFamily="18" charset="0"/>
                      </a:rPr>
                      <m:t>𝑺</m:t>
                    </m:r>
                    <m:r>
                      <a:rPr lang="en-US" sz="1800" b="1" i="1" kern="0" smtClean="0">
                        <a:solidFill>
                          <a:schemeClr val="bg1"/>
                        </a:solidFill>
                        <a:latin typeface="Cambria Math" panose="02040503050406030204" pitchFamily="18" charset="0"/>
                      </a:rPr>
                      <m:t>:</m:t>
                    </m:r>
                  </m:oMath>
                </a14:m>
                <a:r>
                  <a:rPr lang="en-US" sz="1800" b="1" kern="0" dirty="0">
                    <a:solidFill>
                      <a:schemeClr val="bg1"/>
                    </a:solidFill>
                  </a:rPr>
                  <a:t> Stride (frame length)</a:t>
                </a:r>
              </a:p>
              <a:p>
                <a:pPr marL="285750" indent="-285750" algn="just">
                  <a:spcAft>
                    <a:spcPct val="50000"/>
                  </a:spcAft>
                  <a:buFont typeface="Arial" panose="020B0604020202020204" pitchFamily="34" charset="0"/>
                  <a:buChar char="•"/>
                </a:pPr>
                <a:r>
                  <a:rPr lang="en-US" sz="1800" b="1" kern="0" dirty="0">
                    <a:solidFill>
                      <a:schemeClr val="bg1"/>
                    </a:solidFill>
                  </a:rPr>
                  <a:t>Common parameters used in literature are </a:t>
                </a:r>
              </a:p>
              <a:p>
                <a:pPr lvl="1" algn="just">
                  <a:spcAft>
                    <a:spcPct val="50000"/>
                  </a:spcAft>
                </a:pPr>
                <a14:m>
                  <m:oMathPara xmlns:m="http://schemas.openxmlformats.org/officeDocument/2006/math">
                    <m:oMathParaPr>
                      <m:jc m:val="centerGroup"/>
                    </m:oMathParaPr>
                    <m:oMath xmlns:m="http://schemas.openxmlformats.org/officeDocument/2006/math">
                      <m:r>
                        <a:rPr lang="en-US" sz="1800" b="1" i="1" kern="0" smtClean="0">
                          <a:solidFill>
                            <a:schemeClr val="bg1"/>
                          </a:solidFill>
                          <a:latin typeface="Cambria Math" panose="02040503050406030204" pitchFamily="18" charset="0"/>
                        </a:rPr>
                        <m:t>𝑭</m:t>
                      </m:r>
                      <m:r>
                        <a:rPr lang="en-US" sz="1800" b="1" i="1" kern="0" smtClean="0">
                          <a:solidFill>
                            <a:schemeClr val="bg1"/>
                          </a:solidFill>
                          <a:latin typeface="Cambria Math" panose="02040503050406030204" pitchFamily="18" charset="0"/>
                        </a:rPr>
                        <m:t>=</m:t>
                      </m:r>
                      <m:r>
                        <a:rPr lang="en-US" sz="1800" b="1" i="1" kern="0" smtClean="0">
                          <a:solidFill>
                            <a:schemeClr val="bg1"/>
                          </a:solidFill>
                          <a:latin typeface="Cambria Math" panose="02040503050406030204" pitchFamily="18" charset="0"/>
                        </a:rPr>
                        <m:t>𝟐</m:t>
                      </m:r>
                      <m:r>
                        <a:rPr lang="en-US" sz="1800" b="1" i="1" kern="0" smtClean="0">
                          <a:solidFill>
                            <a:schemeClr val="bg1"/>
                          </a:solidFill>
                          <a:latin typeface="Cambria Math" panose="02040503050406030204" pitchFamily="18" charset="0"/>
                        </a:rPr>
                        <m:t>×</m:t>
                      </m:r>
                      <m:r>
                        <a:rPr lang="en-US" sz="1800" b="1" i="1" kern="0" smtClean="0">
                          <a:solidFill>
                            <a:schemeClr val="bg1"/>
                          </a:solidFill>
                          <a:latin typeface="Cambria Math" panose="02040503050406030204" pitchFamily="18" charset="0"/>
                        </a:rPr>
                        <m:t>𝟐</m:t>
                      </m:r>
                    </m:oMath>
                  </m:oMathPara>
                </a14:m>
                <a:endParaRPr lang="en-US" sz="1800" b="1" kern="0" dirty="0">
                  <a:solidFill>
                    <a:schemeClr val="bg1"/>
                  </a:solidFill>
                </a:endParaRPr>
              </a:p>
              <a:p>
                <a:pPr lvl="1" algn="just">
                  <a:spcAft>
                    <a:spcPct val="50000"/>
                  </a:spcAft>
                </a:pPr>
                <a14:m>
                  <m:oMathPara xmlns:m="http://schemas.openxmlformats.org/officeDocument/2006/math">
                    <m:oMathParaPr>
                      <m:jc m:val="centerGroup"/>
                    </m:oMathParaPr>
                    <m:oMath xmlns:m="http://schemas.openxmlformats.org/officeDocument/2006/math">
                      <m:r>
                        <a:rPr lang="en-US" sz="1800" b="1" i="1" kern="0" smtClean="0">
                          <a:solidFill>
                            <a:schemeClr val="bg1"/>
                          </a:solidFill>
                          <a:latin typeface="Cambria Math" panose="02040503050406030204" pitchFamily="18" charset="0"/>
                        </a:rPr>
                        <m:t>𝑺</m:t>
                      </m:r>
                      <m:r>
                        <a:rPr lang="en-US" sz="1800" b="1" i="1" kern="0" smtClean="0">
                          <a:solidFill>
                            <a:schemeClr val="bg1"/>
                          </a:solidFill>
                          <a:latin typeface="Cambria Math" panose="02040503050406030204" pitchFamily="18" charset="0"/>
                        </a:rPr>
                        <m:t>=</m:t>
                      </m:r>
                      <m:r>
                        <a:rPr lang="en-US" sz="1800" b="1" i="1" kern="0" smtClean="0">
                          <a:solidFill>
                            <a:schemeClr val="bg1"/>
                          </a:solidFill>
                          <a:latin typeface="Cambria Math" panose="02040503050406030204" pitchFamily="18" charset="0"/>
                        </a:rPr>
                        <m:t>𝟐</m:t>
                      </m:r>
                    </m:oMath>
                  </m:oMathPara>
                </a14:m>
                <a:endParaRPr lang="en-US" sz="1800" b="1" kern="0" dirty="0">
                  <a:solidFill>
                    <a:schemeClr val="bg1"/>
                  </a:solidFill>
                </a:endParaRPr>
              </a:p>
            </p:txBody>
          </p:sp>
        </mc:Choice>
        <mc:Fallback xmlns="">
          <p:sp>
            <p:nvSpPr>
              <p:cNvPr id="6" name="Rectangle 3155"/>
              <p:cNvSpPr>
                <a:spLocks noRot="1" noChangeAspect="1" noMove="1" noResize="1" noEditPoints="1" noAdjustHandles="1" noChangeArrowheads="1" noChangeShapeType="1" noTextEdit="1"/>
              </p:cNvSpPr>
              <p:nvPr/>
            </p:nvSpPr>
            <p:spPr bwMode="auto">
              <a:xfrm>
                <a:off x="187530" y="690006"/>
                <a:ext cx="8618268" cy="3514768"/>
              </a:xfrm>
              <a:prstGeom prst="rect">
                <a:avLst/>
              </a:prstGeom>
              <a:blipFill>
                <a:blip r:embed="rId3"/>
                <a:stretch>
                  <a:fillRect l="-1556" t="-2253" r="-1627"/>
                </a:stretch>
              </a:blipFill>
              <a:ln w="9525">
                <a:noFill/>
                <a:miter lim="800000"/>
                <a:headEnd/>
                <a:tailEnd/>
              </a:ln>
              <a:effectLst/>
            </p:spPr>
            <p:txBody>
              <a:bodyPr/>
              <a:lstStyle/>
              <a:p>
                <a:r>
                  <a:rPr lang="en-US">
                    <a:noFill/>
                  </a:rPr>
                  <a:t> </a:t>
                </a:r>
              </a:p>
            </p:txBody>
          </p:sp>
        </mc:Fallback>
      </mc:AlternateContent>
      <p:pic>
        <p:nvPicPr>
          <p:cNvPr id="2" name="Picture 1"/>
          <p:cNvPicPr>
            <a:picLocks noChangeAspect="1"/>
          </p:cNvPicPr>
          <p:nvPr/>
        </p:nvPicPr>
        <p:blipFill>
          <a:blip r:embed="rId4"/>
          <a:stretch>
            <a:fillRect/>
          </a:stretch>
        </p:blipFill>
        <p:spPr>
          <a:xfrm>
            <a:off x="463462" y="4204773"/>
            <a:ext cx="4471793" cy="2108803"/>
          </a:xfrm>
          <a:prstGeom prst="rect">
            <a:avLst/>
          </a:prstGeom>
        </p:spPr>
      </p:pic>
      <p:sp>
        <p:nvSpPr>
          <p:cNvPr id="12" name="Rectangle 3155"/>
          <p:cNvSpPr>
            <a:spLocks noChangeArrowheads="1"/>
          </p:cNvSpPr>
          <p:nvPr/>
        </p:nvSpPr>
        <p:spPr bwMode="auto">
          <a:xfrm>
            <a:off x="5323563" y="3419605"/>
            <a:ext cx="3657600" cy="3095626"/>
          </a:xfrm>
          <a:prstGeom prst="rect">
            <a:avLst/>
          </a:prstGeom>
          <a:noFill/>
          <a:ln w="9525">
            <a:noFill/>
            <a:miter lim="800000"/>
            <a:headEnd/>
            <a:tailEnd/>
          </a:ln>
          <a:effectLst/>
        </p:spPr>
        <p:txBody>
          <a:bodyPr lIns="0" tIns="0" rIns="0" bIns="0"/>
          <a:lstStyle/>
          <a:p>
            <a:pPr algn="just">
              <a:spcAft>
                <a:spcPct val="50000"/>
              </a:spcAft>
            </a:pPr>
            <a:r>
              <a:rPr lang="en-US" sz="1800" b="1" kern="0" dirty="0">
                <a:solidFill>
                  <a:schemeClr val="bg1"/>
                </a:solidFill>
              </a:rPr>
              <a:t>The most common pooling operation is </a:t>
            </a:r>
            <a:r>
              <a:rPr lang="en-US" sz="1800" b="1" kern="0" dirty="0" err="1">
                <a:solidFill>
                  <a:schemeClr val="bg1"/>
                </a:solidFill>
              </a:rPr>
              <a:t>maxPooling</a:t>
            </a:r>
            <a:r>
              <a:rPr lang="en-US" sz="1800" b="1" kern="0" dirty="0">
                <a:solidFill>
                  <a:schemeClr val="bg1"/>
                </a:solidFill>
              </a:rPr>
              <a:t>, which partitions the input into a set of non-overlapping section and, for each sub-region outputs the max value.</a:t>
            </a:r>
          </a:p>
          <a:p>
            <a:pPr algn="just">
              <a:spcAft>
                <a:spcPct val="50000"/>
              </a:spcAft>
            </a:pPr>
            <a:r>
              <a:rPr lang="en-US" sz="1800" b="1" kern="0" dirty="0">
                <a:solidFill>
                  <a:schemeClr val="bg1"/>
                </a:solidFill>
              </a:rPr>
              <a:t>Pooling helps to make the representation become approximately invariant to small translations in the input.</a:t>
            </a:r>
          </a:p>
        </p:txBody>
      </p:sp>
    </p:spTree>
    <p:extLst>
      <p:ext uri="{BB962C8B-B14F-4D97-AF65-F5344CB8AC3E}">
        <p14:creationId xmlns:p14="http://schemas.microsoft.com/office/powerpoint/2010/main" val="74131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79" name="Rectangle 3155"/>
          <p:cNvSpPr>
            <a:spLocks noChangeArrowheads="1"/>
          </p:cNvSpPr>
          <p:nvPr/>
        </p:nvSpPr>
        <p:spPr bwMode="auto">
          <a:xfrm>
            <a:off x="187531" y="691727"/>
            <a:ext cx="8645525" cy="5339422"/>
          </a:xfrm>
          <a:prstGeom prst="rect">
            <a:avLst/>
          </a:prstGeom>
          <a:noFill/>
          <a:ln w="9525">
            <a:noFill/>
            <a:miter lim="800000"/>
            <a:headEnd/>
            <a:tailEnd/>
          </a:ln>
          <a:effectLst/>
        </p:spPr>
        <p:txBody>
          <a:bodyPr lIns="0" tIns="0" rIns="0" bIns="0"/>
          <a:lstStyle/>
          <a:p>
            <a:pPr marL="176213" indent="-176213" algn="just">
              <a:spcAft>
                <a:spcPct val="50000"/>
              </a:spcAft>
              <a:buFontTx/>
              <a:buChar char="•"/>
            </a:pPr>
            <a:r>
              <a:rPr lang="en-US" sz="1800" b="1" dirty="0">
                <a:solidFill>
                  <a:schemeClr val="bg1"/>
                </a:solidFill>
              </a:rPr>
              <a:t>Deep learning is a branch of machine learning that has gained great popularity in the latest years</a:t>
            </a:r>
          </a:p>
          <a:p>
            <a:pPr marL="176213" indent="-176213" algn="just">
              <a:spcAft>
                <a:spcPct val="50000"/>
              </a:spcAft>
              <a:buFontTx/>
              <a:buChar char="•"/>
            </a:pPr>
            <a:r>
              <a:rPr lang="en-US" sz="1800" b="1" dirty="0">
                <a:solidFill>
                  <a:schemeClr val="bg1"/>
                </a:solidFill>
              </a:rPr>
              <a:t>The first deep network descriptions emerged in the late 60s and early 70s. </a:t>
            </a:r>
            <a:r>
              <a:rPr lang="en-US" sz="1800" b="1" dirty="0" err="1">
                <a:solidFill>
                  <a:schemeClr val="bg1"/>
                </a:solidFill>
              </a:rPr>
              <a:t>Ivankhnenko</a:t>
            </a:r>
            <a:r>
              <a:rPr lang="en-US" sz="1800" b="1" dirty="0">
                <a:solidFill>
                  <a:schemeClr val="bg1"/>
                </a:solidFill>
              </a:rPr>
              <a:t> (1971) published a paper that described a deep network with 8 layers trained by the Group Method of Data Handling algorithm </a:t>
            </a:r>
          </a:p>
          <a:p>
            <a:pPr marL="176213" indent="-176213" algn="just">
              <a:spcAft>
                <a:spcPct val="50000"/>
              </a:spcAft>
              <a:buFontTx/>
              <a:buChar char="•"/>
            </a:pPr>
            <a:r>
              <a:rPr lang="en-US" sz="1800" b="1" dirty="0">
                <a:solidFill>
                  <a:schemeClr val="bg1"/>
                </a:solidFill>
              </a:rPr>
              <a:t>In 1989 </a:t>
            </a:r>
            <a:r>
              <a:rPr lang="en-US" sz="1800" b="1" dirty="0" err="1">
                <a:solidFill>
                  <a:schemeClr val="bg1"/>
                </a:solidFill>
              </a:rPr>
              <a:t>LeCun</a:t>
            </a:r>
            <a:r>
              <a:rPr lang="en-US" sz="1800" b="1" dirty="0">
                <a:solidFill>
                  <a:schemeClr val="bg1"/>
                </a:solidFill>
              </a:rPr>
              <a:t> was able to apply the standard backpropagation algorithm to train a deep network to recognize handwritten Zip codes. This process was not very practical, since it took three days for training</a:t>
            </a:r>
          </a:p>
          <a:p>
            <a:pPr marL="176213" indent="-176213" algn="just">
              <a:spcAft>
                <a:spcPct val="50000"/>
              </a:spcAft>
              <a:buFontTx/>
              <a:buChar char="•"/>
            </a:pPr>
            <a:r>
              <a:rPr lang="en-US" sz="1800" b="1" dirty="0">
                <a:solidFill>
                  <a:schemeClr val="bg1"/>
                </a:solidFill>
              </a:rPr>
              <a:t>In 1998, a team led by Larry Heck achieved the first success for deep learning on speaker recognition.</a:t>
            </a:r>
          </a:p>
          <a:p>
            <a:pPr marL="176213" indent="-176213" algn="just">
              <a:spcAft>
                <a:spcPct val="50000"/>
              </a:spcAft>
              <a:buFontTx/>
              <a:buChar char="•"/>
            </a:pPr>
            <a:r>
              <a:rPr lang="en-US" sz="1800" b="1" dirty="0">
                <a:solidFill>
                  <a:schemeClr val="bg1"/>
                </a:solidFill>
              </a:rPr>
              <a:t>Nowadays, several speech recognition problems have been approached with a deep learning method called a Long Short Term Memory (LSTM), a recurrent neural network proposed by </a:t>
            </a:r>
            <a:r>
              <a:rPr lang="en-US" sz="1800" b="1" dirty="0" err="1">
                <a:solidFill>
                  <a:schemeClr val="bg1"/>
                </a:solidFill>
              </a:rPr>
              <a:t>Schmidhuber</a:t>
            </a:r>
            <a:r>
              <a:rPr lang="en-US" sz="1800" b="1" dirty="0">
                <a:solidFill>
                  <a:schemeClr val="bg1"/>
                </a:solidFill>
              </a:rPr>
              <a:t> in 1997</a:t>
            </a:r>
          </a:p>
          <a:p>
            <a:pPr marL="176213" indent="-176213" algn="just">
              <a:spcAft>
                <a:spcPct val="50000"/>
              </a:spcAft>
              <a:buFontTx/>
              <a:buChar char="•"/>
            </a:pPr>
            <a:r>
              <a:rPr lang="en-US" sz="1800" b="1" dirty="0">
                <a:solidFill>
                  <a:schemeClr val="bg1"/>
                </a:solidFill>
              </a:rPr>
              <a:t>New training methodologies (greedy-layer-wise learning algorithm) and advances in hardware (GPUs) have contributed to the renewed interest on this topic. </a:t>
            </a:r>
          </a:p>
        </p:txBody>
      </p:sp>
      <p:sp>
        <p:nvSpPr>
          <p:cNvPr id="80899" name="Rectangle 3075"/>
          <p:cNvSpPr>
            <a:spLocks noChangeArrowheads="1"/>
          </p:cNvSpPr>
          <p:nvPr/>
        </p:nvSpPr>
        <p:spPr bwMode="auto">
          <a:xfrm>
            <a:off x="1588" y="-206375"/>
            <a:ext cx="9144000" cy="0"/>
          </a:xfrm>
          <a:prstGeom prst="rect">
            <a:avLst/>
          </a:prstGeom>
          <a:noFill/>
          <a:ln w="9525">
            <a:noFill/>
            <a:miter lim="800000"/>
            <a:headEnd/>
            <a:tailEnd/>
          </a:ln>
          <a:effectLst/>
        </p:spPr>
        <p:txBody>
          <a:bodyPr>
            <a:spAutoFit/>
          </a:bodyPr>
          <a:lstStyle/>
          <a:p>
            <a:endParaRPr lang="en-US"/>
          </a:p>
        </p:txBody>
      </p:sp>
      <p:sp>
        <p:nvSpPr>
          <p:cNvPr id="8"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Deep Learning</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CNNs Fully Connected Layer</a:t>
            </a:r>
          </a:p>
        </p:txBody>
      </p:sp>
      <p:sp>
        <p:nvSpPr>
          <p:cNvPr id="6" name="Rectangle 3155"/>
          <p:cNvSpPr>
            <a:spLocks noChangeArrowheads="1"/>
          </p:cNvSpPr>
          <p:nvPr/>
        </p:nvSpPr>
        <p:spPr bwMode="auto">
          <a:xfrm>
            <a:off x="187530" y="690006"/>
            <a:ext cx="8618268" cy="2804756"/>
          </a:xfrm>
          <a:prstGeom prst="rect">
            <a:avLst/>
          </a:prstGeom>
          <a:noFill/>
          <a:ln w="9525">
            <a:noFill/>
            <a:miter lim="800000"/>
            <a:headEnd/>
            <a:tailEnd/>
          </a:ln>
          <a:effectLst/>
        </p:spPr>
        <p:txBody>
          <a:bodyPr lIns="0" tIns="0" rIns="0" bIns="0"/>
          <a:lstStyle/>
          <a:p>
            <a:pPr marL="285750" indent="-285750" algn="just">
              <a:spcAft>
                <a:spcPct val="50000"/>
              </a:spcAft>
              <a:buFont typeface="Arial" panose="020B0604020202020204" pitchFamily="34" charset="0"/>
              <a:buChar char="•"/>
            </a:pPr>
            <a:r>
              <a:rPr lang="en-US" sz="1800" b="1" kern="0" dirty="0">
                <a:solidFill>
                  <a:schemeClr val="bg1"/>
                </a:solidFill>
              </a:rPr>
              <a:t>If classification is being performed, a fully-connected layer is added</a:t>
            </a:r>
          </a:p>
          <a:p>
            <a:pPr marL="285750" indent="-285750" algn="just">
              <a:spcAft>
                <a:spcPct val="50000"/>
              </a:spcAft>
              <a:buFont typeface="Arial" panose="020B0604020202020204" pitchFamily="34" charset="0"/>
              <a:buChar char="•"/>
            </a:pPr>
            <a:r>
              <a:rPr lang="en-US" sz="1800" b="1" kern="0" dirty="0">
                <a:solidFill>
                  <a:schemeClr val="bg1"/>
                </a:solidFill>
              </a:rPr>
              <a:t>This layer corresponds to a traditional Multilinear Perceptron (MLP)</a:t>
            </a:r>
          </a:p>
          <a:p>
            <a:pPr marL="285750" indent="-285750" algn="just">
              <a:spcAft>
                <a:spcPct val="50000"/>
              </a:spcAft>
              <a:buFont typeface="Arial" panose="020B0604020202020204" pitchFamily="34" charset="0"/>
              <a:buChar char="•"/>
            </a:pPr>
            <a:r>
              <a:rPr lang="en-US" sz="1800" b="1" kern="0" dirty="0">
                <a:solidFill>
                  <a:schemeClr val="bg1"/>
                </a:solidFill>
              </a:rPr>
              <a:t>As the name indicates it, the neurons in the fully connected layer have full connections to all activations in the previous layers</a:t>
            </a:r>
          </a:p>
          <a:p>
            <a:pPr marL="285750" indent="-285750" algn="just">
              <a:spcAft>
                <a:spcPct val="50000"/>
              </a:spcAft>
              <a:buFont typeface="Arial" panose="020B0604020202020204" pitchFamily="34" charset="0"/>
              <a:buChar char="•"/>
            </a:pPr>
            <a:r>
              <a:rPr lang="en-US" sz="1800" b="1" kern="0" dirty="0">
                <a:solidFill>
                  <a:schemeClr val="bg1"/>
                </a:solidFill>
              </a:rPr>
              <a:t>Adding this layer allows the classification of the input described by the feature maps extracted by the previous layers</a:t>
            </a:r>
          </a:p>
          <a:p>
            <a:pPr marL="285750" indent="-285750" algn="just">
              <a:spcAft>
                <a:spcPct val="50000"/>
              </a:spcAft>
              <a:buFont typeface="Arial" panose="020B0604020202020204" pitchFamily="34" charset="0"/>
              <a:buChar char="•"/>
            </a:pPr>
            <a:r>
              <a:rPr lang="en-US" sz="1800" b="1" kern="0" dirty="0">
                <a:solidFill>
                  <a:schemeClr val="bg1"/>
                </a:solidFill>
              </a:rPr>
              <a:t>This layer works in the same way as an MLP and activation functions used commonly include the sigmoid function and the tahn function</a:t>
            </a:r>
          </a:p>
          <a:p>
            <a:pPr algn="just">
              <a:spcAft>
                <a:spcPct val="50000"/>
              </a:spcAft>
            </a:pPr>
            <a:endParaRPr lang="en-US" sz="1800" b="1" kern="0" dirty="0">
              <a:solidFill>
                <a:schemeClr val="bg1"/>
              </a:solidFill>
            </a:endParaRPr>
          </a:p>
        </p:txBody>
      </p:sp>
      <p:grpSp>
        <p:nvGrpSpPr>
          <p:cNvPr id="10" name="Group 9"/>
          <p:cNvGrpSpPr/>
          <p:nvPr/>
        </p:nvGrpSpPr>
        <p:grpSpPr>
          <a:xfrm rot="16200000">
            <a:off x="3725472" y="2874349"/>
            <a:ext cx="2324152" cy="3927081"/>
            <a:chOff x="391886" y="3054072"/>
            <a:chExt cx="2243196" cy="3639719"/>
          </a:xfrm>
        </p:grpSpPr>
        <p:sp>
          <p:nvSpPr>
            <p:cNvPr id="13" name="Oval 12"/>
            <p:cNvSpPr/>
            <p:nvPr/>
          </p:nvSpPr>
          <p:spPr>
            <a:xfrm>
              <a:off x="391887" y="5155837"/>
              <a:ext cx="653142" cy="65314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i="1" dirty="0">
                <a:solidFill>
                  <a:schemeClr val="accent1"/>
                </a:solidFill>
                <a:latin typeface="Cambria Math" panose="02040503050406030204" pitchFamily="18" charset="0"/>
              </a:endParaRPr>
            </a:p>
          </p:txBody>
        </p:sp>
        <p:sp>
          <p:nvSpPr>
            <p:cNvPr id="14" name="Oval 13"/>
            <p:cNvSpPr/>
            <p:nvPr/>
          </p:nvSpPr>
          <p:spPr>
            <a:xfrm>
              <a:off x="391886" y="6040649"/>
              <a:ext cx="653142" cy="65314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i="1" dirty="0">
                <a:solidFill>
                  <a:schemeClr val="accent1"/>
                </a:solidFill>
                <a:latin typeface="Cambria Math" panose="02040503050406030204" pitchFamily="18" charset="0"/>
              </a:endParaRPr>
            </a:p>
          </p:txBody>
        </p:sp>
        <p:sp>
          <p:nvSpPr>
            <p:cNvPr id="15" name="Oval 14"/>
            <p:cNvSpPr/>
            <p:nvPr/>
          </p:nvSpPr>
          <p:spPr>
            <a:xfrm>
              <a:off x="391887" y="3054072"/>
              <a:ext cx="653142" cy="65314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solidFill>
                  <a:schemeClr val="accent1"/>
                </a:solidFill>
              </a:endParaRPr>
            </a:p>
          </p:txBody>
        </p:sp>
        <p:sp>
          <p:nvSpPr>
            <p:cNvPr id="16" name="Oval 15"/>
            <p:cNvSpPr/>
            <p:nvPr/>
          </p:nvSpPr>
          <p:spPr>
            <a:xfrm>
              <a:off x="391887" y="4055954"/>
              <a:ext cx="653142" cy="65314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i="1" dirty="0">
                <a:solidFill>
                  <a:schemeClr val="accent1"/>
                </a:solidFill>
                <a:latin typeface="Cambria Math" panose="02040503050406030204" pitchFamily="18" charset="0"/>
              </a:endParaRPr>
            </a:p>
          </p:txBody>
        </p:sp>
        <p:sp>
          <p:nvSpPr>
            <p:cNvPr id="17" name="Oval 16"/>
            <p:cNvSpPr/>
            <p:nvPr/>
          </p:nvSpPr>
          <p:spPr>
            <a:xfrm>
              <a:off x="1981940" y="4321645"/>
              <a:ext cx="653142" cy="6531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i="1" dirty="0">
                <a:solidFill>
                  <a:schemeClr val="accent1">
                    <a:lumMod val="20000"/>
                    <a:lumOff val="80000"/>
                  </a:schemeClr>
                </a:solidFill>
                <a:latin typeface="Cambria Math" panose="02040503050406030204" pitchFamily="18" charset="0"/>
              </a:endParaRPr>
            </a:p>
          </p:txBody>
        </p:sp>
        <p:cxnSp>
          <p:nvCxnSpPr>
            <p:cNvPr id="22" name="Straight Connector 21"/>
            <p:cNvCxnSpPr>
              <a:stCxn id="15" idx="6"/>
              <a:endCxn id="17" idx="2"/>
            </p:cNvCxnSpPr>
            <p:nvPr/>
          </p:nvCxnSpPr>
          <p:spPr>
            <a:xfrm rot="5400000" flipV="1">
              <a:off x="879697" y="3545975"/>
              <a:ext cx="1267573" cy="93691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6" idx="6"/>
              <a:endCxn id="17" idx="2"/>
            </p:cNvCxnSpPr>
            <p:nvPr/>
          </p:nvCxnSpPr>
          <p:spPr>
            <a:xfrm rot="5400000" flipV="1">
              <a:off x="1380638" y="4046916"/>
              <a:ext cx="265691" cy="93691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3" idx="6"/>
              <a:endCxn id="17" idx="2"/>
            </p:cNvCxnSpPr>
            <p:nvPr/>
          </p:nvCxnSpPr>
          <p:spPr>
            <a:xfrm rot="5400000" flipH="1" flipV="1">
              <a:off x="1096388" y="4596858"/>
              <a:ext cx="834192" cy="93691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4" idx="6"/>
              <a:endCxn id="17" idx="2"/>
            </p:cNvCxnSpPr>
            <p:nvPr/>
          </p:nvCxnSpPr>
          <p:spPr>
            <a:xfrm rot="5400000" flipH="1" flipV="1">
              <a:off x="653982" y="5039263"/>
              <a:ext cx="1719004" cy="936911"/>
            </a:xfrm>
            <a:prstGeom prst="line">
              <a:avLst/>
            </a:prstGeom>
            <a:ln w="381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48968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CNN: All Together</a:t>
            </a:r>
          </a:p>
        </p:txBody>
      </p:sp>
      <p:sp>
        <p:nvSpPr>
          <p:cNvPr id="18" name="Rectangle 3155"/>
          <p:cNvSpPr>
            <a:spLocks noChangeArrowheads="1"/>
          </p:cNvSpPr>
          <p:nvPr/>
        </p:nvSpPr>
        <p:spPr bwMode="auto">
          <a:xfrm>
            <a:off x="187530" y="690006"/>
            <a:ext cx="8618268" cy="324602"/>
          </a:xfrm>
          <a:prstGeom prst="rect">
            <a:avLst/>
          </a:prstGeom>
          <a:noFill/>
          <a:ln w="9525">
            <a:noFill/>
            <a:miter lim="800000"/>
            <a:headEnd/>
            <a:tailEnd/>
          </a:ln>
          <a:effectLst/>
        </p:spPr>
        <p:txBody>
          <a:bodyPr lIns="0" tIns="0" rIns="0" bIns="0"/>
          <a:lstStyle/>
          <a:p>
            <a:pPr marL="285750" indent="-285750" algn="just">
              <a:spcAft>
                <a:spcPct val="50000"/>
              </a:spcAft>
              <a:buFont typeface="Arial" panose="020B0604020202020204" pitchFamily="34" charset="0"/>
              <a:buChar char="•"/>
            </a:pPr>
            <a:r>
              <a:rPr lang="en-US" sz="1800" b="1" kern="0" dirty="0">
                <a:solidFill>
                  <a:schemeClr val="bg1"/>
                </a:solidFill>
              </a:rPr>
              <a:t>Summarizing the layers shown so far, a CNN is depicted:</a:t>
            </a:r>
          </a:p>
        </p:txBody>
      </p:sp>
      <p:grpSp>
        <p:nvGrpSpPr>
          <p:cNvPr id="275" name="Group 274"/>
          <p:cNvGrpSpPr/>
          <p:nvPr/>
        </p:nvGrpSpPr>
        <p:grpSpPr>
          <a:xfrm>
            <a:off x="227013" y="1104596"/>
            <a:ext cx="7764492" cy="5323948"/>
            <a:chOff x="227013" y="1104596"/>
            <a:chExt cx="7764492" cy="5323948"/>
          </a:xfrm>
        </p:grpSpPr>
        <p:grpSp>
          <p:nvGrpSpPr>
            <p:cNvPr id="19" name="Group 18"/>
            <p:cNvGrpSpPr/>
            <p:nvPr/>
          </p:nvGrpSpPr>
          <p:grpSpPr>
            <a:xfrm>
              <a:off x="227013" y="1104596"/>
              <a:ext cx="2828513" cy="5252314"/>
              <a:chOff x="414280" y="1322861"/>
              <a:chExt cx="2828513" cy="5252314"/>
            </a:xfrm>
          </p:grpSpPr>
          <p:grpSp>
            <p:nvGrpSpPr>
              <p:cNvPr id="20" name="Group 19"/>
              <p:cNvGrpSpPr/>
              <p:nvPr/>
            </p:nvGrpSpPr>
            <p:grpSpPr>
              <a:xfrm>
                <a:off x="414280" y="1322861"/>
                <a:ext cx="391596" cy="5252314"/>
                <a:chOff x="439332" y="1336484"/>
                <a:chExt cx="391596" cy="5252314"/>
              </a:xfrm>
            </p:grpSpPr>
            <p:grpSp>
              <p:nvGrpSpPr>
                <p:cNvPr id="73" name="Group 72"/>
                <p:cNvGrpSpPr/>
                <p:nvPr/>
              </p:nvGrpSpPr>
              <p:grpSpPr>
                <a:xfrm rot="5400000">
                  <a:off x="-637825" y="2413641"/>
                  <a:ext cx="2541086" cy="386771"/>
                  <a:chOff x="227013" y="5287060"/>
                  <a:chExt cx="4726490" cy="719404"/>
                </a:xfrm>
              </p:grpSpPr>
              <p:sp>
                <p:nvSpPr>
                  <p:cNvPr id="80" name="Oval 79"/>
                  <p:cNvSpPr/>
                  <p:nvPr/>
                </p:nvSpPr>
                <p:spPr>
                  <a:xfrm rot="3275214">
                    <a:off x="227013"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rot="3275214">
                    <a:off x="2239529"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rot="3275214">
                    <a:off x="1233271"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rot="3275214">
                    <a:off x="3245787" y="5287060"/>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rot="3275214">
                    <a:off x="4252045"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rot="5400000">
                  <a:off x="-633000" y="5124869"/>
                  <a:ext cx="2541086" cy="386771"/>
                  <a:chOff x="227013" y="5287060"/>
                  <a:chExt cx="4726490" cy="719404"/>
                </a:xfrm>
              </p:grpSpPr>
              <p:sp>
                <p:nvSpPr>
                  <p:cNvPr id="75" name="Oval 74"/>
                  <p:cNvSpPr/>
                  <p:nvPr/>
                </p:nvSpPr>
                <p:spPr>
                  <a:xfrm rot="3275214">
                    <a:off x="227013"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rot="3275214">
                    <a:off x="2239529"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rot="3275214">
                    <a:off x="1233271"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rot="3275214">
                    <a:off x="3245787" y="5287060"/>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rot="3275214">
                    <a:off x="4252045"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 name="Group 20"/>
              <p:cNvGrpSpPr/>
              <p:nvPr/>
            </p:nvGrpSpPr>
            <p:grpSpPr>
              <a:xfrm>
                <a:off x="1281439" y="1789470"/>
                <a:ext cx="1670814" cy="525884"/>
                <a:chOff x="1281439" y="1789470"/>
                <a:chExt cx="1670814" cy="525884"/>
              </a:xfrm>
            </p:grpSpPr>
            <p:sp>
              <p:nvSpPr>
                <p:cNvPr id="69" name="Oval 68"/>
                <p:cNvSpPr/>
                <p:nvPr/>
              </p:nvSpPr>
              <p:spPr>
                <a:xfrm rot="8675214">
                  <a:off x="1355820" y="186385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rot="8675214">
                  <a:off x="1928285" y="186385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rot="8675214">
                  <a:off x="2500749" y="1878959"/>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1281439" y="1789470"/>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1281439" y="3433823"/>
                <a:ext cx="1670814" cy="525884"/>
                <a:chOff x="1281439" y="3433823"/>
                <a:chExt cx="1670814" cy="525884"/>
              </a:xfrm>
            </p:grpSpPr>
            <p:sp>
              <p:nvSpPr>
                <p:cNvPr id="65" name="Oval 64"/>
                <p:cNvSpPr/>
                <p:nvPr/>
              </p:nvSpPr>
              <p:spPr>
                <a:xfrm rot="8675214">
                  <a:off x="1355820" y="350820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rot="8675214">
                  <a:off x="1928285" y="350820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rot="8675214">
                  <a:off x="2500749" y="3523312"/>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1281439" y="3433823"/>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1277653" y="5129625"/>
                <a:ext cx="1670814" cy="525884"/>
                <a:chOff x="1281439" y="5582680"/>
                <a:chExt cx="1670814" cy="525884"/>
              </a:xfrm>
            </p:grpSpPr>
            <p:sp>
              <p:nvSpPr>
                <p:cNvPr id="61" name="Oval 60"/>
                <p:cNvSpPr/>
                <p:nvPr/>
              </p:nvSpPr>
              <p:spPr>
                <a:xfrm rot="8675214">
                  <a:off x="1355820" y="565706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rot="8675214">
                  <a:off x="1928285" y="565706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rot="8675214">
                  <a:off x="2500749" y="5672169"/>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1281439" y="5582680"/>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6" name="Straight Arrow Connector 25"/>
              <p:cNvCxnSpPr>
                <a:stCxn id="80" idx="1"/>
                <a:endCxn id="72" idx="1"/>
              </p:cNvCxnSpPr>
              <p:nvPr/>
            </p:nvCxnSpPr>
            <p:spPr>
              <a:xfrm>
                <a:off x="788771" y="1542825"/>
                <a:ext cx="492668" cy="509587"/>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82" idx="1"/>
                <a:endCxn id="72" idx="1"/>
              </p:cNvCxnSpPr>
              <p:nvPr/>
            </p:nvCxnSpPr>
            <p:spPr>
              <a:xfrm flipV="1">
                <a:off x="788771" y="2052412"/>
                <a:ext cx="492668" cy="31403"/>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81" idx="1"/>
                <a:endCxn id="72" idx="1"/>
              </p:cNvCxnSpPr>
              <p:nvPr/>
            </p:nvCxnSpPr>
            <p:spPr>
              <a:xfrm flipV="1">
                <a:off x="788771" y="2052412"/>
                <a:ext cx="492668" cy="572394"/>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83" idx="1"/>
                <a:endCxn id="68" idx="1"/>
              </p:cNvCxnSpPr>
              <p:nvPr/>
            </p:nvCxnSpPr>
            <p:spPr>
              <a:xfrm>
                <a:off x="798419" y="3165797"/>
                <a:ext cx="483020" cy="530968"/>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81" idx="1"/>
                <a:endCxn id="68" idx="1"/>
              </p:cNvCxnSpPr>
              <p:nvPr/>
            </p:nvCxnSpPr>
            <p:spPr>
              <a:xfrm>
                <a:off x="788771" y="2624806"/>
                <a:ext cx="492668" cy="1071959"/>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84" idx="1"/>
                <a:endCxn id="68" idx="1"/>
              </p:cNvCxnSpPr>
              <p:nvPr/>
            </p:nvCxnSpPr>
            <p:spPr>
              <a:xfrm flipV="1">
                <a:off x="788771" y="3696765"/>
                <a:ext cx="492668" cy="10023"/>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75" idx="1"/>
                <a:endCxn id="68" idx="1"/>
              </p:cNvCxnSpPr>
              <p:nvPr/>
            </p:nvCxnSpPr>
            <p:spPr>
              <a:xfrm flipV="1">
                <a:off x="793596" y="3696765"/>
                <a:ext cx="487843" cy="557287"/>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77" idx="1"/>
                <a:endCxn id="60" idx="1"/>
              </p:cNvCxnSpPr>
              <p:nvPr/>
            </p:nvCxnSpPr>
            <p:spPr>
              <a:xfrm flipV="1">
                <a:off x="793596" y="4557231"/>
                <a:ext cx="484057" cy="237812"/>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76" idx="1"/>
                <a:endCxn id="64" idx="1"/>
              </p:cNvCxnSpPr>
              <p:nvPr/>
            </p:nvCxnSpPr>
            <p:spPr>
              <a:xfrm>
                <a:off x="793596" y="5336034"/>
                <a:ext cx="484057" cy="56533"/>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78" idx="1"/>
                <a:endCxn id="64" idx="1"/>
              </p:cNvCxnSpPr>
              <p:nvPr/>
            </p:nvCxnSpPr>
            <p:spPr>
              <a:xfrm flipV="1">
                <a:off x="803244" y="5392567"/>
                <a:ext cx="474409" cy="484458"/>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79" idx="2"/>
                <a:endCxn id="64" idx="1"/>
              </p:cNvCxnSpPr>
              <p:nvPr/>
            </p:nvCxnSpPr>
            <p:spPr>
              <a:xfrm flipV="1">
                <a:off x="761344" y="5392567"/>
                <a:ext cx="516309" cy="884781"/>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39" name="Group 38"/>
              <p:cNvGrpSpPr/>
              <p:nvPr/>
            </p:nvGrpSpPr>
            <p:grpSpPr>
              <a:xfrm>
                <a:off x="1277653" y="4294289"/>
                <a:ext cx="1670814" cy="525884"/>
                <a:chOff x="1281439" y="3433823"/>
                <a:chExt cx="1670814" cy="525884"/>
              </a:xfrm>
            </p:grpSpPr>
            <p:sp>
              <p:nvSpPr>
                <p:cNvPr id="57" name="Oval 56"/>
                <p:cNvSpPr/>
                <p:nvPr/>
              </p:nvSpPr>
              <p:spPr>
                <a:xfrm rot="8675214">
                  <a:off x="1355820" y="350820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rot="8675214">
                  <a:off x="1928285" y="350820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rot="8675214">
                  <a:off x="2500749" y="3523312"/>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1281439" y="3433823"/>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1277653" y="2608510"/>
                <a:ext cx="1670814" cy="525884"/>
                <a:chOff x="1281439" y="3433823"/>
                <a:chExt cx="1670814" cy="525884"/>
              </a:xfrm>
            </p:grpSpPr>
            <p:sp>
              <p:nvSpPr>
                <p:cNvPr id="53" name="Oval 52"/>
                <p:cNvSpPr/>
                <p:nvPr/>
              </p:nvSpPr>
              <p:spPr>
                <a:xfrm rot="8675214">
                  <a:off x="1355820" y="350820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rot="8675214">
                  <a:off x="1928285" y="350820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rot="8675214">
                  <a:off x="2500749" y="3523312"/>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1281439" y="3433823"/>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1" name="Straight Arrow Connector 40"/>
              <p:cNvCxnSpPr>
                <a:stCxn id="81" idx="1"/>
                <a:endCxn id="56" idx="1"/>
              </p:cNvCxnSpPr>
              <p:nvPr/>
            </p:nvCxnSpPr>
            <p:spPr>
              <a:xfrm>
                <a:off x="788771" y="2624806"/>
                <a:ext cx="488882" cy="246646"/>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82" idx="1"/>
                <a:endCxn id="56" idx="1"/>
              </p:cNvCxnSpPr>
              <p:nvPr/>
            </p:nvCxnSpPr>
            <p:spPr>
              <a:xfrm>
                <a:off x="788771" y="2083815"/>
                <a:ext cx="488882" cy="787637"/>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83" idx="1"/>
                <a:endCxn id="56" idx="1"/>
              </p:cNvCxnSpPr>
              <p:nvPr/>
            </p:nvCxnSpPr>
            <p:spPr>
              <a:xfrm flipV="1">
                <a:off x="798419" y="2871452"/>
                <a:ext cx="479234" cy="294345"/>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76" idx="1"/>
                <a:endCxn id="60" idx="1"/>
              </p:cNvCxnSpPr>
              <p:nvPr/>
            </p:nvCxnSpPr>
            <p:spPr>
              <a:xfrm flipV="1">
                <a:off x="793596" y="4557231"/>
                <a:ext cx="484057" cy="778803"/>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75" idx="1"/>
                <a:endCxn id="60" idx="1"/>
              </p:cNvCxnSpPr>
              <p:nvPr/>
            </p:nvCxnSpPr>
            <p:spPr>
              <a:xfrm>
                <a:off x="793596" y="4254052"/>
                <a:ext cx="484057" cy="303179"/>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56" idx="3"/>
                <a:endCxn id="99" idx="1"/>
              </p:cNvCxnSpPr>
              <p:nvPr/>
            </p:nvCxnSpPr>
            <p:spPr>
              <a:xfrm flipV="1">
                <a:off x="2948467" y="2869105"/>
                <a:ext cx="294326" cy="2347"/>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72" idx="3"/>
                <a:endCxn id="92" idx="1"/>
              </p:cNvCxnSpPr>
              <p:nvPr/>
            </p:nvCxnSpPr>
            <p:spPr>
              <a:xfrm flipV="1">
                <a:off x="2952253" y="2051537"/>
                <a:ext cx="290394" cy="875"/>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60" idx="3"/>
                <a:endCxn id="111" idx="1"/>
              </p:cNvCxnSpPr>
              <p:nvPr/>
            </p:nvCxnSpPr>
            <p:spPr>
              <a:xfrm flipV="1">
                <a:off x="2948467" y="4552187"/>
                <a:ext cx="294180" cy="5044"/>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68" idx="3"/>
                <a:endCxn id="105" idx="1"/>
              </p:cNvCxnSpPr>
              <p:nvPr/>
            </p:nvCxnSpPr>
            <p:spPr>
              <a:xfrm>
                <a:off x="2952253" y="3696765"/>
                <a:ext cx="290394" cy="0"/>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64" idx="3"/>
                <a:endCxn id="117" idx="1"/>
              </p:cNvCxnSpPr>
              <p:nvPr/>
            </p:nvCxnSpPr>
            <p:spPr>
              <a:xfrm flipV="1">
                <a:off x="2948467" y="5392500"/>
                <a:ext cx="294180" cy="67"/>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 name="Group 3"/>
            <p:cNvGrpSpPr/>
            <p:nvPr/>
          </p:nvGrpSpPr>
          <p:grpSpPr>
            <a:xfrm>
              <a:off x="3055380" y="1570330"/>
              <a:ext cx="2077595" cy="525884"/>
              <a:chOff x="3180640" y="1570330"/>
              <a:chExt cx="2077595" cy="525884"/>
            </a:xfrm>
          </p:grpSpPr>
          <p:sp>
            <p:nvSpPr>
              <p:cNvPr id="89" name="Oval 88"/>
              <p:cNvSpPr/>
              <p:nvPr/>
            </p:nvSpPr>
            <p:spPr>
              <a:xfrm rot="8675214">
                <a:off x="3255021" y="1629603"/>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rot="8675214">
                <a:off x="3827486" y="1629603"/>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rot="8675214">
                <a:off x="4399950" y="164471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3180640" y="1570330"/>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3" name="Straight Arrow Connector 92"/>
              <p:cNvCxnSpPr>
                <a:stCxn id="92" idx="3"/>
                <a:endCxn id="246" idx="5"/>
              </p:cNvCxnSpPr>
              <p:nvPr/>
            </p:nvCxnSpPr>
            <p:spPr>
              <a:xfrm flipV="1">
                <a:off x="4851454" y="1825999"/>
                <a:ext cx="406781" cy="7273"/>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5" name="Group 94"/>
            <p:cNvGrpSpPr/>
            <p:nvPr/>
          </p:nvGrpSpPr>
          <p:grpSpPr>
            <a:xfrm>
              <a:off x="3055526" y="2387898"/>
              <a:ext cx="2077450" cy="525884"/>
              <a:chOff x="3180640" y="1570330"/>
              <a:chExt cx="2077450" cy="525884"/>
            </a:xfrm>
          </p:grpSpPr>
          <p:sp>
            <p:nvSpPr>
              <p:cNvPr id="96" name="Oval 95"/>
              <p:cNvSpPr/>
              <p:nvPr/>
            </p:nvSpPr>
            <p:spPr>
              <a:xfrm rot="8675214">
                <a:off x="3255021" y="1629603"/>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rot="8675214">
                <a:off x="3827486" y="1629603"/>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rot="8675214">
                <a:off x="4399950" y="164471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3180640" y="1570330"/>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0" name="Straight Arrow Connector 99"/>
              <p:cNvCxnSpPr>
                <a:stCxn id="99" idx="3"/>
                <a:endCxn id="247" idx="5"/>
              </p:cNvCxnSpPr>
              <p:nvPr/>
            </p:nvCxnSpPr>
            <p:spPr>
              <a:xfrm flipV="1">
                <a:off x="4851454" y="1819324"/>
                <a:ext cx="406636" cy="13948"/>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1" name="Group 100"/>
            <p:cNvGrpSpPr/>
            <p:nvPr/>
          </p:nvGrpSpPr>
          <p:grpSpPr>
            <a:xfrm>
              <a:off x="3055380" y="3215558"/>
              <a:ext cx="2077594" cy="525884"/>
              <a:chOff x="3180640" y="1570330"/>
              <a:chExt cx="2077594" cy="525884"/>
            </a:xfrm>
          </p:grpSpPr>
          <p:sp>
            <p:nvSpPr>
              <p:cNvPr id="102" name="Oval 101"/>
              <p:cNvSpPr/>
              <p:nvPr/>
            </p:nvSpPr>
            <p:spPr>
              <a:xfrm rot="8675214">
                <a:off x="3255021" y="1629603"/>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rot="8675214">
                <a:off x="3827486" y="1629603"/>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rot="8675214">
                <a:off x="4399950" y="164471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3180640" y="1570330"/>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6" name="Straight Arrow Connector 105"/>
              <p:cNvCxnSpPr>
                <a:stCxn id="105" idx="3"/>
                <a:endCxn id="248" idx="5"/>
              </p:cNvCxnSpPr>
              <p:nvPr/>
            </p:nvCxnSpPr>
            <p:spPr>
              <a:xfrm flipV="1">
                <a:off x="4851454" y="1820105"/>
                <a:ext cx="406780" cy="13167"/>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7" name="Group 106"/>
            <p:cNvGrpSpPr/>
            <p:nvPr/>
          </p:nvGrpSpPr>
          <p:grpSpPr>
            <a:xfrm>
              <a:off x="3055380" y="4070980"/>
              <a:ext cx="2077592" cy="525884"/>
              <a:chOff x="3180640" y="1570330"/>
              <a:chExt cx="2077592" cy="525884"/>
            </a:xfrm>
          </p:grpSpPr>
          <p:sp>
            <p:nvSpPr>
              <p:cNvPr id="108" name="Oval 107"/>
              <p:cNvSpPr/>
              <p:nvPr/>
            </p:nvSpPr>
            <p:spPr>
              <a:xfrm rot="8675214">
                <a:off x="3255021" y="1629603"/>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rot="8675214">
                <a:off x="3827486" y="1629603"/>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rot="8675214">
                <a:off x="4399950" y="164471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3180640" y="1570330"/>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2" name="Straight Arrow Connector 111"/>
              <p:cNvCxnSpPr>
                <a:stCxn id="111" idx="3"/>
                <a:endCxn id="249" idx="5"/>
              </p:cNvCxnSpPr>
              <p:nvPr/>
            </p:nvCxnSpPr>
            <p:spPr>
              <a:xfrm flipV="1">
                <a:off x="4851454" y="1831978"/>
                <a:ext cx="406778" cy="1294"/>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3" name="Group 112"/>
            <p:cNvGrpSpPr/>
            <p:nvPr/>
          </p:nvGrpSpPr>
          <p:grpSpPr>
            <a:xfrm>
              <a:off x="3055380" y="4911293"/>
              <a:ext cx="2077591" cy="525884"/>
              <a:chOff x="3180640" y="1570330"/>
              <a:chExt cx="2077591" cy="525884"/>
            </a:xfrm>
          </p:grpSpPr>
          <p:sp>
            <p:nvSpPr>
              <p:cNvPr id="114" name="Oval 113"/>
              <p:cNvSpPr/>
              <p:nvPr/>
            </p:nvSpPr>
            <p:spPr>
              <a:xfrm rot="8675214">
                <a:off x="3255021" y="1629603"/>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rot="8675214">
                <a:off x="3827486" y="1629603"/>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rot="8675214">
                <a:off x="4399950" y="164471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p:cNvSpPr/>
              <p:nvPr/>
            </p:nvSpPr>
            <p:spPr>
              <a:xfrm>
                <a:off x="3180640" y="1570330"/>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8" name="Straight Arrow Connector 117"/>
              <p:cNvCxnSpPr>
                <a:stCxn id="117" idx="3"/>
                <a:endCxn id="250" idx="5"/>
              </p:cNvCxnSpPr>
              <p:nvPr/>
            </p:nvCxnSpPr>
            <p:spPr>
              <a:xfrm flipV="1">
                <a:off x="4851454" y="1817045"/>
                <a:ext cx="406777" cy="16227"/>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183" name="Oval 182"/>
            <p:cNvSpPr/>
            <p:nvPr/>
          </p:nvSpPr>
          <p:spPr>
            <a:xfrm rot="8675214">
              <a:off x="5919173" y="1681367"/>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rot="8675214">
              <a:off x="5919174" y="2492260"/>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rot="8675214">
              <a:off x="5919172" y="332070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rot="8675214">
              <a:off x="5919170" y="4187996"/>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p:nvPr/>
          </p:nvSpPr>
          <p:spPr>
            <a:xfrm rot="8675214">
              <a:off x="5919169" y="5013376"/>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p:cNvSpPr/>
            <p:nvPr/>
          </p:nvSpPr>
          <p:spPr>
            <a:xfrm rot="8675214">
              <a:off x="7540001" y="3312488"/>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1" name="Straight Arrow Connector 200"/>
            <p:cNvCxnSpPr>
              <a:stCxn id="183" idx="1"/>
              <a:endCxn id="200" idx="5"/>
            </p:cNvCxnSpPr>
            <p:nvPr/>
          </p:nvCxnSpPr>
          <p:spPr>
            <a:xfrm>
              <a:off x="6293663" y="1901331"/>
              <a:ext cx="1248971" cy="1568315"/>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4" name="Straight Arrow Connector 203"/>
            <p:cNvCxnSpPr>
              <a:stCxn id="184" idx="1"/>
              <a:endCxn id="200" idx="5"/>
            </p:cNvCxnSpPr>
            <p:nvPr/>
          </p:nvCxnSpPr>
          <p:spPr>
            <a:xfrm>
              <a:off x="6293664" y="2712224"/>
              <a:ext cx="1248970" cy="757422"/>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7" name="Straight Arrow Connector 206"/>
            <p:cNvCxnSpPr>
              <a:stCxn id="189" idx="1"/>
              <a:endCxn id="200" idx="5"/>
            </p:cNvCxnSpPr>
            <p:nvPr/>
          </p:nvCxnSpPr>
          <p:spPr>
            <a:xfrm flipV="1">
              <a:off x="6293662" y="3469646"/>
              <a:ext cx="1248972" cy="71019"/>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a:stCxn id="192" idx="2"/>
              <a:endCxn id="200" idx="5"/>
            </p:cNvCxnSpPr>
            <p:nvPr/>
          </p:nvCxnSpPr>
          <p:spPr>
            <a:xfrm flipV="1">
              <a:off x="6261408" y="3469646"/>
              <a:ext cx="1281226" cy="797646"/>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3" name="Straight Arrow Connector 212"/>
            <p:cNvCxnSpPr>
              <a:stCxn id="196" idx="2"/>
              <a:endCxn id="200" idx="5"/>
            </p:cNvCxnSpPr>
            <p:nvPr/>
          </p:nvCxnSpPr>
          <p:spPr>
            <a:xfrm flipV="1">
              <a:off x="6261407" y="3469646"/>
              <a:ext cx="1281227" cy="1623026"/>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6" name="Rectangle 225"/>
            <p:cNvSpPr/>
            <p:nvPr/>
          </p:nvSpPr>
          <p:spPr>
            <a:xfrm>
              <a:off x="922739" y="1365486"/>
              <a:ext cx="1990657" cy="4293274"/>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ectangle 226"/>
            <p:cNvSpPr/>
            <p:nvPr/>
          </p:nvSpPr>
          <p:spPr>
            <a:xfrm>
              <a:off x="2965684" y="1251623"/>
              <a:ext cx="1990657" cy="4293274"/>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ectangle 227"/>
            <p:cNvSpPr/>
            <p:nvPr/>
          </p:nvSpPr>
          <p:spPr>
            <a:xfrm>
              <a:off x="5083574" y="1251623"/>
              <a:ext cx="462650" cy="4293274"/>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TextBox 228"/>
            <p:cNvSpPr txBox="1"/>
            <p:nvPr/>
          </p:nvSpPr>
          <p:spPr>
            <a:xfrm>
              <a:off x="852662" y="5801833"/>
              <a:ext cx="2286768" cy="369332"/>
            </a:xfrm>
            <a:prstGeom prst="rect">
              <a:avLst/>
            </a:prstGeom>
            <a:noFill/>
            <a:ln w="9525">
              <a:noFill/>
              <a:miter lim="800000"/>
              <a:headEnd/>
              <a:tailEnd/>
            </a:ln>
            <a:effectLst/>
          </p:spPr>
          <p:txBody>
            <a:bodyPr lIns="0" tIns="0" rIns="0" bIns="0"/>
            <a:lstStyle>
              <a:defPPr>
                <a:defRPr lang="en-US"/>
              </a:defPPr>
              <a:lvl1pPr marL="285750" indent="-285750" algn="just">
                <a:spcAft>
                  <a:spcPct val="50000"/>
                </a:spcAft>
                <a:buFont typeface="Arial" panose="020B0604020202020204" pitchFamily="34" charset="0"/>
                <a:buChar char="•"/>
                <a:defRPr sz="1800" b="1" kern="0">
                  <a:solidFill>
                    <a:schemeClr val="bg1"/>
                  </a:solidFill>
                </a:defRPr>
              </a:lvl1pPr>
            </a:lstStyle>
            <a:p>
              <a:pPr marL="0" indent="0">
                <a:buNone/>
              </a:pPr>
              <a:r>
                <a:rPr lang="en-US" dirty="0"/>
                <a:t>Convolutional Layer</a:t>
              </a:r>
            </a:p>
          </p:txBody>
        </p:sp>
        <p:sp>
          <p:nvSpPr>
            <p:cNvPr id="230" name="TextBox 229"/>
            <p:cNvSpPr txBox="1"/>
            <p:nvPr/>
          </p:nvSpPr>
          <p:spPr>
            <a:xfrm>
              <a:off x="3193983" y="5569486"/>
              <a:ext cx="1289498" cy="369332"/>
            </a:xfrm>
            <a:prstGeom prst="rect">
              <a:avLst/>
            </a:prstGeom>
            <a:noFill/>
            <a:ln w="9525">
              <a:noFill/>
              <a:miter lim="800000"/>
              <a:headEnd/>
              <a:tailEnd/>
            </a:ln>
            <a:effectLst/>
          </p:spPr>
          <p:txBody>
            <a:bodyPr lIns="0" tIns="0" rIns="0" bIns="0"/>
            <a:lstStyle>
              <a:defPPr>
                <a:defRPr lang="en-US"/>
              </a:defPPr>
              <a:lvl1pPr marL="285750" indent="-285750" algn="just">
                <a:spcAft>
                  <a:spcPct val="50000"/>
                </a:spcAft>
                <a:buFont typeface="Arial" panose="020B0604020202020204" pitchFamily="34" charset="0"/>
                <a:buChar char="•"/>
                <a:defRPr sz="1800" b="1" kern="0">
                  <a:solidFill>
                    <a:schemeClr val="bg1"/>
                  </a:solidFill>
                </a:defRPr>
              </a:lvl1pPr>
            </a:lstStyle>
            <a:p>
              <a:pPr marL="0" indent="0">
                <a:buNone/>
              </a:pPr>
              <a:r>
                <a:rPr lang="en-US" dirty="0"/>
                <a:t>ReLu Layer</a:t>
              </a:r>
            </a:p>
          </p:txBody>
        </p:sp>
        <p:sp>
          <p:nvSpPr>
            <p:cNvPr id="246" name="Oval 245"/>
            <p:cNvSpPr/>
            <p:nvPr/>
          </p:nvSpPr>
          <p:spPr>
            <a:xfrm rot="8675214">
              <a:off x="5130342" y="166884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Oval 246"/>
            <p:cNvSpPr/>
            <p:nvPr/>
          </p:nvSpPr>
          <p:spPr>
            <a:xfrm rot="8675214">
              <a:off x="5130343" y="247973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47"/>
            <p:cNvSpPr/>
            <p:nvPr/>
          </p:nvSpPr>
          <p:spPr>
            <a:xfrm rot="8675214">
              <a:off x="5130341" y="3308175"/>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Oval 248"/>
            <p:cNvSpPr/>
            <p:nvPr/>
          </p:nvSpPr>
          <p:spPr>
            <a:xfrm rot="8675214">
              <a:off x="5130339" y="4175470"/>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249"/>
            <p:cNvSpPr/>
            <p:nvPr/>
          </p:nvSpPr>
          <p:spPr>
            <a:xfrm rot="8675214">
              <a:off x="5130338" y="5000850"/>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6" name="Straight Arrow Connector 255"/>
            <p:cNvCxnSpPr>
              <a:stCxn id="246" idx="1"/>
              <a:endCxn id="183" idx="5"/>
            </p:cNvCxnSpPr>
            <p:nvPr/>
          </p:nvCxnSpPr>
          <p:spPr>
            <a:xfrm flipV="1">
              <a:off x="5504832" y="1838525"/>
              <a:ext cx="416974" cy="50280"/>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9" name="Straight Arrow Connector 258"/>
            <p:cNvCxnSpPr>
              <a:stCxn id="247" idx="1"/>
              <a:endCxn id="184" idx="5"/>
            </p:cNvCxnSpPr>
            <p:nvPr/>
          </p:nvCxnSpPr>
          <p:spPr>
            <a:xfrm flipV="1">
              <a:off x="5504833" y="2649418"/>
              <a:ext cx="416974" cy="50280"/>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2" name="Straight Arrow Connector 261"/>
            <p:cNvCxnSpPr>
              <a:stCxn id="248" idx="1"/>
              <a:endCxn id="189" idx="5"/>
            </p:cNvCxnSpPr>
            <p:nvPr/>
          </p:nvCxnSpPr>
          <p:spPr>
            <a:xfrm flipV="1">
              <a:off x="5504831" y="3477859"/>
              <a:ext cx="416974" cy="50280"/>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5" name="Straight Arrow Connector 264"/>
            <p:cNvCxnSpPr>
              <a:stCxn id="249" idx="1"/>
              <a:endCxn id="192" idx="5"/>
            </p:cNvCxnSpPr>
            <p:nvPr/>
          </p:nvCxnSpPr>
          <p:spPr>
            <a:xfrm flipV="1">
              <a:off x="5504829" y="4345154"/>
              <a:ext cx="416974" cy="50280"/>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8" name="Straight Arrow Connector 267"/>
            <p:cNvCxnSpPr>
              <a:stCxn id="250" idx="1"/>
              <a:endCxn id="196" idx="5"/>
            </p:cNvCxnSpPr>
            <p:nvPr/>
          </p:nvCxnSpPr>
          <p:spPr>
            <a:xfrm flipV="1">
              <a:off x="5504828" y="5170534"/>
              <a:ext cx="416974" cy="50280"/>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2" name="TextBox 271"/>
            <p:cNvSpPr txBox="1"/>
            <p:nvPr/>
          </p:nvSpPr>
          <p:spPr>
            <a:xfrm>
              <a:off x="4502566" y="5723471"/>
              <a:ext cx="1638863" cy="369332"/>
            </a:xfrm>
            <a:prstGeom prst="rect">
              <a:avLst/>
            </a:prstGeom>
            <a:noFill/>
            <a:ln w="9525">
              <a:noFill/>
              <a:miter lim="800000"/>
              <a:headEnd/>
              <a:tailEnd/>
            </a:ln>
            <a:effectLst/>
          </p:spPr>
          <p:txBody>
            <a:bodyPr lIns="0" tIns="0" rIns="0" bIns="0"/>
            <a:lstStyle>
              <a:defPPr>
                <a:defRPr lang="en-US"/>
              </a:defPPr>
              <a:lvl1pPr marL="285750" indent="-285750" algn="just">
                <a:spcAft>
                  <a:spcPct val="50000"/>
                </a:spcAft>
                <a:buFont typeface="Arial" panose="020B0604020202020204" pitchFamily="34" charset="0"/>
                <a:buChar char="•"/>
                <a:defRPr sz="1800" b="1" kern="0">
                  <a:solidFill>
                    <a:schemeClr val="bg1"/>
                  </a:solidFill>
                </a:defRPr>
              </a:lvl1pPr>
            </a:lstStyle>
            <a:p>
              <a:pPr marL="0" indent="0">
                <a:buNone/>
              </a:pPr>
              <a:r>
                <a:rPr lang="en-US" dirty="0"/>
                <a:t>Pooling Layer</a:t>
              </a:r>
            </a:p>
          </p:txBody>
        </p:sp>
        <p:sp>
          <p:nvSpPr>
            <p:cNvPr id="273" name="Rectangle 272"/>
            <p:cNvSpPr/>
            <p:nvPr/>
          </p:nvSpPr>
          <p:spPr>
            <a:xfrm>
              <a:off x="5844788" y="1377848"/>
              <a:ext cx="2146717" cy="4293274"/>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TextBox 273"/>
            <p:cNvSpPr txBox="1"/>
            <p:nvPr/>
          </p:nvSpPr>
          <p:spPr>
            <a:xfrm>
              <a:off x="6208093" y="5754152"/>
              <a:ext cx="1783412" cy="674392"/>
            </a:xfrm>
            <a:prstGeom prst="rect">
              <a:avLst/>
            </a:prstGeom>
            <a:noFill/>
            <a:ln w="9525">
              <a:noFill/>
              <a:miter lim="800000"/>
              <a:headEnd/>
              <a:tailEnd/>
            </a:ln>
            <a:effectLst/>
          </p:spPr>
          <p:txBody>
            <a:bodyPr lIns="0" tIns="0" rIns="0" bIns="0"/>
            <a:lstStyle>
              <a:defPPr>
                <a:defRPr lang="en-US"/>
              </a:defPPr>
              <a:lvl1pPr marL="285750" indent="-285750" algn="just">
                <a:spcAft>
                  <a:spcPct val="50000"/>
                </a:spcAft>
                <a:buFont typeface="Arial" panose="020B0604020202020204" pitchFamily="34" charset="0"/>
                <a:buChar char="•"/>
                <a:defRPr sz="1800" b="1" kern="0">
                  <a:solidFill>
                    <a:schemeClr val="bg1"/>
                  </a:solidFill>
                </a:defRPr>
              </a:lvl1pPr>
            </a:lstStyle>
            <a:p>
              <a:pPr marL="0" indent="0">
                <a:buNone/>
              </a:pPr>
              <a:r>
                <a:rPr lang="en-US" dirty="0"/>
                <a:t>Fully Connected Layer</a:t>
              </a:r>
            </a:p>
          </p:txBody>
        </p:sp>
      </p:grpSp>
    </p:spTree>
    <p:extLst>
      <p:ext uri="{BB962C8B-B14F-4D97-AF65-F5344CB8AC3E}">
        <p14:creationId xmlns:p14="http://schemas.microsoft.com/office/powerpoint/2010/main" val="13206158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0"/>
          <p:cNvSpPr txBox="1">
            <a:spLocks noChangeArrowheads="1"/>
          </p:cNvSpPr>
          <p:nvPr/>
        </p:nvSpPr>
        <p:spPr bwMode="auto">
          <a:xfrm>
            <a:off x="189989" y="92413"/>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Summary</a:t>
            </a:r>
          </a:p>
        </p:txBody>
      </p:sp>
      <p:sp>
        <p:nvSpPr>
          <p:cNvPr id="22" name="Rectangle 3155"/>
          <p:cNvSpPr>
            <a:spLocks noChangeArrowheads="1"/>
          </p:cNvSpPr>
          <p:nvPr/>
        </p:nvSpPr>
        <p:spPr bwMode="auto">
          <a:xfrm>
            <a:off x="284886" y="609803"/>
            <a:ext cx="8645525" cy="5883594"/>
          </a:xfrm>
          <a:prstGeom prst="rect">
            <a:avLst/>
          </a:prstGeom>
          <a:noFill/>
          <a:ln w="9525">
            <a:noFill/>
            <a:miter lim="800000"/>
            <a:headEnd/>
            <a:tailEnd/>
          </a:ln>
          <a:effectLst/>
        </p:spPr>
        <p:txBody>
          <a:bodyPr lIns="0" tIns="0" rIns="0" bIns="0"/>
          <a:lstStyle/>
          <a:p>
            <a:pPr marL="176213" indent="-176213" algn="just">
              <a:spcAft>
                <a:spcPct val="50000"/>
              </a:spcAft>
              <a:buFontTx/>
              <a:buChar char="•"/>
            </a:pPr>
            <a:endParaRPr lang="en-US" sz="1800" b="1" dirty="0">
              <a:solidFill>
                <a:schemeClr val="bg1"/>
              </a:solidFill>
            </a:endParaRPr>
          </a:p>
        </p:txBody>
      </p:sp>
      <p:sp>
        <p:nvSpPr>
          <p:cNvPr id="10" name="Rectangle 3155"/>
          <p:cNvSpPr>
            <a:spLocks noChangeArrowheads="1"/>
          </p:cNvSpPr>
          <p:nvPr/>
        </p:nvSpPr>
        <p:spPr bwMode="auto">
          <a:xfrm>
            <a:off x="437286" y="762203"/>
            <a:ext cx="8645525" cy="5883594"/>
          </a:xfrm>
          <a:prstGeom prst="rect">
            <a:avLst/>
          </a:prstGeom>
          <a:noFill/>
          <a:ln w="9525">
            <a:noFill/>
            <a:miter lim="800000"/>
            <a:headEnd/>
            <a:tailEnd/>
          </a:ln>
          <a:effectLst/>
        </p:spPr>
        <p:txBody>
          <a:bodyPr lIns="0" tIns="0" rIns="0" bIns="0"/>
          <a:lstStyle/>
          <a:p>
            <a:pPr marL="285750" indent="-285750" algn="just">
              <a:spcAft>
                <a:spcPct val="50000"/>
              </a:spcAft>
              <a:buFont typeface="Arial" panose="020B0604020202020204" pitchFamily="34" charset="0"/>
              <a:buChar char="•"/>
            </a:pPr>
            <a:endParaRPr lang="en-US" sz="1800" b="1" dirty="0">
              <a:solidFill>
                <a:schemeClr val="bg1"/>
              </a:solidFill>
              <a:ea typeface="Cambria Math" panose="02040503050406030204" pitchFamily="18" charset="0"/>
            </a:endParaRPr>
          </a:p>
          <a:p>
            <a:pPr algn="just">
              <a:spcAft>
                <a:spcPct val="50000"/>
              </a:spcAft>
            </a:pPr>
            <a:endParaRPr lang="en-US" sz="1800" b="1" dirty="0">
              <a:solidFill>
                <a:schemeClr val="bg1"/>
              </a:solidFill>
              <a:ea typeface="Cambria Math" panose="02040503050406030204" pitchFamily="18" charset="0"/>
            </a:endParaRPr>
          </a:p>
          <a:p>
            <a:pPr algn="just">
              <a:spcAft>
                <a:spcPct val="50000"/>
              </a:spcAft>
            </a:pPr>
            <a:endParaRPr lang="en-US" sz="1800" b="1" dirty="0">
              <a:solidFill>
                <a:schemeClr val="bg1"/>
              </a:solidFill>
            </a:endParaRPr>
          </a:p>
          <a:p>
            <a:pPr algn="just">
              <a:spcAft>
                <a:spcPct val="50000"/>
              </a:spcAft>
            </a:pPr>
            <a:endParaRPr lang="en-US" sz="1800" b="1" dirty="0">
              <a:solidFill>
                <a:schemeClr val="bg1"/>
              </a:solidFill>
            </a:endParaRPr>
          </a:p>
        </p:txBody>
      </p:sp>
      <p:sp>
        <p:nvSpPr>
          <p:cNvPr id="5" name="Rectangle 3155"/>
          <p:cNvSpPr>
            <a:spLocks noChangeArrowheads="1"/>
          </p:cNvSpPr>
          <p:nvPr/>
        </p:nvSpPr>
        <p:spPr bwMode="auto">
          <a:xfrm>
            <a:off x="270126" y="609803"/>
            <a:ext cx="8645525" cy="5883594"/>
          </a:xfrm>
          <a:prstGeom prst="rect">
            <a:avLst/>
          </a:prstGeom>
          <a:noFill/>
          <a:ln w="9525">
            <a:noFill/>
            <a:miter lim="800000"/>
            <a:headEnd/>
            <a:tailEnd/>
          </a:ln>
          <a:effectLst/>
        </p:spPr>
        <p:txBody>
          <a:bodyPr lIns="0" tIns="0" rIns="0" bIns="0"/>
          <a:lstStyle/>
          <a:p>
            <a:pPr marL="285750" indent="-285750" algn="just">
              <a:spcAft>
                <a:spcPct val="50000"/>
              </a:spcAft>
              <a:buFont typeface="Arial" panose="020B0604020202020204" pitchFamily="34" charset="0"/>
              <a:buChar char="•"/>
            </a:pPr>
            <a:r>
              <a:rPr lang="en-US" sz="1800" b="1" dirty="0">
                <a:solidFill>
                  <a:schemeClr val="bg1"/>
                </a:solidFill>
              </a:rPr>
              <a:t>Deep learning has gained popularity in the latest years due to hardware advances (GPUs, etc.) and new training methodologies, which helped overcome the issue of the vanishing gradient</a:t>
            </a:r>
          </a:p>
          <a:p>
            <a:pPr marL="285750" indent="-285750" algn="just">
              <a:spcAft>
                <a:spcPct val="50000"/>
              </a:spcAft>
              <a:buFont typeface="Arial" panose="020B0604020202020204" pitchFamily="34" charset="0"/>
              <a:buChar char="•"/>
            </a:pPr>
            <a:r>
              <a:rPr lang="en-US" sz="1800" b="1" dirty="0">
                <a:solidFill>
                  <a:schemeClr val="bg1"/>
                </a:solidFill>
              </a:rPr>
              <a:t>RBMs are shallow 2 layer networks (visible and hidden) that can find patterns in data by reconstructing the input in an unsupervised manner.</a:t>
            </a:r>
          </a:p>
          <a:p>
            <a:pPr marL="285750" indent="-285750" algn="just">
              <a:spcAft>
                <a:spcPct val="50000"/>
              </a:spcAft>
              <a:buFont typeface="Arial" panose="020B0604020202020204" pitchFamily="34" charset="0"/>
              <a:buChar char="•"/>
            </a:pPr>
            <a:r>
              <a:rPr lang="en-US" sz="1800" b="1" dirty="0">
                <a:solidFill>
                  <a:schemeClr val="bg1"/>
                </a:solidFill>
              </a:rPr>
              <a:t>RBM training can be accomplished through algorithms such as Contrastive Divergence (CD)</a:t>
            </a:r>
          </a:p>
          <a:p>
            <a:pPr marL="285750" indent="-285750" algn="just">
              <a:spcAft>
                <a:spcPct val="50000"/>
              </a:spcAft>
              <a:buFont typeface="Arial" panose="020B0604020202020204" pitchFamily="34" charset="0"/>
              <a:buChar char="•"/>
            </a:pPr>
            <a:r>
              <a:rPr lang="en-US" sz="1800" b="1" dirty="0">
                <a:solidFill>
                  <a:schemeClr val="bg1"/>
                </a:solidFill>
              </a:rPr>
              <a:t>Hinton (2006) proposed Deep Belief Networks (DBN), which are trained like stacked RBMs (unsupervised, layer-wise, greedy training) and can be tuned with respect to a supervised training criterion by introducing labeled data</a:t>
            </a:r>
          </a:p>
          <a:p>
            <a:pPr marL="285750" indent="-285750" algn="just">
              <a:spcAft>
                <a:spcPct val="50000"/>
              </a:spcAft>
              <a:buFont typeface="Arial" panose="020B0604020202020204" pitchFamily="34" charset="0"/>
              <a:buChar char="•"/>
            </a:pPr>
            <a:r>
              <a:rPr lang="en-US" sz="1800" b="1" dirty="0">
                <a:solidFill>
                  <a:schemeClr val="bg1"/>
                </a:solidFill>
              </a:rPr>
              <a:t>DBNs can be trained in reasonable amounts of time with GPUs, and their training method overcomes the vanishing gradient issue</a:t>
            </a:r>
          </a:p>
          <a:p>
            <a:pPr algn="just">
              <a:spcAft>
                <a:spcPct val="50000"/>
              </a:spcAft>
            </a:pPr>
            <a:endParaRPr lang="en-US" sz="1800" b="1" dirty="0">
              <a:solidFill>
                <a:schemeClr val="bg1"/>
              </a:solidFill>
            </a:endParaRPr>
          </a:p>
          <a:p>
            <a:pPr marL="285750" indent="-285750" algn="just">
              <a:spcAft>
                <a:spcPct val="50000"/>
              </a:spcAft>
              <a:buFont typeface="Arial" panose="020B0604020202020204" pitchFamily="34" charset="0"/>
              <a:buChar char="•"/>
            </a:pPr>
            <a:endParaRPr lang="en-US" sz="1800" b="1" dirty="0">
              <a:solidFill>
                <a:schemeClr val="bg1"/>
              </a:solidFill>
            </a:endParaRPr>
          </a:p>
          <a:p>
            <a:pPr algn="just">
              <a:spcAft>
                <a:spcPct val="50000"/>
              </a:spcAft>
            </a:pPr>
            <a:endParaRPr lang="en-US" sz="1800" b="1" dirty="0">
              <a:solidFill>
                <a:schemeClr val="bg1"/>
              </a:solidFill>
            </a:endParaRPr>
          </a:p>
          <a:p>
            <a:pPr algn="just">
              <a:spcAft>
                <a:spcPct val="50000"/>
              </a:spcAft>
            </a:pPr>
            <a:endParaRPr lang="en-US" sz="1800" b="1" dirty="0">
              <a:solidFill>
                <a:schemeClr val="bg1"/>
              </a:solidFill>
            </a:endParaRPr>
          </a:p>
          <a:p>
            <a:pPr algn="just">
              <a:spcAft>
                <a:spcPct val="50000"/>
              </a:spcAft>
            </a:pPr>
            <a:endParaRPr lang="en-US" sz="1800" b="1" u="sng" dirty="0">
              <a:solidFill>
                <a:schemeClr val="bg1"/>
              </a:solidFill>
              <a:ea typeface="Cambria Math" panose="02040503050406030204" pitchFamily="18" charset="0"/>
            </a:endParaRPr>
          </a:p>
          <a:p>
            <a:pPr algn="just">
              <a:spcAft>
                <a:spcPct val="50000"/>
              </a:spcAft>
            </a:pPr>
            <a:endParaRPr lang="en-US" sz="1800" b="1" u="sng" dirty="0">
              <a:solidFill>
                <a:schemeClr val="bg1"/>
              </a:solidFill>
            </a:endParaRPr>
          </a:p>
          <a:p>
            <a:pPr algn="just">
              <a:spcAft>
                <a:spcPct val="50000"/>
              </a:spcAft>
            </a:pPr>
            <a:endParaRPr lang="en-US" sz="1800" b="1" dirty="0">
              <a:solidFill>
                <a:schemeClr val="bg1"/>
              </a:solidFill>
            </a:endParaRPr>
          </a:p>
        </p:txBody>
      </p:sp>
    </p:spTree>
    <p:extLst>
      <p:ext uri="{BB962C8B-B14F-4D97-AF65-F5344CB8AC3E}">
        <p14:creationId xmlns:p14="http://schemas.microsoft.com/office/powerpoint/2010/main" val="326958549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926751" y="2153481"/>
            <a:ext cx="5255571" cy="582891"/>
          </a:xfrm>
          <a:prstGeom prst="rect">
            <a:avLst/>
          </a:prstGeom>
        </p:spPr>
      </p:pic>
      <p:sp>
        <p:nvSpPr>
          <p:cNvPr id="150530" name="Rectangle 2"/>
          <p:cNvSpPr>
            <a:spLocks noChangeArrowheads="1"/>
          </p:cNvSpPr>
          <p:nvPr/>
        </p:nvSpPr>
        <p:spPr bwMode="auto">
          <a:xfrm>
            <a:off x="231775" y="663591"/>
            <a:ext cx="8645525" cy="5576887"/>
          </a:xfrm>
          <a:prstGeom prst="rect">
            <a:avLst/>
          </a:prstGeom>
          <a:noFill/>
          <a:ln w="9525">
            <a:noFill/>
            <a:miter lim="800000"/>
            <a:headEnd/>
            <a:tailEnd/>
          </a:ln>
          <a:effectLst/>
        </p:spPr>
        <p:txBody>
          <a:bodyPr lIns="0" tIns="0" rIns="0" bIns="0"/>
          <a:lstStyle/>
          <a:p>
            <a:pPr marL="176213" indent="-176213">
              <a:spcAft>
                <a:spcPct val="50000"/>
              </a:spcAft>
              <a:buFontTx/>
              <a:buChar char="•"/>
            </a:pPr>
            <a:endParaRPr lang="en-US" sz="1800" baseline="-25000" dirty="0">
              <a:solidFill>
                <a:schemeClr val="bg1"/>
              </a:solidFill>
            </a:endParaRPr>
          </a:p>
        </p:txBody>
      </p:sp>
      <p:sp>
        <p:nvSpPr>
          <p:cNvPr id="5"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Vanishing Gradient and Backpropagation</a:t>
            </a:r>
          </a:p>
        </p:txBody>
      </p:sp>
      <mc:AlternateContent xmlns:mc="http://schemas.openxmlformats.org/markup-compatibility/2006" xmlns:a14="http://schemas.microsoft.com/office/drawing/2010/main">
        <mc:Choice Requires="a14">
          <p:sp>
            <p:nvSpPr>
              <p:cNvPr id="11" name="Rectangle 3155"/>
              <p:cNvSpPr>
                <a:spLocks noChangeArrowheads="1"/>
              </p:cNvSpPr>
              <p:nvPr/>
            </p:nvSpPr>
            <p:spPr bwMode="auto">
              <a:xfrm>
                <a:off x="187531" y="637296"/>
                <a:ext cx="8645525" cy="6024759"/>
              </a:xfrm>
              <a:prstGeom prst="rect">
                <a:avLst/>
              </a:prstGeom>
              <a:noFill/>
              <a:ln w="9525">
                <a:noFill/>
                <a:miter lim="800000"/>
                <a:headEnd/>
                <a:tailEnd/>
              </a:ln>
              <a:effectLst/>
            </p:spPr>
            <p:txBody>
              <a:bodyPr lIns="0" tIns="0" rIns="0" bIns="0"/>
              <a:lstStyle/>
              <a:p>
                <a:pPr marL="285750" indent="-285750" algn="just">
                  <a:spcAft>
                    <a:spcPct val="50000"/>
                  </a:spcAft>
                  <a:buFont typeface="Arial" panose="020B0604020202020204" pitchFamily="34" charset="0"/>
                  <a:buChar char="•"/>
                </a:pPr>
                <a:r>
                  <a:rPr lang="en-US" sz="1800" b="1" dirty="0">
                    <a:solidFill>
                      <a:schemeClr val="bg1"/>
                    </a:solidFill>
                  </a:rPr>
                  <a:t>One of the reasons that made the training of deep neural networks a difficult task is related to the vanishing gradient, which results from gradient based training techniques and the backpropagation algorithm</a:t>
                </a:r>
              </a:p>
              <a:p>
                <a:pPr marL="285750" indent="-285750" algn="just">
                  <a:spcAft>
                    <a:spcPct val="50000"/>
                  </a:spcAft>
                  <a:buFont typeface="Arial" panose="020B0604020202020204" pitchFamily="34" charset="0"/>
                  <a:buChar char="•"/>
                </a:pPr>
                <a:r>
                  <a:rPr lang="en-US" sz="1800" b="1" dirty="0">
                    <a:solidFill>
                      <a:schemeClr val="bg1"/>
                    </a:solidFill>
                  </a:rPr>
                  <a:t>Considering a very simple deep network, with only one neuron per layer, a cost </a:t>
                </a:r>
                <a:r>
                  <a:rPr lang="en-US" sz="1800" b="1" i="1" dirty="0">
                    <a:solidFill>
                      <a:schemeClr val="bg1"/>
                    </a:solidFill>
                  </a:rPr>
                  <a:t>C </a:t>
                </a:r>
                <a:r>
                  <a:rPr lang="en-US" sz="1800" b="1" dirty="0">
                    <a:solidFill>
                      <a:schemeClr val="bg1"/>
                    </a:solidFill>
                  </a:rPr>
                  <a:t>and a sigmoid activation function:</a:t>
                </a:r>
              </a:p>
              <a:p>
                <a:pPr algn="just">
                  <a:spcAft>
                    <a:spcPct val="50000"/>
                  </a:spcAft>
                </a:pPr>
                <a:endParaRPr lang="en-US" sz="1800" b="1" i="1" dirty="0">
                  <a:solidFill>
                    <a:schemeClr val="bg1"/>
                  </a:solidFill>
                </a:endParaRPr>
              </a:p>
              <a:p>
                <a:pPr marL="285750" indent="-285750" algn="just">
                  <a:spcAft>
                    <a:spcPct val="50000"/>
                  </a:spcAft>
                  <a:buFont typeface="Arial" panose="020B0604020202020204" pitchFamily="34" charset="0"/>
                  <a:buChar char="•"/>
                </a:pPr>
                <a:r>
                  <a:rPr lang="en-US" sz="1800" b="1" dirty="0">
                    <a:solidFill>
                      <a:schemeClr val="bg1"/>
                    </a:solidFill>
                  </a:rPr>
                  <a:t>A small change in </a:t>
                </a:r>
                <a14:m>
                  <m:oMath xmlns:m="http://schemas.openxmlformats.org/officeDocument/2006/math">
                    <m:sSub>
                      <m:sSubPr>
                        <m:ctrlPr>
                          <a:rPr lang="en-US" sz="1800" b="1" i="1" smtClean="0">
                            <a:solidFill>
                              <a:schemeClr val="bg1"/>
                            </a:solidFill>
                            <a:latin typeface="Cambria Math" charset="0"/>
                          </a:rPr>
                        </m:ctrlPr>
                      </m:sSubPr>
                      <m:e>
                        <m:r>
                          <a:rPr lang="en-US" sz="1800" b="1" i="1" smtClean="0">
                            <a:solidFill>
                              <a:schemeClr val="bg1"/>
                            </a:solidFill>
                            <a:latin typeface="Cambria Math" panose="02040503050406030204" pitchFamily="18" charset="0"/>
                          </a:rPr>
                          <m:t>𝒃</m:t>
                        </m:r>
                      </m:e>
                      <m:sub>
                        <m:r>
                          <a:rPr lang="en-US" sz="1800" b="1" i="1" smtClean="0">
                            <a:solidFill>
                              <a:schemeClr val="bg1"/>
                            </a:solidFill>
                            <a:latin typeface="Cambria Math" panose="02040503050406030204" pitchFamily="18" charset="0"/>
                          </a:rPr>
                          <m:t>𝟏</m:t>
                        </m:r>
                      </m:sub>
                    </m:sSub>
                  </m:oMath>
                </a14:m>
                <a:r>
                  <a:rPr lang="en-US" sz="1800" b="1" dirty="0">
                    <a:solidFill>
                      <a:schemeClr val="bg1"/>
                    </a:solidFill>
                  </a:rPr>
                  <a:t> sets off a series of cascading changes in the network</a:t>
                </a:r>
              </a:p>
              <a:p>
                <a:pPr algn="just">
                  <a:spcAft>
                    <a:spcPct val="50000"/>
                  </a:spcAft>
                </a:pPr>
                <a14:m>
                  <m:oMath xmlns:m="http://schemas.openxmlformats.org/officeDocument/2006/math">
                    <m:r>
                      <a:rPr lang="en-US" sz="1800" b="1" i="1" smtClean="0">
                        <a:solidFill>
                          <a:schemeClr val="bg1"/>
                        </a:solidFill>
                        <a:latin typeface="Cambria Math" panose="02040503050406030204" pitchFamily="18" charset="0"/>
                        <a:ea typeface="Cambria Math" panose="02040503050406030204" pitchFamily="18" charset="0"/>
                      </a:rPr>
                      <m:t>∆</m:t>
                    </m:r>
                    <m:sSub>
                      <m:sSubPr>
                        <m:ctrlPr>
                          <a:rPr lang="en-US" sz="1800" b="1" i="1" smtClean="0">
                            <a:solidFill>
                              <a:schemeClr val="bg1"/>
                            </a:solidFill>
                            <a:latin typeface="Cambria Math" charset="0"/>
                            <a:ea typeface="Cambria Math" panose="02040503050406030204" pitchFamily="18" charset="0"/>
                          </a:rPr>
                        </m:ctrlPr>
                      </m:sSubPr>
                      <m:e>
                        <m:r>
                          <a:rPr lang="en-US" sz="1800" b="1" i="1" smtClean="0">
                            <a:solidFill>
                              <a:schemeClr val="bg1"/>
                            </a:solidFill>
                            <a:latin typeface="Cambria Math" panose="02040503050406030204" pitchFamily="18" charset="0"/>
                            <a:ea typeface="Cambria Math" panose="02040503050406030204" pitchFamily="18" charset="0"/>
                          </a:rPr>
                          <m:t>𝒂</m:t>
                        </m:r>
                      </m:e>
                      <m:sub>
                        <m:r>
                          <a:rPr lang="en-US" sz="1800" b="1" i="1" smtClean="0">
                            <a:solidFill>
                              <a:schemeClr val="bg1"/>
                            </a:solidFill>
                            <a:latin typeface="Cambria Math" panose="02040503050406030204" pitchFamily="18" charset="0"/>
                            <a:ea typeface="Cambria Math" panose="02040503050406030204" pitchFamily="18" charset="0"/>
                          </a:rPr>
                          <m:t>𝟏</m:t>
                        </m:r>
                      </m:sub>
                    </m:sSub>
                    <m:r>
                      <a:rPr lang="en-US" sz="1800" b="1" i="1" smtClean="0">
                        <a:solidFill>
                          <a:schemeClr val="bg1"/>
                        </a:solidFill>
                        <a:latin typeface="Cambria Math" panose="02040503050406030204" pitchFamily="18" charset="0"/>
                        <a:ea typeface="Cambria Math" panose="02040503050406030204" pitchFamily="18" charset="0"/>
                      </a:rPr>
                      <m:t>≈</m:t>
                    </m:r>
                    <m:f>
                      <m:fPr>
                        <m:ctrlPr>
                          <a:rPr lang="en-US" sz="1800" b="1" i="1" smtClean="0">
                            <a:solidFill>
                              <a:schemeClr val="bg1"/>
                            </a:solidFill>
                            <a:latin typeface="Cambria Math" charset="0"/>
                            <a:ea typeface="Cambria Math" panose="02040503050406030204" pitchFamily="18" charset="0"/>
                          </a:rPr>
                        </m:ctrlPr>
                      </m:fPr>
                      <m:num>
                        <m:r>
                          <a:rPr lang="en-US" sz="1800" b="1" i="1" smtClean="0">
                            <a:solidFill>
                              <a:schemeClr val="bg1"/>
                            </a:solidFill>
                            <a:latin typeface="Cambria Math" panose="02040503050406030204" pitchFamily="18" charset="0"/>
                            <a:ea typeface="Cambria Math" panose="02040503050406030204" pitchFamily="18" charset="0"/>
                          </a:rPr>
                          <m:t>𝒅</m:t>
                        </m:r>
                        <m:r>
                          <a:rPr lang="en-US" sz="1800" b="1" i="1" smtClean="0">
                            <a:solidFill>
                              <a:schemeClr val="bg1"/>
                            </a:solidFill>
                            <a:latin typeface="Cambria Math" panose="02040503050406030204" pitchFamily="18" charset="0"/>
                            <a:ea typeface="Cambria Math" panose="02040503050406030204" pitchFamily="18" charset="0"/>
                          </a:rPr>
                          <m:t>𝝈</m:t>
                        </m:r>
                        <m:d>
                          <m:dPr>
                            <m:ctrlPr>
                              <a:rPr lang="en-US" sz="1800" b="1" i="1" smtClean="0">
                                <a:solidFill>
                                  <a:schemeClr val="bg1"/>
                                </a:solidFill>
                                <a:latin typeface="Cambria Math" charset="0"/>
                                <a:ea typeface="Cambria Math" panose="02040503050406030204" pitchFamily="18" charset="0"/>
                              </a:rPr>
                            </m:ctrlPr>
                          </m:dPr>
                          <m:e>
                            <m:sSub>
                              <m:sSubPr>
                                <m:ctrlPr>
                                  <a:rPr lang="en-US" sz="1800" b="1" i="1" smtClean="0">
                                    <a:solidFill>
                                      <a:schemeClr val="bg1"/>
                                    </a:solidFill>
                                    <a:latin typeface="Cambria Math" charset="0"/>
                                    <a:ea typeface="Cambria Math" panose="02040503050406030204" pitchFamily="18" charset="0"/>
                                  </a:rPr>
                                </m:ctrlPr>
                              </m:sSubPr>
                              <m:e>
                                <m:r>
                                  <a:rPr lang="en-US" sz="1800" b="1" i="1" smtClean="0">
                                    <a:solidFill>
                                      <a:schemeClr val="bg1"/>
                                    </a:solidFill>
                                    <a:latin typeface="Cambria Math" panose="02040503050406030204" pitchFamily="18" charset="0"/>
                                    <a:ea typeface="Cambria Math" panose="02040503050406030204" pitchFamily="18" charset="0"/>
                                  </a:rPr>
                                  <m:t>𝝎</m:t>
                                </m:r>
                              </m:e>
                              <m:sub>
                                <m:r>
                                  <a:rPr lang="en-US" sz="1800" b="1" i="1" smtClean="0">
                                    <a:solidFill>
                                      <a:schemeClr val="bg1"/>
                                    </a:solidFill>
                                    <a:latin typeface="Cambria Math" panose="02040503050406030204" pitchFamily="18" charset="0"/>
                                    <a:ea typeface="Cambria Math" panose="02040503050406030204" pitchFamily="18" charset="0"/>
                                  </a:rPr>
                                  <m:t>𝟏</m:t>
                                </m:r>
                              </m:sub>
                            </m:sSub>
                            <m:sSub>
                              <m:sSubPr>
                                <m:ctrlPr>
                                  <a:rPr lang="en-US" sz="1800" b="1" i="1" smtClean="0">
                                    <a:solidFill>
                                      <a:schemeClr val="bg1"/>
                                    </a:solidFill>
                                    <a:latin typeface="Cambria Math" charset="0"/>
                                    <a:ea typeface="Cambria Math" panose="02040503050406030204" pitchFamily="18" charset="0"/>
                                  </a:rPr>
                                </m:ctrlPr>
                              </m:sSubPr>
                              <m:e>
                                <m:r>
                                  <a:rPr lang="en-US" sz="1800" b="1" i="1" smtClean="0">
                                    <a:solidFill>
                                      <a:schemeClr val="bg1"/>
                                    </a:solidFill>
                                    <a:latin typeface="Cambria Math" panose="02040503050406030204" pitchFamily="18" charset="0"/>
                                    <a:ea typeface="Cambria Math" panose="02040503050406030204" pitchFamily="18" charset="0"/>
                                  </a:rPr>
                                  <m:t>𝒂</m:t>
                                </m:r>
                              </m:e>
                              <m:sub>
                                <m:r>
                                  <a:rPr lang="en-US" sz="1800" b="1" i="1" smtClean="0">
                                    <a:solidFill>
                                      <a:schemeClr val="bg1"/>
                                    </a:solidFill>
                                    <a:latin typeface="Cambria Math" panose="02040503050406030204" pitchFamily="18" charset="0"/>
                                    <a:ea typeface="Cambria Math" panose="02040503050406030204" pitchFamily="18" charset="0"/>
                                  </a:rPr>
                                  <m:t>𝟎</m:t>
                                </m:r>
                              </m:sub>
                            </m:sSub>
                            <m:r>
                              <a:rPr lang="en-US" sz="1800" b="1" i="1" smtClean="0">
                                <a:solidFill>
                                  <a:schemeClr val="bg1"/>
                                </a:solidFill>
                                <a:latin typeface="Cambria Math" panose="02040503050406030204" pitchFamily="18" charset="0"/>
                                <a:ea typeface="Cambria Math" panose="02040503050406030204" pitchFamily="18" charset="0"/>
                              </a:rPr>
                              <m:t>+</m:t>
                            </m:r>
                            <m:sSub>
                              <m:sSubPr>
                                <m:ctrlPr>
                                  <a:rPr lang="en-US" sz="1800" b="1" i="1" smtClean="0">
                                    <a:solidFill>
                                      <a:schemeClr val="bg1"/>
                                    </a:solidFill>
                                    <a:latin typeface="Cambria Math" charset="0"/>
                                    <a:ea typeface="Cambria Math" panose="02040503050406030204" pitchFamily="18" charset="0"/>
                                  </a:rPr>
                                </m:ctrlPr>
                              </m:sSubPr>
                              <m:e>
                                <m:r>
                                  <a:rPr lang="en-US" sz="1800" b="1" i="1" smtClean="0">
                                    <a:solidFill>
                                      <a:schemeClr val="bg1"/>
                                    </a:solidFill>
                                    <a:latin typeface="Cambria Math" panose="02040503050406030204" pitchFamily="18" charset="0"/>
                                    <a:ea typeface="Cambria Math" panose="02040503050406030204" pitchFamily="18" charset="0"/>
                                  </a:rPr>
                                  <m:t>𝒃</m:t>
                                </m:r>
                              </m:e>
                              <m:sub>
                                <m:r>
                                  <a:rPr lang="en-US" sz="1800" b="1" i="1" smtClean="0">
                                    <a:solidFill>
                                      <a:schemeClr val="bg1"/>
                                    </a:solidFill>
                                    <a:latin typeface="Cambria Math" panose="02040503050406030204" pitchFamily="18" charset="0"/>
                                    <a:ea typeface="Cambria Math" panose="02040503050406030204" pitchFamily="18" charset="0"/>
                                  </a:rPr>
                                  <m:t>𝟏</m:t>
                                </m:r>
                              </m:sub>
                            </m:sSub>
                          </m:e>
                        </m:d>
                      </m:num>
                      <m:den>
                        <m:r>
                          <a:rPr lang="en-US" sz="1800" b="1" i="1" smtClean="0">
                            <a:solidFill>
                              <a:schemeClr val="bg1"/>
                            </a:solidFill>
                            <a:latin typeface="Cambria Math" panose="02040503050406030204" pitchFamily="18" charset="0"/>
                            <a:ea typeface="Cambria Math" panose="02040503050406030204" pitchFamily="18" charset="0"/>
                          </a:rPr>
                          <m:t>𝒅</m:t>
                        </m:r>
                        <m:sSub>
                          <m:sSubPr>
                            <m:ctrlPr>
                              <a:rPr lang="en-US" sz="1800" b="1" i="1" smtClean="0">
                                <a:solidFill>
                                  <a:schemeClr val="bg1"/>
                                </a:solidFill>
                                <a:latin typeface="Cambria Math" charset="0"/>
                                <a:ea typeface="Cambria Math" panose="02040503050406030204" pitchFamily="18" charset="0"/>
                              </a:rPr>
                            </m:ctrlPr>
                          </m:sSubPr>
                          <m:e>
                            <m:r>
                              <a:rPr lang="en-US" sz="1800" b="1" i="1" smtClean="0">
                                <a:solidFill>
                                  <a:schemeClr val="bg1"/>
                                </a:solidFill>
                                <a:latin typeface="Cambria Math" panose="02040503050406030204" pitchFamily="18" charset="0"/>
                                <a:ea typeface="Cambria Math" panose="02040503050406030204" pitchFamily="18" charset="0"/>
                              </a:rPr>
                              <m:t>𝒃</m:t>
                            </m:r>
                          </m:e>
                          <m:sub>
                            <m:r>
                              <a:rPr lang="en-US" sz="1800" b="1" i="1" smtClean="0">
                                <a:solidFill>
                                  <a:schemeClr val="bg1"/>
                                </a:solidFill>
                                <a:latin typeface="Cambria Math" panose="02040503050406030204" pitchFamily="18" charset="0"/>
                                <a:ea typeface="Cambria Math" panose="02040503050406030204" pitchFamily="18" charset="0"/>
                              </a:rPr>
                              <m:t>𝟏</m:t>
                            </m:r>
                          </m:sub>
                        </m:sSub>
                      </m:den>
                    </m:f>
                    <m:r>
                      <a:rPr lang="en-US" sz="1800" b="1" i="1" smtClean="0">
                        <a:solidFill>
                          <a:schemeClr val="bg1"/>
                        </a:solidFill>
                        <a:latin typeface="Cambria Math" panose="02040503050406030204" pitchFamily="18" charset="0"/>
                        <a:ea typeface="Cambria Math" panose="02040503050406030204" pitchFamily="18" charset="0"/>
                      </a:rPr>
                      <m:t>∆</m:t>
                    </m:r>
                    <m:sSub>
                      <m:sSubPr>
                        <m:ctrlPr>
                          <a:rPr lang="en-US" sz="1800" b="1" i="1" smtClean="0">
                            <a:solidFill>
                              <a:schemeClr val="bg1"/>
                            </a:solidFill>
                            <a:latin typeface="Cambria Math" charset="0"/>
                            <a:ea typeface="Cambria Math" panose="02040503050406030204" pitchFamily="18" charset="0"/>
                          </a:rPr>
                        </m:ctrlPr>
                      </m:sSubPr>
                      <m:e>
                        <m:r>
                          <a:rPr lang="en-US" sz="1800" b="1" i="1" smtClean="0">
                            <a:solidFill>
                              <a:schemeClr val="bg1"/>
                            </a:solidFill>
                            <a:latin typeface="Cambria Math" panose="02040503050406030204" pitchFamily="18" charset="0"/>
                            <a:ea typeface="Cambria Math" panose="02040503050406030204" pitchFamily="18" charset="0"/>
                          </a:rPr>
                          <m:t>𝒃</m:t>
                        </m:r>
                      </m:e>
                      <m:sub>
                        <m:r>
                          <a:rPr lang="en-US" sz="1800" b="1" i="1" smtClean="0">
                            <a:solidFill>
                              <a:schemeClr val="bg1"/>
                            </a:solidFill>
                            <a:latin typeface="Cambria Math" panose="02040503050406030204" pitchFamily="18" charset="0"/>
                            <a:ea typeface="Cambria Math" panose="02040503050406030204" pitchFamily="18" charset="0"/>
                          </a:rPr>
                          <m:t>𝟏</m:t>
                        </m:r>
                      </m:sub>
                    </m:sSub>
                  </m:oMath>
                </a14:m>
                <a:r>
                  <a:rPr lang="en-US" sz="1800" b="1" dirty="0">
                    <a:solidFill>
                      <a:schemeClr val="bg1"/>
                    </a:solidFill>
                  </a:rPr>
                  <a:t> or </a:t>
                </a:r>
                <a14:m>
                  <m:oMath xmlns:m="http://schemas.openxmlformats.org/officeDocument/2006/math">
                    <m:sSup>
                      <m:sSupPr>
                        <m:ctrlPr>
                          <a:rPr lang="en-US" sz="1800" b="1" i="1" smtClean="0">
                            <a:solidFill>
                              <a:schemeClr val="bg1"/>
                            </a:solidFill>
                            <a:latin typeface="Cambria Math" charset="0"/>
                          </a:rPr>
                        </m:ctrlPr>
                      </m:sSupPr>
                      <m:e>
                        <m:r>
                          <a:rPr lang="en-US" sz="1800" b="1" i="1" smtClean="0">
                            <a:solidFill>
                              <a:schemeClr val="bg1"/>
                            </a:solidFill>
                            <a:latin typeface="Cambria Math" panose="02040503050406030204" pitchFamily="18" charset="0"/>
                          </a:rPr>
                          <m:t>∆</m:t>
                        </m:r>
                        <m:sSub>
                          <m:sSubPr>
                            <m:ctrlPr>
                              <a:rPr lang="en-US" sz="1800" b="1" i="1" smtClean="0">
                                <a:solidFill>
                                  <a:schemeClr val="bg1"/>
                                </a:solidFill>
                                <a:latin typeface="Cambria Math" charset="0"/>
                              </a:rPr>
                            </m:ctrlPr>
                          </m:sSubPr>
                          <m:e>
                            <m:r>
                              <a:rPr lang="en-US" sz="1800" b="1" i="1" smtClean="0">
                                <a:solidFill>
                                  <a:schemeClr val="bg1"/>
                                </a:solidFill>
                                <a:latin typeface="Cambria Math" panose="02040503050406030204" pitchFamily="18" charset="0"/>
                              </a:rPr>
                              <m:t>𝒂</m:t>
                            </m:r>
                          </m:e>
                          <m:sub>
                            <m:r>
                              <a:rPr lang="en-US" sz="1800" b="1" i="1" smtClean="0">
                                <a:solidFill>
                                  <a:schemeClr val="bg1"/>
                                </a:solidFill>
                                <a:latin typeface="Cambria Math" panose="02040503050406030204" pitchFamily="18" charset="0"/>
                              </a:rPr>
                              <m:t>𝟏</m:t>
                            </m:r>
                          </m:sub>
                        </m:sSub>
                        <m:r>
                          <a:rPr lang="en-US" sz="1800" b="1" i="1" smtClean="0">
                            <a:solidFill>
                              <a:schemeClr val="bg1"/>
                            </a:solidFill>
                            <a:latin typeface="Cambria Math" panose="02040503050406030204" pitchFamily="18" charset="0"/>
                          </a:rPr>
                          <m:t>=</m:t>
                        </m:r>
                        <m:r>
                          <a:rPr lang="en-US" sz="1800" b="1" i="1" smtClean="0">
                            <a:solidFill>
                              <a:schemeClr val="bg1"/>
                            </a:solidFill>
                            <a:latin typeface="Cambria Math" panose="02040503050406030204" pitchFamily="18" charset="0"/>
                          </a:rPr>
                          <m:t>𝝈</m:t>
                        </m:r>
                      </m:e>
                      <m:sup>
                        <m:r>
                          <a:rPr lang="en-US" sz="1800" b="1" i="1" smtClean="0">
                            <a:solidFill>
                              <a:schemeClr val="bg1"/>
                            </a:solidFill>
                            <a:latin typeface="Cambria Math" panose="02040503050406030204" pitchFamily="18" charset="0"/>
                          </a:rPr>
                          <m:t>′</m:t>
                        </m:r>
                      </m:sup>
                    </m:sSup>
                    <m:d>
                      <m:dPr>
                        <m:ctrlPr>
                          <a:rPr lang="en-US" sz="1800" b="1" i="1" smtClean="0">
                            <a:solidFill>
                              <a:schemeClr val="bg1"/>
                            </a:solidFill>
                            <a:latin typeface="Cambria Math" charset="0"/>
                          </a:rPr>
                        </m:ctrlPr>
                      </m:dPr>
                      <m:e>
                        <m:sSub>
                          <m:sSubPr>
                            <m:ctrlPr>
                              <a:rPr lang="en-US" sz="1800" b="1" i="1" smtClean="0">
                                <a:solidFill>
                                  <a:schemeClr val="bg1"/>
                                </a:solidFill>
                                <a:latin typeface="Cambria Math" charset="0"/>
                              </a:rPr>
                            </m:ctrlPr>
                          </m:sSubPr>
                          <m:e>
                            <m:r>
                              <a:rPr lang="en-US" sz="1800" b="1" i="1" smtClean="0">
                                <a:solidFill>
                                  <a:schemeClr val="bg1"/>
                                </a:solidFill>
                                <a:latin typeface="Cambria Math" panose="02040503050406030204" pitchFamily="18" charset="0"/>
                              </a:rPr>
                              <m:t>𝒛</m:t>
                            </m:r>
                          </m:e>
                          <m:sub>
                            <m:r>
                              <a:rPr lang="en-US" sz="1800" b="1" i="1" smtClean="0">
                                <a:solidFill>
                                  <a:schemeClr val="bg1"/>
                                </a:solidFill>
                                <a:latin typeface="Cambria Math" panose="02040503050406030204" pitchFamily="18" charset="0"/>
                              </a:rPr>
                              <m:t>𝟏</m:t>
                            </m:r>
                          </m:sub>
                        </m:sSub>
                      </m:e>
                    </m:d>
                    <m:r>
                      <a:rPr lang="en-US" sz="1800" b="1" i="1" smtClean="0">
                        <a:solidFill>
                          <a:schemeClr val="bg1"/>
                        </a:solidFill>
                        <a:latin typeface="Cambria Math" panose="02040503050406030204" pitchFamily="18" charset="0"/>
                      </a:rPr>
                      <m:t>∆</m:t>
                    </m:r>
                    <m:sSub>
                      <m:sSubPr>
                        <m:ctrlPr>
                          <a:rPr lang="en-US" sz="1800" b="1" i="1" smtClean="0">
                            <a:solidFill>
                              <a:schemeClr val="bg1"/>
                            </a:solidFill>
                            <a:latin typeface="Cambria Math" charset="0"/>
                          </a:rPr>
                        </m:ctrlPr>
                      </m:sSubPr>
                      <m:e>
                        <m:r>
                          <a:rPr lang="en-US" sz="1800" b="1" i="1" smtClean="0">
                            <a:solidFill>
                              <a:schemeClr val="bg1"/>
                            </a:solidFill>
                            <a:latin typeface="Cambria Math" panose="02040503050406030204" pitchFamily="18" charset="0"/>
                          </a:rPr>
                          <m:t>𝒃</m:t>
                        </m:r>
                      </m:e>
                      <m:sub>
                        <m:r>
                          <a:rPr lang="en-US" sz="1800" b="1" i="1" smtClean="0">
                            <a:solidFill>
                              <a:schemeClr val="bg1"/>
                            </a:solidFill>
                            <a:latin typeface="Cambria Math" panose="02040503050406030204" pitchFamily="18" charset="0"/>
                          </a:rPr>
                          <m:t>𝟏</m:t>
                        </m:r>
                      </m:sub>
                    </m:sSub>
                  </m:oMath>
                </a14:m>
                <a:r>
                  <a:rPr lang="en-US" sz="1800" b="1" dirty="0">
                    <a:solidFill>
                      <a:schemeClr val="bg1"/>
                    </a:solidFill>
                  </a:rPr>
                  <a:t> The chance in </a:t>
                </a:r>
                <a14:m>
                  <m:oMath xmlns:m="http://schemas.openxmlformats.org/officeDocument/2006/math">
                    <m:sSub>
                      <m:sSubPr>
                        <m:ctrlPr>
                          <a:rPr lang="en-US" sz="1800" b="1" i="1" smtClean="0">
                            <a:solidFill>
                              <a:schemeClr val="bg1"/>
                            </a:solidFill>
                            <a:latin typeface="Cambria Math" charset="0"/>
                          </a:rPr>
                        </m:ctrlPr>
                      </m:sSubPr>
                      <m:e>
                        <m:r>
                          <a:rPr lang="en-US" sz="1800" b="1" i="1" smtClean="0">
                            <a:solidFill>
                              <a:schemeClr val="bg1"/>
                            </a:solidFill>
                            <a:latin typeface="Cambria Math" panose="02040503050406030204" pitchFamily="18" charset="0"/>
                          </a:rPr>
                          <m:t>𝒂</m:t>
                        </m:r>
                      </m:e>
                      <m:sub>
                        <m:r>
                          <a:rPr lang="en-US" sz="1800" b="1" i="1" smtClean="0">
                            <a:solidFill>
                              <a:schemeClr val="bg1"/>
                            </a:solidFill>
                            <a:latin typeface="Cambria Math" panose="02040503050406030204" pitchFamily="18" charset="0"/>
                          </a:rPr>
                          <m:t>𝟏</m:t>
                        </m:r>
                      </m:sub>
                    </m:sSub>
                  </m:oMath>
                </a14:m>
                <a:r>
                  <a:rPr lang="en-US" sz="1800" b="1" dirty="0">
                    <a:solidFill>
                      <a:schemeClr val="bg1"/>
                    </a:solidFill>
                  </a:rPr>
                  <a:t>, then causes a change in the weighted input </a:t>
                </a:r>
                <a14:m>
                  <m:oMath xmlns:m="http://schemas.openxmlformats.org/officeDocument/2006/math">
                    <m:sSub>
                      <m:sSubPr>
                        <m:ctrlPr>
                          <a:rPr lang="en-US" sz="1800" b="1" i="1" smtClean="0">
                            <a:solidFill>
                              <a:schemeClr val="bg1"/>
                            </a:solidFill>
                            <a:latin typeface="Cambria Math" charset="0"/>
                          </a:rPr>
                        </m:ctrlPr>
                      </m:sSubPr>
                      <m:e>
                        <m:r>
                          <a:rPr lang="en-US" sz="1800" b="1" i="1" smtClean="0">
                            <a:solidFill>
                              <a:schemeClr val="bg1"/>
                            </a:solidFill>
                            <a:latin typeface="Cambria Math" panose="02040503050406030204" pitchFamily="18" charset="0"/>
                          </a:rPr>
                          <m:t>𝒛</m:t>
                        </m:r>
                      </m:e>
                      <m:sub>
                        <m:r>
                          <a:rPr lang="en-US" sz="1800" b="1" i="1" smtClean="0">
                            <a:solidFill>
                              <a:schemeClr val="bg1"/>
                            </a:solidFill>
                            <a:latin typeface="Cambria Math" panose="02040503050406030204" pitchFamily="18" charset="0"/>
                          </a:rPr>
                          <m:t>𝟐</m:t>
                        </m:r>
                      </m:sub>
                    </m:sSub>
                  </m:oMath>
                </a14:m>
                <a:r>
                  <a:rPr lang="en-US" sz="1800" b="1" dirty="0">
                    <a:solidFill>
                      <a:schemeClr val="bg1"/>
                    </a:solidFill>
                  </a:rPr>
                  <a:t>, which would be given by </a:t>
                </a:r>
                <a14:m>
                  <m:oMath xmlns:m="http://schemas.openxmlformats.org/officeDocument/2006/math">
                    <m:r>
                      <a:rPr lang="en-US" sz="1800" b="1" i="1" smtClean="0">
                        <a:solidFill>
                          <a:schemeClr val="bg1"/>
                        </a:solidFill>
                        <a:latin typeface="Cambria Math" panose="02040503050406030204" pitchFamily="18" charset="0"/>
                      </a:rPr>
                      <m:t>∆</m:t>
                    </m:r>
                    <m:sSub>
                      <m:sSubPr>
                        <m:ctrlPr>
                          <a:rPr lang="en-US" sz="1800" b="1" i="1" smtClean="0">
                            <a:solidFill>
                              <a:schemeClr val="bg1"/>
                            </a:solidFill>
                            <a:latin typeface="Cambria Math" charset="0"/>
                          </a:rPr>
                        </m:ctrlPr>
                      </m:sSubPr>
                      <m:e>
                        <m:r>
                          <a:rPr lang="en-US" sz="1800" b="1" i="1" smtClean="0">
                            <a:solidFill>
                              <a:schemeClr val="bg1"/>
                            </a:solidFill>
                            <a:latin typeface="Cambria Math" panose="02040503050406030204" pitchFamily="18" charset="0"/>
                          </a:rPr>
                          <m:t>𝒛</m:t>
                        </m:r>
                      </m:e>
                      <m:sub>
                        <m:r>
                          <a:rPr lang="en-US" sz="1800" b="1" i="1" smtClean="0">
                            <a:solidFill>
                              <a:schemeClr val="bg1"/>
                            </a:solidFill>
                            <a:latin typeface="Cambria Math" panose="02040503050406030204" pitchFamily="18" charset="0"/>
                          </a:rPr>
                          <m:t>𝟐</m:t>
                        </m:r>
                      </m:sub>
                    </m:sSub>
                    <m:r>
                      <a:rPr lang="en-US" sz="1800" b="1" i="1" smtClean="0">
                        <a:solidFill>
                          <a:schemeClr val="bg1"/>
                        </a:solidFill>
                        <a:latin typeface="Cambria Math" panose="02040503050406030204" pitchFamily="18" charset="0"/>
                      </a:rPr>
                      <m:t>≈</m:t>
                    </m:r>
                    <m:sSup>
                      <m:sSupPr>
                        <m:ctrlPr>
                          <a:rPr lang="en-US" sz="1800" b="1" i="1" smtClean="0">
                            <a:solidFill>
                              <a:schemeClr val="bg1"/>
                            </a:solidFill>
                            <a:latin typeface="Cambria Math" charset="0"/>
                          </a:rPr>
                        </m:ctrlPr>
                      </m:sSupPr>
                      <m:e>
                        <m:r>
                          <a:rPr lang="en-US" sz="1800" b="1" i="1" smtClean="0">
                            <a:solidFill>
                              <a:schemeClr val="bg1"/>
                            </a:solidFill>
                            <a:latin typeface="Cambria Math" panose="02040503050406030204" pitchFamily="18" charset="0"/>
                          </a:rPr>
                          <m:t>𝝈</m:t>
                        </m:r>
                      </m:e>
                      <m:sup>
                        <m:r>
                          <a:rPr lang="en-US" sz="1800" b="1" i="1" smtClean="0">
                            <a:solidFill>
                              <a:schemeClr val="bg1"/>
                            </a:solidFill>
                            <a:latin typeface="Cambria Math" panose="02040503050406030204" pitchFamily="18" charset="0"/>
                          </a:rPr>
                          <m:t>′</m:t>
                        </m:r>
                      </m:sup>
                    </m:sSup>
                    <m:d>
                      <m:dPr>
                        <m:ctrlPr>
                          <a:rPr lang="en-US" sz="1800" b="1" i="1" smtClean="0">
                            <a:solidFill>
                              <a:schemeClr val="bg1"/>
                            </a:solidFill>
                            <a:latin typeface="Cambria Math" charset="0"/>
                          </a:rPr>
                        </m:ctrlPr>
                      </m:dPr>
                      <m:e>
                        <m:sSub>
                          <m:sSubPr>
                            <m:ctrlPr>
                              <a:rPr lang="en-US" sz="1800" b="1" i="1" smtClean="0">
                                <a:solidFill>
                                  <a:schemeClr val="bg1"/>
                                </a:solidFill>
                                <a:latin typeface="Cambria Math" charset="0"/>
                              </a:rPr>
                            </m:ctrlPr>
                          </m:sSubPr>
                          <m:e>
                            <m:r>
                              <a:rPr lang="en-US" sz="1800" b="1" i="1" smtClean="0">
                                <a:solidFill>
                                  <a:schemeClr val="bg1"/>
                                </a:solidFill>
                                <a:latin typeface="Cambria Math" panose="02040503050406030204" pitchFamily="18" charset="0"/>
                              </a:rPr>
                              <m:t>𝒛</m:t>
                            </m:r>
                          </m:e>
                          <m:sub>
                            <m:r>
                              <a:rPr lang="en-US" sz="1800" b="1" i="1" smtClean="0">
                                <a:solidFill>
                                  <a:schemeClr val="bg1"/>
                                </a:solidFill>
                                <a:latin typeface="Cambria Math" panose="02040503050406030204" pitchFamily="18" charset="0"/>
                              </a:rPr>
                              <m:t>𝟏</m:t>
                            </m:r>
                          </m:sub>
                        </m:sSub>
                      </m:e>
                    </m:d>
                    <m:sSub>
                      <m:sSubPr>
                        <m:ctrlPr>
                          <a:rPr lang="en-US" sz="1800" b="1" i="1" smtClean="0">
                            <a:solidFill>
                              <a:schemeClr val="bg1"/>
                            </a:solidFill>
                            <a:latin typeface="Cambria Math" charset="0"/>
                          </a:rPr>
                        </m:ctrlPr>
                      </m:sSubPr>
                      <m:e>
                        <m:r>
                          <a:rPr lang="en-US" sz="1800" b="1" i="1" smtClean="0">
                            <a:solidFill>
                              <a:schemeClr val="bg1"/>
                            </a:solidFill>
                            <a:latin typeface="Cambria Math" panose="02040503050406030204" pitchFamily="18" charset="0"/>
                          </a:rPr>
                          <m:t>𝝎</m:t>
                        </m:r>
                      </m:e>
                      <m:sub>
                        <m:r>
                          <a:rPr lang="en-US" sz="1800" b="1" i="1" smtClean="0">
                            <a:solidFill>
                              <a:schemeClr val="bg1"/>
                            </a:solidFill>
                            <a:latin typeface="Cambria Math" panose="02040503050406030204" pitchFamily="18" charset="0"/>
                          </a:rPr>
                          <m:t>𝟐</m:t>
                        </m:r>
                      </m:sub>
                    </m:sSub>
                    <m:r>
                      <a:rPr lang="en-US" sz="1800" b="1" i="1" smtClean="0">
                        <a:solidFill>
                          <a:schemeClr val="bg1"/>
                        </a:solidFill>
                        <a:latin typeface="Cambria Math" panose="02040503050406030204" pitchFamily="18" charset="0"/>
                      </a:rPr>
                      <m:t>∆</m:t>
                    </m:r>
                    <m:sSub>
                      <m:sSubPr>
                        <m:ctrlPr>
                          <a:rPr lang="en-US" sz="1800" b="1" i="1" smtClean="0">
                            <a:solidFill>
                              <a:schemeClr val="bg1"/>
                            </a:solidFill>
                            <a:latin typeface="Cambria Math" charset="0"/>
                          </a:rPr>
                        </m:ctrlPr>
                      </m:sSubPr>
                      <m:e>
                        <m:r>
                          <a:rPr lang="en-US" sz="1800" b="1" i="1" smtClean="0">
                            <a:solidFill>
                              <a:schemeClr val="bg1"/>
                            </a:solidFill>
                            <a:latin typeface="Cambria Math" panose="02040503050406030204" pitchFamily="18" charset="0"/>
                          </a:rPr>
                          <m:t>𝒃</m:t>
                        </m:r>
                      </m:e>
                      <m:sub>
                        <m:r>
                          <a:rPr lang="en-US" sz="1800" b="1" i="1" smtClean="0">
                            <a:solidFill>
                              <a:schemeClr val="bg1"/>
                            </a:solidFill>
                            <a:latin typeface="Cambria Math" panose="02040503050406030204" pitchFamily="18" charset="0"/>
                          </a:rPr>
                          <m:t>𝟏</m:t>
                        </m:r>
                      </m:sub>
                    </m:sSub>
                  </m:oMath>
                </a14:m>
                <a:r>
                  <a:rPr lang="en-US" sz="1800" b="1" dirty="0">
                    <a:solidFill>
                      <a:schemeClr val="bg1"/>
                    </a:solidFill>
                  </a:rPr>
                  <a:t>. Basically, a term </a:t>
                </a:r>
                <a14:m>
                  <m:oMath xmlns:m="http://schemas.openxmlformats.org/officeDocument/2006/math">
                    <m:r>
                      <a:rPr lang="en-US" sz="1800" b="1" i="1" smtClean="0">
                        <a:solidFill>
                          <a:schemeClr val="bg1"/>
                        </a:solidFill>
                        <a:latin typeface="Cambria Math" panose="02040503050406030204" pitchFamily="18" charset="0"/>
                      </a:rPr>
                      <m:t>𝝈</m:t>
                    </m:r>
                    <m:r>
                      <a:rPr lang="en-US" sz="1800" b="1" i="1" smtClean="0">
                        <a:solidFill>
                          <a:schemeClr val="bg1"/>
                        </a:solidFill>
                        <a:latin typeface="Cambria Math" panose="02040503050406030204" pitchFamily="18" charset="0"/>
                      </a:rPr>
                      <m:t>′(</m:t>
                    </m:r>
                    <m:sSub>
                      <m:sSubPr>
                        <m:ctrlPr>
                          <a:rPr lang="en-US" sz="1800" b="1" i="1" smtClean="0">
                            <a:solidFill>
                              <a:schemeClr val="bg1"/>
                            </a:solidFill>
                            <a:latin typeface="Cambria Math" charset="0"/>
                          </a:rPr>
                        </m:ctrlPr>
                      </m:sSubPr>
                      <m:e>
                        <m:r>
                          <a:rPr lang="en-US" sz="1800" b="1" i="1" smtClean="0">
                            <a:solidFill>
                              <a:schemeClr val="bg1"/>
                            </a:solidFill>
                            <a:latin typeface="Cambria Math" panose="02040503050406030204" pitchFamily="18" charset="0"/>
                          </a:rPr>
                          <m:t>𝒛</m:t>
                        </m:r>
                      </m:e>
                      <m:sub>
                        <m:r>
                          <a:rPr lang="en-US" sz="1800" b="1" i="1" smtClean="0">
                            <a:solidFill>
                              <a:schemeClr val="bg1"/>
                            </a:solidFill>
                            <a:latin typeface="Cambria Math" panose="02040503050406030204" pitchFamily="18" charset="0"/>
                          </a:rPr>
                          <m:t>𝒋</m:t>
                        </m:r>
                      </m:sub>
                    </m:sSub>
                    <m:r>
                      <a:rPr lang="en-US" sz="1800" b="1" i="1" smtClean="0">
                        <a:solidFill>
                          <a:schemeClr val="bg1"/>
                        </a:solidFill>
                        <a:latin typeface="Cambria Math" panose="02040503050406030204" pitchFamily="18" charset="0"/>
                      </a:rPr>
                      <m:t>)</m:t>
                    </m:r>
                  </m:oMath>
                </a14:m>
                <a:r>
                  <a:rPr lang="en-US" sz="1800" b="1" dirty="0">
                    <a:solidFill>
                      <a:schemeClr val="bg1"/>
                    </a:solidFill>
                  </a:rPr>
                  <a:t> and </a:t>
                </a:r>
                <a14:m>
                  <m:oMath xmlns:m="http://schemas.openxmlformats.org/officeDocument/2006/math">
                    <m:sSub>
                      <m:sSubPr>
                        <m:ctrlPr>
                          <a:rPr lang="en-US" sz="1800" b="1" i="1" smtClean="0">
                            <a:solidFill>
                              <a:schemeClr val="bg1"/>
                            </a:solidFill>
                            <a:latin typeface="Cambria Math" charset="0"/>
                          </a:rPr>
                        </m:ctrlPr>
                      </m:sSubPr>
                      <m:e>
                        <m:r>
                          <a:rPr lang="en-US" sz="1800" b="1" i="1" smtClean="0">
                            <a:solidFill>
                              <a:schemeClr val="bg1"/>
                            </a:solidFill>
                            <a:latin typeface="Cambria Math" panose="02040503050406030204" pitchFamily="18" charset="0"/>
                          </a:rPr>
                          <m:t>𝝎</m:t>
                        </m:r>
                      </m:e>
                      <m:sub>
                        <m:r>
                          <a:rPr lang="en-US" sz="1800" b="1" i="1" smtClean="0">
                            <a:solidFill>
                              <a:schemeClr val="bg1"/>
                            </a:solidFill>
                            <a:latin typeface="Cambria Math" panose="02040503050406030204" pitchFamily="18" charset="0"/>
                          </a:rPr>
                          <m:t>𝒋</m:t>
                        </m:r>
                      </m:sub>
                    </m:sSub>
                  </m:oMath>
                </a14:m>
                <a:r>
                  <a:rPr lang="en-US" sz="1800" b="1" dirty="0">
                    <a:solidFill>
                      <a:schemeClr val="bg1"/>
                    </a:solidFill>
                  </a:rPr>
                  <a:t> is picked up in every neuron</a:t>
                </a:r>
              </a:p>
              <a:p>
                <a:pPr algn="just">
                  <a:spcAft>
                    <a:spcPct val="50000"/>
                  </a:spcAft>
                </a:pPr>
                <a:r>
                  <a:rPr lang="en-US" sz="1800" b="1" dirty="0">
                    <a:solidFill>
                      <a:schemeClr val="bg1"/>
                    </a:solidFill>
                  </a:rPr>
                  <a:t>The resulting change in cost (divided by </a:t>
                </a:r>
                <a14:m>
                  <m:oMath xmlns:m="http://schemas.openxmlformats.org/officeDocument/2006/math">
                    <m:r>
                      <a:rPr lang="en-US" sz="1800" b="1" i="1" smtClean="0">
                        <a:solidFill>
                          <a:schemeClr val="bg1"/>
                        </a:solidFill>
                        <a:latin typeface="Cambria Math" panose="02040503050406030204" pitchFamily="18" charset="0"/>
                      </a:rPr>
                      <m:t>∆</m:t>
                    </m:r>
                    <m:sSub>
                      <m:sSubPr>
                        <m:ctrlPr>
                          <a:rPr lang="en-US" sz="1800" b="1" i="1" smtClean="0">
                            <a:solidFill>
                              <a:schemeClr val="bg1"/>
                            </a:solidFill>
                            <a:latin typeface="Cambria Math" charset="0"/>
                          </a:rPr>
                        </m:ctrlPr>
                      </m:sSubPr>
                      <m:e>
                        <m:r>
                          <a:rPr lang="en-US" sz="1800" b="1" i="1" smtClean="0">
                            <a:solidFill>
                              <a:schemeClr val="bg1"/>
                            </a:solidFill>
                            <a:latin typeface="Cambria Math" panose="02040503050406030204" pitchFamily="18" charset="0"/>
                          </a:rPr>
                          <m:t>𝒃</m:t>
                        </m:r>
                      </m:e>
                      <m:sub>
                        <m:r>
                          <a:rPr lang="en-US" sz="1800" b="1" i="1" smtClean="0">
                            <a:solidFill>
                              <a:schemeClr val="bg1"/>
                            </a:solidFill>
                            <a:latin typeface="Cambria Math" panose="02040503050406030204" pitchFamily="18" charset="0"/>
                          </a:rPr>
                          <m:t>𝟏</m:t>
                        </m:r>
                      </m:sub>
                    </m:sSub>
                  </m:oMath>
                </a14:m>
                <a:r>
                  <a:rPr lang="en-US" sz="1800" b="1" dirty="0">
                    <a:solidFill>
                      <a:schemeClr val="bg1"/>
                    </a:solidFill>
                  </a:rPr>
                  <a:t>), produced by the change </a:t>
                </a:r>
                <a14:m>
                  <m:oMath xmlns:m="http://schemas.openxmlformats.org/officeDocument/2006/math">
                    <m:r>
                      <a:rPr lang="en-US" sz="1800" b="1" i="1" smtClean="0">
                        <a:solidFill>
                          <a:schemeClr val="bg1"/>
                        </a:solidFill>
                        <a:latin typeface="Cambria Math" panose="02040503050406030204" pitchFamily="18" charset="0"/>
                      </a:rPr>
                      <m:t>∆</m:t>
                    </m:r>
                    <m:sSub>
                      <m:sSubPr>
                        <m:ctrlPr>
                          <a:rPr lang="en-US" sz="1800" b="1" i="1" smtClean="0">
                            <a:solidFill>
                              <a:schemeClr val="bg1"/>
                            </a:solidFill>
                            <a:latin typeface="Cambria Math" charset="0"/>
                          </a:rPr>
                        </m:ctrlPr>
                      </m:sSubPr>
                      <m:e>
                        <m:r>
                          <a:rPr lang="en-US" sz="1800" b="1" i="1" smtClean="0">
                            <a:solidFill>
                              <a:schemeClr val="bg1"/>
                            </a:solidFill>
                            <a:latin typeface="Cambria Math" panose="02040503050406030204" pitchFamily="18" charset="0"/>
                          </a:rPr>
                          <m:t>𝒃</m:t>
                        </m:r>
                      </m:e>
                      <m:sub>
                        <m:r>
                          <a:rPr lang="en-US" sz="1800" b="1" i="1" smtClean="0">
                            <a:solidFill>
                              <a:schemeClr val="bg1"/>
                            </a:solidFill>
                            <a:latin typeface="Cambria Math" panose="02040503050406030204" pitchFamily="18" charset="0"/>
                          </a:rPr>
                          <m:t>𝟏</m:t>
                        </m:r>
                      </m:sub>
                    </m:sSub>
                  </m:oMath>
                </a14:m>
                <a:r>
                  <a:rPr lang="en-US" sz="1800" b="1" dirty="0">
                    <a:solidFill>
                      <a:schemeClr val="bg1"/>
                    </a:solidFill>
                  </a:rPr>
                  <a:t> is given by: </a:t>
                </a:r>
              </a:p>
              <a:p>
                <a:pPr algn="just">
                  <a:spcAft>
                    <a:spcPct val="50000"/>
                  </a:spcAft>
                </a:pPr>
                <a14:m>
                  <m:oMathPara xmlns:m="http://schemas.openxmlformats.org/officeDocument/2006/math">
                    <m:oMathParaPr>
                      <m:jc m:val="centerGroup"/>
                    </m:oMathParaPr>
                    <m:oMath xmlns:m="http://schemas.openxmlformats.org/officeDocument/2006/math">
                      <m:f>
                        <m:fPr>
                          <m:ctrlPr>
                            <a:rPr lang="en-US" sz="1800" b="1" i="1" smtClean="0">
                              <a:solidFill>
                                <a:schemeClr val="bg1"/>
                              </a:solidFill>
                              <a:latin typeface="Cambria Math" charset="0"/>
                            </a:rPr>
                          </m:ctrlPr>
                        </m:fPr>
                        <m:num>
                          <m:r>
                            <a:rPr lang="en-US" sz="1800" b="1" i="1" smtClean="0">
                              <a:solidFill>
                                <a:schemeClr val="bg1"/>
                              </a:solidFill>
                              <a:latin typeface="Cambria Math" panose="02040503050406030204" pitchFamily="18" charset="0"/>
                            </a:rPr>
                            <m:t>ⅆ</m:t>
                          </m:r>
                          <m:r>
                            <a:rPr lang="en-US" sz="1800" b="1" i="1" smtClean="0">
                              <a:solidFill>
                                <a:schemeClr val="bg1"/>
                              </a:solidFill>
                              <a:latin typeface="Cambria Math" panose="02040503050406030204" pitchFamily="18" charset="0"/>
                            </a:rPr>
                            <m:t>𝑪</m:t>
                          </m:r>
                        </m:num>
                        <m:den>
                          <m:r>
                            <a:rPr lang="en-US" sz="1800" b="1" i="1" smtClean="0">
                              <a:solidFill>
                                <a:schemeClr val="bg1"/>
                              </a:solidFill>
                              <a:latin typeface="Cambria Math" panose="02040503050406030204" pitchFamily="18" charset="0"/>
                            </a:rPr>
                            <m:t>𝒅</m:t>
                          </m:r>
                          <m:sSub>
                            <m:sSubPr>
                              <m:ctrlPr>
                                <a:rPr lang="en-US" sz="1800" b="1" i="1" smtClean="0">
                                  <a:solidFill>
                                    <a:schemeClr val="bg1"/>
                                  </a:solidFill>
                                  <a:latin typeface="Cambria Math" charset="0"/>
                                </a:rPr>
                              </m:ctrlPr>
                            </m:sSubPr>
                            <m:e>
                              <m:r>
                                <a:rPr lang="en-US" sz="1800" b="1" i="1" smtClean="0">
                                  <a:solidFill>
                                    <a:schemeClr val="bg1"/>
                                  </a:solidFill>
                                  <a:latin typeface="Cambria Math" panose="02040503050406030204" pitchFamily="18" charset="0"/>
                                </a:rPr>
                                <m:t>𝒃</m:t>
                              </m:r>
                            </m:e>
                            <m:sub>
                              <m:r>
                                <a:rPr lang="en-US" sz="1800" b="1" i="1" smtClean="0">
                                  <a:solidFill>
                                    <a:schemeClr val="bg1"/>
                                  </a:solidFill>
                                  <a:latin typeface="Cambria Math" panose="02040503050406030204" pitchFamily="18" charset="0"/>
                                </a:rPr>
                                <m:t>𝟏</m:t>
                              </m:r>
                            </m:sub>
                          </m:sSub>
                        </m:den>
                      </m:f>
                      <m:r>
                        <a:rPr lang="en-US" sz="1800" b="1" i="1" smtClean="0">
                          <a:solidFill>
                            <a:schemeClr val="bg1"/>
                          </a:solidFill>
                          <a:latin typeface="Cambria Math" panose="02040503050406030204" pitchFamily="18" charset="0"/>
                        </a:rPr>
                        <m:t>=</m:t>
                      </m:r>
                      <m:sSup>
                        <m:sSupPr>
                          <m:ctrlPr>
                            <a:rPr lang="en-US" sz="1800" b="1" i="1" smtClean="0">
                              <a:solidFill>
                                <a:schemeClr val="bg1"/>
                              </a:solidFill>
                              <a:latin typeface="Cambria Math" charset="0"/>
                              <a:ea typeface="Cambria Math" panose="02040503050406030204" pitchFamily="18" charset="0"/>
                            </a:rPr>
                          </m:ctrlPr>
                        </m:sSupPr>
                        <m:e>
                          <m:r>
                            <a:rPr lang="en-US" sz="1800" b="1" i="1" smtClean="0">
                              <a:solidFill>
                                <a:schemeClr val="bg1"/>
                              </a:solidFill>
                              <a:latin typeface="Cambria Math" panose="02040503050406030204" pitchFamily="18" charset="0"/>
                              <a:ea typeface="Cambria Math" panose="02040503050406030204" pitchFamily="18" charset="0"/>
                            </a:rPr>
                            <m:t>𝝈</m:t>
                          </m:r>
                        </m:e>
                        <m:sup>
                          <m:r>
                            <a:rPr lang="en-US" sz="1800" b="1" i="1" smtClean="0">
                              <a:solidFill>
                                <a:schemeClr val="bg1"/>
                              </a:solidFill>
                              <a:latin typeface="Cambria Math" panose="02040503050406030204" pitchFamily="18" charset="0"/>
                              <a:ea typeface="Cambria Math" panose="02040503050406030204" pitchFamily="18" charset="0"/>
                            </a:rPr>
                            <m:t>′</m:t>
                          </m:r>
                        </m:sup>
                      </m:sSup>
                      <m:d>
                        <m:dPr>
                          <m:ctrlPr>
                            <a:rPr lang="en-US" sz="1800" b="1" i="1" smtClean="0">
                              <a:solidFill>
                                <a:schemeClr val="bg1"/>
                              </a:solidFill>
                              <a:latin typeface="Cambria Math" charset="0"/>
                              <a:ea typeface="Cambria Math" panose="02040503050406030204" pitchFamily="18" charset="0"/>
                            </a:rPr>
                          </m:ctrlPr>
                        </m:dPr>
                        <m:e>
                          <m:sSub>
                            <m:sSubPr>
                              <m:ctrlPr>
                                <a:rPr lang="en-US" sz="1800" b="1" i="1" smtClean="0">
                                  <a:solidFill>
                                    <a:schemeClr val="bg1"/>
                                  </a:solidFill>
                                  <a:latin typeface="Cambria Math" charset="0"/>
                                  <a:ea typeface="Cambria Math" panose="02040503050406030204" pitchFamily="18" charset="0"/>
                                </a:rPr>
                              </m:ctrlPr>
                            </m:sSubPr>
                            <m:e>
                              <m:r>
                                <a:rPr lang="en-US" sz="1800" b="1" i="1" smtClean="0">
                                  <a:solidFill>
                                    <a:schemeClr val="bg1"/>
                                  </a:solidFill>
                                  <a:latin typeface="Cambria Math" panose="02040503050406030204" pitchFamily="18" charset="0"/>
                                  <a:ea typeface="Cambria Math" panose="02040503050406030204" pitchFamily="18" charset="0"/>
                                </a:rPr>
                                <m:t>𝒛</m:t>
                              </m:r>
                            </m:e>
                            <m:sub>
                              <m:r>
                                <a:rPr lang="en-US" sz="1800" b="1" i="1" smtClean="0">
                                  <a:solidFill>
                                    <a:schemeClr val="bg1"/>
                                  </a:solidFill>
                                  <a:latin typeface="Cambria Math" panose="02040503050406030204" pitchFamily="18" charset="0"/>
                                  <a:ea typeface="Cambria Math" panose="02040503050406030204" pitchFamily="18" charset="0"/>
                                </a:rPr>
                                <m:t>𝟏</m:t>
                              </m:r>
                            </m:sub>
                          </m:sSub>
                        </m:e>
                      </m:d>
                      <m:r>
                        <a:rPr lang="en-US" sz="1800" b="1" i="1" smtClean="0">
                          <a:solidFill>
                            <a:schemeClr val="bg1"/>
                          </a:solidFill>
                          <a:latin typeface="Cambria Math" panose="02040503050406030204" pitchFamily="18" charset="0"/>
                          <a:ea typeface="Cambria Math" panose="02040503050406030204" pitchFamily="18" charset="0"/>
                        </a:rPr>
                        <m:t>×</m:t>
                      </m:r>
                      <m:sSub>
                        <m:sSubPr>
                          <m:ctrlPr>
                            <a:rPr lang="en-US" sz="1800" b="1" i="1" smtClean="0">
                              <a:solidFill>
                                <a:schemeClr val="bg1"/>
                              </a:solidFill>
                              <a:latin typeface="Cambria Math" charset="0"/>
                              <a:ea typeface="Cambria Math" panose="02040503050406030204" pitchFamily="18" charset="0"/>
                            </a:rPr>
                          </m:ctrlPr>
                        </m:sSubPr>
                        <m:e>
                          <m:r>
                            <a:rPr lang="en-US" sz="1800" b="1" i="1" smtClean="0">
                              <a:solidFill>
                                <a:schemeClr val="bg1"/>
                              </a:solidFill>
                              <a:latin typeface="Cambria Math" panose="02040503050406030204" pitchFamily="18" charset="0"/>
                              <a:ea typeface="Cambria Math" panose="02040503050406030204" pitchFamily="18" charset="0"/>
                            </a:rPr>
                            <m:t>𝝎</m:t>
                          </m:r>
                        </m:e>
                        <m:sub>
                          <m:r>
                            <a:rPr lang="en-US" sz="1800" b="1" i="1" smtClean="0">
                              <a:solidFill>
                                <a:schemeClr val="bg1"/>
                              </a:solidFill>
                              <a:latin typeface="Cambria Math" panose="02040503050406030204" pitchFamily="18" charset="0"/>
                              <a:ea typeface="Cambria Math" panose="02040503050406030204" pitchFamily="18" charset="0"/>
                            </a:rPr>
                            <m:t>𝟐</m:t>
                          </m:r>
                        </m:sub>
                      </m:sSub>
                      <m:r>
                        <a:rPr lang="en-US" sz="1800" b="1" i="1">
                          <a:solidFill>
                            <a:schemeClr val="bg1"/>
                          </a:solidFill>
                          <a:latin typeface="Cambria Math" panose="02040503050406030204" pitchFamily="18" charset="0"/>
                          <a:ea typeface="Cambria Math" panose="02040503050406030204" pitchFamily="18" charset="0"/>
                        </a:rPr>
                        <m:t>×</m:t>
                      </m:r>
                      <m:sSup>
                        <m:sSupPr>
                          <m:ctrlPr>
                            <a:rPr lang="en-US" sz="1800" b="1" i="1">
                              <a:solidFill>
                                <a:schemeClr val="bg1"/>
                              </a:solidFill>
                              <a:latin typeface="Cambria Math"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𝝈</m:t>
                          </m:r>
                        </m:e>
                        <m:sup>
                          <m:r>
                            <a:rPr lang="en-US" sz="1800" b="1" i="1">
                              <a:solidFill>
                                <a:schemeClr val="bg1"/>
                              </a:solidFill>
                              <a:latin typeface="Cambria Math" panose="02040503050406030204" pitchFamily="18" charset="0"/>
                              <a:ea typeface="Cambria Math" panose="02040503050406030204" pitchFamily="18" charset="0"/>
                            </a:rPr>
                            <m:t>′</m:t>
                          </m:r>
                        </m:sup>
                      </m:sSup>
                      <m:d>
                        <m:dPr>
                          <m:ctrlPr>
                            <a:rPr lang="en-US" sz="1800" b="1" i="1">
                              <a:solidFill>
                                <a:schemeClr val="bg1"/>
                              </a:solidFill>
                              <a:latin typeface="Cambria Math" charset="0"/>
                              <a:ea typeface="Cambria Math" panose="02040503050406030204" pitchFamily="18" charset="0"/>
                            </a:rPr>
                          </m:ctrlPr>
                        </m:dPr>
                        <m:e>
                          <m:sSub>
                            <m:sSubPr>
                              <m:ctrlPr>
                                <a:rPr lang="en-US" sz="1800" b="1" i="1">
                                  <a:solidFill>
                                    <a:schemeClr val="bg1"/>
                                  </a:solidFill>
                                  <a:latin typeface="Cambria Math" charset="0"/>
                                  <a:ea typeface="Cambria Math" panose="02040503050406030204" pitchFamily="18" charset="0"/>
                                </a:rPr>
                              </m:ctrlPr>
                            </m:sSubPr>
                            <m:e>
                              <m:r>
                                <a:rPr lang="en-US" sz="1800" b="1" i="1">
                                  <a:solidFill>
                                    <a:schemeClr val="bg1"/>
                                  </a:solidFill>
                                  <a:latin typeface="Cambria Math" panose="02040503050406030204" pitchFamily="18" charset="0"/>
                                  <a:ea typeface="Cambria Math" panose="02040503050406030204" pitchFamily="18" charset="0"/>
                                </a:rPr>
                                <m:t>𝒛</m:t>
                              </m:r>
                            </m:e>
                            <m:sub>
                              <m:r>
                                <a:rPr lang="en-US" sz="1800" b="1" i="1" smtClean="0">
                                  <a:solidFill>
                                    <a:schemeClr val="bg1"/>
                                  </a:solidFill>
                                  <a:latin typeface="Cambria Math" panose="02040503050406030204" pitchFamily="18" charset="0"/>
                                  <a:ea typeface="Cambria Math" panose="02040503050406030204" pitchFamily="18" charset="0"/>
                                </a:rPr>
                                <m:t>𝟐</m:t>
                              </m:r>
                            </m:sub>
                          </m:sSub>
                        </m:e>
                      </m:d>
                      <m:r>
                        <a:rPr lang="en-US" sz="1800" b="1" i="1">
                          <a:solidFill>
                            <a:schemeClr val="bg1"/>
                          </a:solidFill>
                          <a:latin typeface="Cambria Math" panose="02040503050406030204" pitchFamily="18" charset="0"/>
                          <a:ea typeface="Cambria Math" panose="02040503050406030204" pitchFamily="18" charset="0"/>
                        </a:rPr>
                        <m:t>×</m:t>
                      </m:r>
                      <m:sSub>
                        <m:sSubPr>
                          <m:ctrlPr>
                            <a:rPr lang="en-US" sz="1800" b="1" i="1">
                              <a:solidFill>
                                <a:schemeClr val="bg1"/>
                              </a:solidFill>
                              <a:latin typeface="Cambria Math" charset="0"/>
                              <a:ea typeface="Cambria Math" panose="02040503050406030204" pitchFamily="18" charset="0"/>
                            </a:rPr>
                          </m:ctrlPr>
                        </m:sSubPr>
                        <m:e>
                          <m:r>
                            <a:rPr lang="en-US" sz="1800" b="1" i="1" smtClean="0">
                              <a:solidFill>
                                <a:schemeClr val="bg1"/>
                              </a:solidFill>
                              <a:latin typeface="Cambria Math" panose="02040503050406030204" pitchFamily="18" charset="0"/>
                              <a:ea typeface="Cambria Math" panose="02040503050406030204" pitchFamily="18" charset="0"/>
                            </a:rPr>
                            <m:t>𝝎</m:t>
                          </m:r>
                        </m:e>
                        <m:sub>
                          <m:r>
                            <a:rPr lang="en-US" sz="1800" b="1" i="1" smtClean="0">
                              <a:solidFill>
                                <a:schemeClr val="bg1"/>
                              </a:solidFill>
                              <a:latin typeface="Cambria Math" panose="02040503050406030204" pitchFamily="18" charset="0"/>
                              <a:ea typeface="Cambria Math" panose="02040503050406030204" pitchFamily="18" charset="0"/>
                            </a:rPr>
                            <m:t>𝟑</m:t>
                          </m:r>
                        </m:sub>
                      </m:sSub>
                      <m:r>
                        <a:rPr lang="en-US" sz="1800" b="1" i="1">
                          <a:solidFill>
                            <a:schemeClr val="bg1"/>
                          </a:solidFill>
                          <a:latin typeface="Cambria Math" panose="02040503050406030204" pitchFamily="18" charset="0"/>
                          <a:ea typeface="Cambria Math" panose="02040503050406030204" pitchFamily="18" charset="0"/>
                        </a:rPr>
                        <m:t>×</m:t>
                      </m:r>
                      <m:sSup>
                        <m:sSupPr>
                          <m:ctrlPr>
                            <a:rPr lang="en-US" sz="1800" b="1" i="1">
                              <a:solidFill>
                                <a:schemeClr val="bg1"/>
                              </a:solidFill>
                              <a:latin typeface="Cambria Math"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𝝈</m:t>
                          </m:r>
                        </m:e>
                        <m:sup>
                          <m:r>
                            <a:rPr lang="en-US" sz="1800" b="1" i="1">
                              <a:solidFill>
                                <a:schemeClr val="bg1"/>
                              </a:solidFill>
                              <a:latin typeface="Cambria Math" panose="02040503050406030204" pitchFamily="18" charset="0"/>
                              <a:ea typeface="Cambria Math" panose="02040503050406030204" pitchFamily="18" charset="0"/>
                            </a:rPr>
                            <m:t>′</m:t>
                          </m:r>
                        </m:sup>
                      </m:sSup>
                      <m:d>
                        <m:dPr>
                          <m:ctrlPr>
                            <a:rPr lang="en-US" sz="1800" b="1" i="1">
                              <a:solidFill>
                                <a:schemeClr val="bg1"/>
                              </a:solidFill>
                              <a:latin typeface="Cambria Math" charset="0"/>
                              <a:ea typeface="Cambria Math" panose="02040503050406030204" pitchFamily="18" charset="0"/>
                            </a:rPr>
                          </m:ctrlPr>
                        </m:dPr>
                        <m:e>
                          <m:sSub>
                            <m:sSubPr>
                              <m:ctrlPr>
                                <a:rPr lang="en-US" sz="1800" b="1" i="1">
                                  <a:solidFill>
                                    <a:schemeClr val="bg1"/>
                                  </a:solidFill>
                                  <a:latin typeface="Cambria Math" charset="0"/>
                                  <a:ea typeface="Cambria Math" panose="02040503050406030204" pitchFamily="18" charset="0"/>
                                </a:rPr>
                              </m:ctrlPr>
                            </m:sSubPr>
                            <m:e>
                              <m:r>
                                <a:rPr lang="en-US" sz="1800" b="1" i="1">
                                  <a:solidFill>
                                    <a:schemeClr val="bg1"/>
                                  </a:solidFill>
                                  <a:latin typeface="Cambria Math" panose="02040503050406030204" pitchFamily="18" charset="0"/>
                                  <a:ea typeface="Cambria Math" panose="02040503050406030204" pitchFamily="18" charset="0"/>
                                </a:rPr>
                                <m:t>𝒛</m:t>
                              </m:r>
                            </m:e>
                            <m:sub>
                              <m:r>
                                <a:rPr lang="en-US" sz="1800" b="1" i="1" smtClean="0">
                                  <a:solidFill>
                                    <a:schemeClr val="bg1"/>
                                  </a:solidFill>
                                  <a:latin typeface="Cambria Math" panose="02040503050406030204" pitchFamily="18" charset="0"/>
                                  <a:ea typeface="Cambria Math" panose="02040503050406030204" pitchFamily="18" charset="0"/>
                                </a:rPr>
                                <m:t>𝟑</m:t>
                              </m:r>
                            </m:sub>
                          </m:sSub>
                        </m:e>
                      </m:d>
                      <m:r>
                        <a:rPr lang="en-US" sz="1800" b="1" i="1">
                          <a:solidFill>
                            <a:schemeClr val="bg1"/>
                          </a:solidFill>
                          <a:latin typeface="Cambria Math" panose="02040503050406030204" pitchFamily="18" charset="0"/>
                          <a:ea typeface="Cambria Math" panose="02040503050406030204" pitchFamily="18" charset="0"/>
                        </a:rPr>
                        <m:t>×</m:t>
                      </m:r>
                      <m:sSub>
                        <m:sSubPr>
                          <m:ctrlPr>
                            <a:rPr lang="en-US" sz="1800" b="1" i="1">
                              <a:solidFill>
                                <a:schemeClr val="bg1"/>
                              </a:solidFill>
                              <a:latin typeface="Cambria Math" charset="0"/>
                              <a:ea typeface="Cambria Math" panose="02040503050406030204" pitchFamily="18" charset="0"/>
                            </a:rPr>
                          </m:ctrlPr>
                        </m:sSubPr>
                        <m:e>
                          <m:r>
                            <a:rPr lang="en-US" sz="1800" b="1" i="1" smtClean="0">
                              <a:solidFill>
                                <a:schemeClr val="bg1"/>
                              </a:solidFill>
                              <a:latin typeface="Cambria Math" panose="02040503050406030204" pitchFamily="18" charset="0"/>
                              <a:ea typeface="Cambria Math" panose="02040503050406030204" pitchFamily="18" charset="0"/>
                            </a:rPr>
                            <m:t>𝝎</m:t>
                          </m:r>
                        </m:e>
                        <m:sub>
                          <m:r>
                            <a:rPr lang="en-US" sz="1800" b="1" i="1" smtClean="0">
                              <a:solidFill>
                                <a:schemeClr val="bg1"/>
                              </a:solidFill>
                              <a:latin typeface="Cambria Math" panose="02040503050406030204" pitchFamily="18" charset="0"/>
                              <a:ea typeface="Cambria Math" panose="02040503050406030204" pitchFamily="18" charset="0"/>
                            </a:rPr>
                            <m:t>𝟒</m:t>
                          </m:r>
                        </m:sub>
                      </m:sSub>
                      <m:r>
                        <a:rPr lang="en-US" sz="1800" b="1" i="1">
                          <a:solidFill>
                            <a:schemeClr val="bg1"/>
                          </a:solidFill>
                          <a:latin typeface="Cambria Math" panose="02040503050406030204" pitchFamily="18" charset="0"/>
                          <a:ea typeface="Cambria Math" panose="02040503050406030204" pitchFamily="18" charset="0"/>
                        </a:rPr>
                        <m:t>×</m:t>
                      </m:r>
                      <m:sSup>
                        <m:sSupPr>
                          <m:ctrlPr>
                            <a:rPr lang="en-US" sz="1800" b="1" i="1">
                              <a:solidFill>
                                <a:schemeClr val="bg1"/>
                              </a:solidFill>
                              <a:latin typeface="Cambria Math"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𝝈</m:t>
                          </m:r>
                        </m:e>
                        <m:sup>
                          <m:r>
                            <a:rPr lang="en-US" sz="1800" b="1" i="1">
                              <a:solidFill>
                                <a:schemeClr val="bg1"/>
                              </a:solidFill>
                              <a:latin typeface="Cambria Math" panose="02040503050406030204" pitchFamily="18" charset="0"/>
                              <a:ea typeface="Cambria Math" panose="02040503050406030204" pitchFamily="18" charset="0"/>
                            </a:rPr>
                            <m:t>′</m:t>
                          </m:r>
                        </m:sup>
                      </m:sSup>
                      <m:d>
                        <m:dPr>
                          <m:ctrlPr>
                            <a:rPr lang="en-US" sz="1800" b="1" i="1">
                              <a:solidFill>
                                <a:schemeClr val="bg1"/>
                              </a:solidFill>
                              <a:latin typeface="Cambria Math" charset="0"/>
                              <a:ea typeface="Cambria Math" panose="02040503050406030204" pitchFamily="18" charset="0"/>
                            </a:rPr>
                          </m:ctrlPr>
                        </m:dPr>
                        <m:e>
                          <m:sSub>
                            <m:sSubPr>
                              <m:ctrlPr>
                                <a:rPr lang="en-US" sz="1800" b="1" i="1">
                                  <a:solidFill>
                                    <a:schemeClr val="bg1"/>
                                  </a:solidFill>
                                  <a:latin typeface="Cambria Math" charset="0"/>
                                  <a:ea typeface="Cambria Math" panose="02040503050406030204" pitchFamily="18" charset="0"/>
                                </a:rPr>
                              </m:ctrlPr>
                            </m:sSubPr>
                            <m:e>
                              <m:r>
                                <a:rPr lang="en-US" sz="1800" b="1" i="1">
                                  <a:solidFill>
                                    <a:schemeClr val="bg1"/>
                                  </a:solidFill>
                                  <a:latin typeface="Cambria Math" panose="02040503050406030204" pitchFamily="18" charset="0"/>
                                  <a:ea typeface="Cambria Math" panose="02040503050406030204" pitchFamily="18" charset="0"/>
                                </a:rPr>
                                <m:t>𝒛</m:t>
                              </m:r>
                            </m:e>
                            <m:sub>
                              <m:r>
                                <a:rPr lang="en-US" sz="1800" b="1" i="1" smtClean="0">
                                  <a:solidFill>
                                    <a:schemeClr val="bg1"/>
                                  </a:solidFill>
                                  <a:latin typeface="Cambria Math" panose="02040503050406030204" pitchFamily="18" charset="0"/>
                                  <a:ea typeface="Cambria Math" panose="02040503050406030204" pitchFamily="18" charset="0"/>
                                </a:rPr>
                                <m:t>𝟒</m:t>
                              </m:r>
                            </m:sub>
                          </m:sSub>
                        </m:e>
                      </m:d>
                      <m:r>
                        <a:rPr lang="en-US" sz="1800" b="1" i="1">
                          <a:solidFill>
                            <a:schemeClr val="bg1"/>
                          </a:solidFill>
                          <a:latin typeface="Cambria Math" panose="02040503050406030204" pitchFamily="18" charset="0"/>
                          <a:ea typeface="Cambria Math" panose="02040503050406030204" pitchFamily="18" charset="0"/>
                        </a:rPr>
                        <m:t>×</m:t>
                      </m:r>
                      <m:f>
                        <m:fPr>
                          <m:ctrlPr>
                            <a:rPr lang="en-US" sz="1800" b="1" i="1">
                              <a:solidFill>
                                <a:schemeClr val="bg1"/>
                              </a:solidFill>
                              <a:latin typeface="Cambria Math" charset="0"/>
                            </a:rPr>
                          </m:ctrlPr>
                        </m:fPr>
                        <m:num>
                          <m:r>
                            <a:rPr lang="en-US" sz="1800" b="1" i="1">
                              <a:solidFill>
                                <a:schemeClr val="bg1"/>
                              </a:solidFill>
                              <a:latin typeface="Cambria Math" panose="02040503050406030204" pitchFamily="18" charset="0"/>
                            </a:rPr>
                            <m:t>ⅆ</m:t>
                          </m:r>
                          <m:r>
                            <a:rPr lang="en-US" sz="1800" b="1" i="1">
                              <a:solidFill>
                                <a:schemeClr val="bg1"/>
                              </a:solidFill>
                              <a:latin typeface="Cambria Math" panose="02040503050406030204" pitchFamily="18" charset="0"/>
                            </a:rPr>
                            <m:t>𝑪</m:t>
                          </m:r>
                        </m:num>
                        <m:den>
                          <m:r>
                            <a:rPr lang="en-US" sz="1800" b="1" i="1">
                              <a:solidFill>
                                <a:schemeClr val="bg1"/>
                              </a:solidFill>
                              <a:latin typeface="Cambria Math" panose="02040503050406030204" pitchFamily="18" charset="0"/>
                            </a:rPr>
                            <m:t>𝒅</m:t>
                          </m:r>
                          <m:sSub>
                            <m:sSubPr>
                              <m:ctrlPr>
                                <a:rPr lang="en-US" sz="1800" b="1" i="1" smtClean="0">
                                  <a:solidFill>
                                    <a:schemeClr val="bg1"/>
                                  </a:solidFill>
                                  <a:latin typeface="Cambria Math" charset="0"/>
                                </a:rPr>
                              </m:ctrlPr>
                            </m:sSubPr>
                            <m:e>
                              <m:r>
                                <a:rPr lang="en-US" sz="1800" b="1" i="1" smtClean="0">
                                  <a:solidFill>
                                    <a:schemeClr val="bg1"/>
                                  </a:solidFill>
                                  <a:latin typeface="Cambria Math" panose="02040503050406030204" pitchFamily="18" charset="0"/>
                                </a:rPr>
                                <m:t>𝒂</m:t>
                              </m:r>
                            </m:e>
                            <m:sub>
                              <m:r>
                                <a:rPr lang="en-US" sz="1800" b="1" i="1" smtClean="0">
                                  <a:solidFill>
                                    <a:schemeClr val="bg1"/>
                                  </a:solidFill>
                                  <a:latin typeface="Cambria Math" panose="02040503050406030204" pitchFamily="18" charset="0"/>
                                </a:rPr>
                                <m:t>𝟒</m:t>
                              </m:r>
                            </m:sub>
                          </m:sSub>
                        </m:den>
                      </m:f>
                    </m:oMath>
                  </m:oMathPara>
                </a14:m>
                <a:endParaRPr lang="en-US" sz="1800" b="1" i="1" dirty="0">
                  <a:solidFill>
                    <a:schemeClr val="bg1"/>
                  </a:solidFill>
                </a:endParaRPr>
              </a:p>
              <a:p>
                <a:pPr marL="285750" indent="-285750" algn="just">
                  <a:spcAft>
                    <a:spcPct val="50000"/>
                  </a:spcAft>
                  <a:buFont typeface="Arial" panose="020B0604020202020204" pitchFamily="34" charset="0"/>
                  <a:buChar char="•"/>
                </a:pPr>
                <a:r>
                  <a:rPr lang="en-US" sz="1800" b="1" dirty="0">
                    <a:solidFill>
                      <a:schemeClr val="bg1"/>
                    </a:solidFill>
                  </a:rPr>
                  <a:t>For a sigmoid, </a:t>
                </a:r>
                <a14:m>
                  <m:oMath xmlns:m="http://schemas.openxmlformats.org/officeDocument/2006/math">
                    <m:sSup>
                      <m:sSupPr>
                        <m:ctrlPr>
                          <a:rPr lang="en-US" sz="1800" b="1" i="1" smtClean="0">
                            <a:solidFill>
                              <a:schemeClr val="bg1"/>
                            </a:solidFill>
                            <a:latin typeface="Cambria Math" charset="0"/>
                          </a:rPr>
                        </m:ctrlPr>
                      </m:sSupPr>
                      <m:e>
                        <m:r>
                          <a:rPr lang="en-US" sz="1800" b="1" i="1" smtClean="0">
                            <a:solidFill>
                              <a:schemeClr val="bg1"/>
                            </a:solidFill>
                            <a:latin typeface="Cambria Math" panose="02040503050406030204" pitchFamily="18" charset="0"/>
                          </a:rPr>
                          <m:t>𝝈</m:t>
                        </m:r>
                      </m:e>
                      <m:sup>
                        <m:r>
                          <a:rPr lang="en-US" sz="1800" b="1" i="1" smtClean="0">
                            <a:solidFill>
                              <a:schemeClr val="bg1"/>
                            </a:solidFill>
                            <a:latin typeface="Cambria Math" panose="02040503050406030204" pitchFamily="18" charset="0"/>
                          </a:rPr>
                          <m:t>′</m:t>
                        </m:r>
                      </m:sup>
                    </m:sSup>
                    <m:d>
                      <m:dPr>
                        <m:ctrlPr>
                          <a:rPr lang="en-US" sz="1800" b="1" i="1" smtClean="0">
                            <a:solidFill>
                              <a:schemeClr val="bg1"/>
                            </a:solidFill>
                            <a:latin typeface="Cambria Math" charset="0"/>
                          </a:rPr>
                        </m:ctrlPr>
                      </m:dPr>
                      <m:e>
                        <m:r>
                          <a:rPr lang="en-US" sz="1800" b="1" i="1" smtClean="0">
                            <a:solidFill>
                              <a:schemeClr val="bg1"/>
                            </a:solidFill>
                            <a:latin typeface="Cambria Math" panose="02040503050406030204" pitchFamily="18" charset="0"/>
                          </a:rPr>
                          <m:t>𝟎</m:t>
                        </m:r>
                      </m:e>
                    </m:d>
                    <m:r>
                      <a:rPr lang="en-US" sz="1800" b="1" i="1" smtClean="0">
                        <a:solidFill>
                          <a:schemeClr val="bg1"/>
                        </a:solidFill>
                        <a:latin typeface="Cambria Math" panose="02040503050406030204" pitchFamily="18" charset="0"/>
                      </a:rPr>
                      <m:t>=</m:t>
                    </m:r>
                    <m:f>
                      <m:fPr>
                        <m:ctrlPr>
                          <a:rPr lang="en-US" sz="1800" b="1" i="1" smtClean="0">
                            <a:solidFill>
                              <a:schemeClr val="bg1"/>
                            </a:solidFill>
                            <a:latin typeface="Cambria Math" charset="0"/>
                          </a:rPr>
                        </m:ctrlPr>
                      </m:fPr>
                      <m:num>
                        <m:r>
                          <a:rPr lang="en-US" sz="1800" b="1" i="1" smtClean="0">
                            <a:solidFill>
                              <a:schemeClr val="bg1"/>
                            </a:solidFill>
                            <a:latin typeface="Cambria Math" panose="02040503050406030204" pitchFamily="18" charset="0"/>
                          </a:rPr>
                          <m:t>𝟏</m:t>
                        </m:r>
                      </m:num>
                      <m:den>
                        <m:r>
                          <a:rPr lang="en-US" sz="1800" b="1" i="1" smtClean="0">
                            <a:solidFill>
                              <a:schemeClr val="bg1"/>
                            </a:solidFill>
                            <a:latin typeface="Cambria Math" panose="02040503050406030204" pitchFamily="18" charset="0"/>
                          </a:rPr>
                          <m:t>𝟒</m:t>
                        </m:r>
                      </m:den>
                    </m:f>
                  </m:oMath>
                </a14:m>
                <a:r>
                  <a:rPr lang="en-US" sz="1800" b="1" dirty="0">
                    <a:solidFill>
                      <a:schemeClr val="bg1"/>
                    </a:solidFill>
                  </a:rPr>
                  <a:t>, in this sense, the terms </a:t>
                </a:r>
                <a14:m>
                  <m:oMath xmlns:m="http://schemas.openxmlformats.org/officeDocument/2006/math">
                    <m:d>
                      <m:dPr>
                        <m:begChr m:val="|"/>
                        <m:endChr m:val="|"/>
                        <m:ctrlPr>
                          <a:rPr lang="en-US" sz="1800" b="1" i="1" smtClean="0">
                            <a:solidFill>
                              <a:schemeClr val="bg1"/>
                            </a:solidFill>
                            <a:latin typeface="Cambria Math" charset="0"/>
                          </a:rPr>
                        </m:ctrlPr>
                      </m:dPr>
                      <m:e>
                        <m:sSub>
                          <m:sSubPr>
                            <m:ctrlPr>
                              <a:rPr lang="en-US" sz="1800" b="1" i="1" smtClean="0">
                                <a:solidFill>
                                  <a:schemeClr val="bg1"/>
                                </a:solidFill>
                                <a:latin typeface="Cambria Math" charset="0"/>
                              </a:rPr>
                            </m:ctrlPr>
                          </m:sSubPr>
                          <m:e>
                            <m:r>
                              <a:rPr lang="en-US" sz="1800" b="1" i="1" smtClean="0">
                                <a:solidFill>
                                  <a:schemeClr val="bg1"/>
                                </a:solidFill>
                                <a:latin typeface="Cambria Math" panose="02040503050406030204" pitchFamily="18" charset="0"/>
                              </a:rPr>
                              <m:t>𝝎</m:t>
                            </m:r>
                          </m:e>
                          <m:sub>
                            <m:r>
                              <a:rPr lang="en-US" sz="1800" b="1" i="1" smtClean="0">
                                <a:solidFill>
                                  <a:schemeClr val="bg1"/>
                                </a:solidFill>
                                <a:latin typeface="Cambria Math" panose="02040503050406030204" pitchFamily="18" charset="0"/>
                              </a:rPr>
                              <m:t>𝒋</m:t>
                            </m:r>
                          </m:sub>
                        </m:sSub>
                        <m:sSup>
                          <m:sSupPr>
                            <m:ctrlPr>
                              <a:rPr lang="en-US" sz="1800" b="1" i="1" smtClean="0">
                                <a:solidFill>
                                  <a:schemeClr val="bg1"/>
                                </a:solidFill>
                                <a:latin typeface="Cambria Math" charset="0"/>
                              </a:rPr>
                            </m:ctrlPr>
                          </m:sSupPr>
                          <m:e>
                            <m:r>
                              <a:rPr lang="en-US" sz="1800" b="1" i="1" smtClean="0">
                                <a:solidFill>
                                  <a:schemeClr val="bg1"/>
                                </a:solidFill>
                                <a:latin typeface="Cambria Math" panose="02040503050406030204" pitchFamily="18" charset="0"/>
                              </a:rPr>
                              <m:t>𝝈</m:t>
                            </m:r>
                          </m:e>
                          <m:sup>
                            <m:r>
                              <a:rPr lang="en-US" sz="1800" b="1" i="1" smtClean="0">
                                <a:solidFill>
                                  <a:schemeClr val="bg1"/>
                                </a:solidFill>
                                <a:latin typeface="Cambria Math" panose="02040503050406030204" pitchFamily="18" charset="0"/>
                              </a:rPr>
                              <m:t>′</m:t>
                            </m:r>
                          </m:sup>
                        </m:sSup>
                        <m:d>
                          <m:dPr>
                            <m:ctrlPr>
                              <a:rPr lang="en-US" sz="1800" b="1" i="1" smtClean="0">
                                <a:solidFill>
                                  <a:schemeClr val="bg1"/>
                                </a:solidFill>
                                <a:latin typeface="Cambria Math" charset="0"/>
                              </a:rPr>
                            </m:ctrlPr>
                          </m:dPr>
                          <m:e>
                            <m:sSub>
                              <m:sSubPr>
                                <m:ctrlPr>
                                  <a:rPr lang="en-US" sz="1800" b="1" i="1" smtClean="0">
                                    <a:solidFill>
                                      <a:schemeClr val="bg1"/>
                                    </a:solidFill>
                                    <a:latin typeface="Cambria Math" charset="0"/>
                                  </a:rPr>
                                </m:ctrlPr>
                              </m:sSubPr>
                              <m:e>
                                <m:r>
                                  <a:rPr lang="en-US" sz="1800" b="1" i="1" smtClean="0">
                                    <a:solidFill>
                                      <a:schemeClr val="bg1"/>
                                    </a:solidFill>
                                    <a:latin typeface="Cambria Math" panose="02040503050406030204" pitchFamily="18" charset="0"/>
                                  </a:rPr>
                                  <m:t>𝒛</m:t>
                                </m:r>
                              </m:e>
                              <m:sub>
                                <m:r>
                                  <a:rPr lang="en-US" sz="1800" b="1" i="1" smtClean="0">
                                    <a:solidFill>
                                      <a:schemeClr val="bg1"/>
                                    </a:solidFill>
                                    <a:latin typeface="Cambria Math" panose="02040503050406030204" pitchFamily="18" charset="0"/>
                                  </a:rPr>
                                  <m:t>𝒋</m:t>
                                </m:r>
                              </m:sub>
                            </m:sSub>
                          </m:e>
                        </m:d>
                      </m:e>
                    </m:d>
                    <m:r>
                      <a:rPr lang="en-US" sz="1800" b="1" i="1" smtClean="0">
                        <a:solidFill>
                          <a:schemeClr val="bg1"/>
                        </a:solidFill>
                        <a:latin typeface="Cambria Math" panose="02040503050406030204" pitchFamily="18" charset="0"/>
                      </a:rPr>
                      <m:t>&lt;</m:t>
                    </m:r>
                    <m:f>
                      <m:fPr>
                        <m:ctrlPr>
                          <a:rPr lang="en-US" sz="1800" b="1" i="1" smtClean="0">
                            <a:solidFill>
                              <a:schemeClr val="bg1"/>
                            </a:solidFill>
                            <a:latin typeface="Cambria Math" charset="0"/>
                          </a:rPr>
                        </m:ctrlPr>
                      </m:fPr>
                      <m:num>
                        <m:r>
                          <a:rPr lang="en-US" sz="1800" b="1" i="1" smtClean="0">
                            <a:solidFill>
                              <a:schemeClr val="bg1"/>
                            </a:solidFill>
                            <a:latin typeface="Cambria Math" panose="02040503050406030204" pitchFamily="18" charset="0"/>
                          </a:rPr>
                          <m:t>𝟏</m:t>
                        </m:r>
                      </m:num>
                      <m:den>
                        <m:r>
                          <a:rPr lang="en-US" sz="1800" b="1" i="1" smtClean="0">
                            <a:solidFill>
                              <a:schemeClr val="bg1"/>
                            </a:solidFill>
                            <a:latin typeface="Cambria Math" panose="02040503050406030204" pitchFamily="18" charset="0"/>
                          </a:rPr>
                          <m:t>𝟒</m:t>
                        </m:r>
                      </m:den>
                    </m:f>
                  </m:oMath>
                </a14:m>
                <a:r>
                  <a:rPr lang="en-US" sz="1800" b="1" dirty="0">
                    <a:solidFill>
                      <a:schemeClr val="bg1"/>
                    </a:solidFill>
                  </a:rPr>
                  <a:t>, contributing to a vanishing gradient</a:t>
                </a:r>
              </a:p>
            </p:txBody>
          </p:sp>
        </mc:Choice>
        <mc:Fallback xmlns="">
          <p:sp>
            <p:nvSpPr>
              <p:cNvPr id="11" name="Rectangle 3155"/>
              <p:cNvSpPr>
                <a:spLocks noRot="1" noChangeAspect="1" noMove="1" noResize="1" noEditPoints="1" noAdjustHandles="1" noChangeArrowheads="1" noChangeShapeType="1" noTextEdit="1"/>
              </p:cNvSpPr>
              <p:nvPr/>
            </p:nvSpPr>
            <p:spPr bwMode="auto">
              <a:xfrm>
                <a:off x="187531" y="637296"/>
                <a:ext cx="8645525" cy="6024759"/>
              </a:xfrm>
              <a:prstGeom prst="rect">
                <a:avLst/>
              </a:prstGeom>
              <a:blipFill>
                <a:blip r:embed="rId4"/>
                <a:stretch>
                  <a:fillRect l="-1693" t="-1316" r="-1622"/>
                </a:stretch>
              </a:blipFill>
              <a:ln w="9525">
                <a:noFill/>
                <a:miter lim="800000"/>
                <a:headEnd/>
                <a:tailEnd/>
              </a:ln>
              <a:effectLst/>
            </p:spPr>
            <p:txBody>
              <a:bodyPr/>
              <a:lstStyle/>
              <a:p>
                <a:r>
                  <a:rPr lang="en-US">
                    <a:noFill/>
                  </a:rPr>
                  <a:t> </a:t>
                </a:r>
              </a:p>
            </p:txBody>
          </p:sp>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Boltzmann Machines (BM)</a:t>
            </a:r>
          </a:p>
        </p:txBody>
      </p:sp>
      <p:sp>
        <p:nvSpPr>
          <p:cNvPr id="22" name="Rectangle 3155"/>
          <p:cNvSpPr>
            <a:spLocks noChangeArrowheads="1"/>
          </p:cNvSpPr>
          <p:nvPr/>
        </p:nvSpPr>
        <p:spPr bwMode="auto">
          <a:xfrm>
            <a:off x="357642" y="621379"/>
            <a:ext cx="8645525" cy="1679042"/>
          </a:xfrm>
          <a:prstGeom prst="rect">
            <a:avLst/>
          </a:prstGeom>
          <a:noFill/>
          <a:ln w="9525">
            <a:noFill/>
            <a:miter lim="800000"/>
            <a:headEnd/>
            <a:tailEnd/>
          </a:ln>
          <a:effectLst/>
        </p:spPr>
        <p:txBody>
          <a:bodyPr lIns="0" tIns="0" rIns="0" bIns="0"/>
          <a:lstStyle/>
          <a:p>
            <a:pPr marL="176213" indent="-176213" algn="just">
              <a:spcAft>
                <a:spcPct val="50000"/>
              </a:spcAft>
              <a:buFontTx/>
              <a:buChar char="•"/>
            </a:pPr>
            <a:r>
              <a:rPr lang="en-US" sz="1800" b="1" dirty="0">
                <a:solidFill>
                  <a:schemeClr val="bg1"/>
                </a:solidFill>
              </a:rPr>
              <a:t>The vanishing gradient results in very slow training for the front layers of the network</a:t>
            </a:r>
          </a:p>
          <a:p>
            <a:pPr marL="176213" indent="-176213" algn="just">
              <a:spcAft>
                <a:spcPct val="50000"/>
              </a:spcAft>
              <a:buFontTx/>
              <a:buChar char="•"/>
            </a:pPr>
            <a:r>
              <a:rPr lang="en-US" sz="1800" b="1" dirty="0">
                <a:solidFill>
                  <a:schemeClr val="bg1"/>
                </a:solidFill>
              </a:rPr>
              <a:t>One of the solutions to this issue was proposed by Hinton (2006). He proposed to use a Restricted Boltzmann Machine (RBM) to model each new layer of higher level features</a:t>
            </a:r>
          </a:p>
        </p:txBody>
      </p:sp>
      <p:sp>
        <p:nvSpPr>
          <p:cNvPr id="102" name="TextBox 101"/>
          <p:cNvSpPr txBox="1"/>
          <p:nvPr/>
        </p:nvSpPr>
        <p:spPr>
          <a:xfrm>
            <a:off x="3370968" y="2549730"/>
            <a:ext cx="184731" cy="3785652"/>
          </a:xfrm>
          <a:prstGeom prst="rect">
            <a:avLst/>
          </a:prstGeom>
          <a:no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mc:AlternateContent xmlns:mc="http://schemas.openxmlformats.org/markup-compatibility/2006" xmlns:a14="http://schemas.microsoft.com/office/drawing/2010/main">
        <mc:Choice Requires="a14">
          <p:sp>
            <p:nvSpPr>
              <p:cNvPr id="123" name="Rectangle 3155"/>
              <p:cNvSpPr>
                <a:spLocks noChangeArrowheads="1"/>
              </p:cNvSpPr>
              <p:nvPr/>
            </p:nvSpPr>
            <p:spPr bwMode="auto">
              <a:xfrm>
                <a:off x="346066" y="2249228"/>
                <a:ext cx="5719067" cy="3700159"/>
              </a:xfrm>
              <a:prstGeom prst="rect">
                <a:avLst/>
              </a:prstGeom>
              <a:noFill/>
              <a:ln w="9525">
                <a:noFill/>
                <a:miter lim="800000"/>
                <a:headEnd/>
                <a:tailEnd/>
              </a:ln>
              <a:effectLst/>
            </p:spPr>
            <p:txBody>
              <a:bodyPr lIns="0" tIns="0" rIns="0" bIns="0"/>
              <a:lstStyle/>
              <a:p>
                <a:pPr marL="176213" indent="-176213" algn="just">
                  <a:spcAft>
                    <a:spcPct val="50000"/>
                  </a:spcAft>
                  <a:buFontTx/>
                  <a:buChar char="•"/>
                </a:pPr>
                <a:r>
                  <a:rPr lang="en-US" sz="1800" b="1" dirty="0">
                    <a:solidFill>
                      <a:schemeClr val="bg1"/>
                    </a:solidFill>
                  </a:rPr>
                  <a:t>RBMs are energy based models, they associate a scalar energy to each configuration of the variables of interest</a:t>
                </a:r>
              </a:p>
              <a:p>
                <a:pPr marL="176213" indent="-176213" algn="just">
                  <a:spcAft>
                    <a:spcPct val="50000"/>
                  </a:spcAft>
                  <a:buFontTx/>
                  <a:buChar char="•"/>
                </a:pPr>
                <a:r>
                  <a:rPr lang="en-US" sz="1800" b="1" dirty="0">
                    <a:solidFill>
                      <a:schemeClr val="bg1"/>
                    </a:solidFill>
                  </a:rPr>
                  <a:t>Energy based probabilistic models define a probability distribution as:</a:t>
                </a:r>
              </a:p>
              <a:p>
                <a:pPr algn="ctr">
                  <a:spcAft>
                    <a:spcPct val="50000"/>
                  </a:spcAft>
                </a:pPr>
                <a14:m>
                  <m:oMath xmlns:m="http://schemas.openxmlformats.org/officeDocument/2006/math">
                    <m:r>
                      <a:rPr lang="en-US" sz="1800" b="1" i="1" smtClean="0">
                        <a:solidFill>
                          <a:schemeClr val="bg1"/>
                        </a:solidFill>
                        <a:latin typeface="Cambria Math" panose="02040503050406030204" pitchFamily="18" charset="0"/>
                      </a:rPr>
                      <m:t>𝒑</m:t>
                    </m:r>
                    <m:d>
                      <m:dPr>
                        <m:ctrlPr>
                          <a:rPr lang="en-US" sz="1800" b="1" i="1" smtClean="0">
                            <a:solidFill>
                              <a:schemeClr val="bg1"/>
                            </a:solidFill>
                            <a:latin typeface="Cambria Math" charset="0"/>
                          </a:rPr>
                        </m:ctrlPr>
                      </m:dPr>
                      <m:e>
                        <m:r>
                          <a:rPr lang="en-US" sz="1800" b="1" i="1" smtClean="0">
                            <a:solidFill>
                              <a:schemeClr val="bg1"/>
                            </a:solidFill>
                            <a:latin typeface="Cambria Math" panose="02040503050406030204" pitchFamily="18" charset="0"/>
                          </a:rPr>
                          <m:t>𝒙</m:t>
                        </m:r>
                      </m:e>
                    </m:d>
                    <m:r>
                      <a:rPr lang="en-US" sz="1800" b="1" i="1" smtClean="0">
                        <a:solidFill>
                          <a:schemeClr val="bg1"/>
                        </a:solidFill>
                        <a:latin typeface="Cambria Math" panose="02040503050406030204" pitchFamily="18" charset="0"/>
                      </a:rPr>
                      <m:t>=</m:t>
                    </m:r>
                    <m:f>
                      <m:fPr>
                        <m:ctrlPr>
                          <a:rPr lang="en-US" sz="1800" b="1" i="1" smtClean="0">
                            <a:solidFill>
                              <a:schemeClr val="bg1"/>
                            </a:solidFill>
                            <a:latin typeface="Cambria Math" charset="0"/>
                          </a:rPr>
                        </m:ctrlPr>
                      </m:fPr>
                      <m:num>
                        <m:sSup>
                          <m:sSupPr>
                            <m:ctrlPr>
                              <a:rPr lang="en-US" sz="1800" b="1" i="1" smtClean="0">
                                <a:solidFill>
                                  <a:schemeClr val="bg1"/>
                                </a:solidFill>
                                <a:latin typeface="Cambria Math" charset="0"/>
                              </a:rPr>
                            </m:ctrlPr>
                          </m:sSupPr>
                          <m:e>
                            <m:r>
                              <a:rPr lang="en-US" sz="1800" b="1" i="1" smtClean="0">
                                <a:solidFill>
                                  <a:schemeClr val="bg1"/>
                                </a:solidFill>
                                <a:latin typeface="Cambria Math" panose="02040503050406030204" pitchFamily="18" charset="0"/>
                              </a:rPr>
                              <m:t>𝒆</m:t>
                            </m:r>
                          </m:e>
                          <m:sup>
                            <m:r>
                              <a:rPr lang="en-US" sz="1800" b="1" i="1" smtClean="0">
                                <a:solidFill>
                                  <a:schemeClr val="bg1"/>
                                </a:solidFill>
                                <a:latin typeface="Cambria Math" panose="02040503050406030204" pitchFamily="18" charset="0"/>
                              </a:rPr>
                              <m:t>−</m:t>
                            </m:r>
                            <m:r>
                              <a:rPr lang="en-US" sz="1800" b="1" i="1" smtClean="0">
                                <a:solidFill>
                                  <a:schemeClr val="bg1"/>
                                </a:solidFill>
                                <a:latin typeface="Cambria Math" panose="02040503050406030204" pitchFamily="18" charset="0"/>
                              </a:rPr>
                              <m:t>𝑬</m:t>
                            </m:r>
                            <m:d>
                              <m:dPr>
                                <m:ctrlPr>
                                  <a:rPr lang="en-US" sz="1800" b="1" i="1" smtClean="0">
                                    <a:solidFill>
                                      <a:schemeClr val="bg1"/>
                                    </a:solidFill>
                                    <a:latin typeface="Cambria Math" charset="0"/>
                                  </a:rPr>
                                </m:ctrlPr>
                              </m:dPr>
                              <m:e>
                                <m:r>
                                  <a:rPr lang="en-US" sz="1800" b="1" i="1" smtClean="0">
                                    <a:solidFill>
                                      <a:schemeClr val="bg1"/>
                                    </a:solidFill>
                                    <a:latin typeface="Cambria Math" panose="02040503050406030204" pitchFamily="18" charset="0"/>
                                  </a:rPr>
                                  <m:t>𝒙</m:t>
                                </m:r>
                              </m:e>
                            </m:d>
                          </m:sup>
                        </m:sSup>
                      </m:num>
                      <m:den>
                        <m:r>
                          <a:rPr lang="en-US" sz="1800" b="1" i="1" smtClean="0">
                            <a:solidFill>
                              <a:schemeClr val="bg1"/>
                            </a:solidFill>
                            <a:latin typeface="Cambria Math" panose="02040503050406030204" pitchFamily="18" charset="0"/>
                          </a:rPr>
                          <m:t>𝒁</m:t>
                        </m:r>
                      </m:den>
                    </m:f>
                  </m:oMath>
                </a14:m>
                <a:r>
                  <a:rPr lang="en-US" sz="1800" b="1" dirty="0">
                    <a:solidFill>
                      <a:schemeClr val="bg1"/>
                    </a:solidFill>
                  </a:rPr>
                  <a:t> where </a:t>
                </a:r>
                <a14:m>
                  <m:oMath xmlns:m="http://schemas.openxmlformats.org/officeDocument/2006/math">
                    <m:r>
                      <a:rPr lang="en-US" sz="1800" b="1" i="1" smtClean="0">
                        <a:solidFill>
                          <a:schemeClr val="bg1"/>
                        </a:solidFill>
                        <a:latin typeface="Cambria Math" panose="02040503050406030204" pitchFamily="18" charset="0"/>
                      </a:rPr>
                      <m:t>𝒁</m:t>
                    </m:r>
                    <m:r>
                      <a:rPr lang="en-US" sz="1800" b="1" i="1" smtClean="0">
                        <a:solidFill>
                          <a:schemeClr val="bg1"/>
                        </a:solidFill>
                        <a:latin typeface="Cambria Math" panose="02040503050406030204" pitchFamily="18" charset="0"/>
                      </a:rPr>
                      <m:t>=</m:t>
                    </m:r>
                    <m:nary>
                      <m:naryPr>
                        <m:chr m:val="∑"/>
                        <m:supHide m:val="on"/>
                        <m:ctrlPr>
                          <a:rPr lang="en-US" sz="1800" b="1" i="1" smtClean="0">
                            <a:solidFill>
                              <a:schemeClr val="bg1"/>
                            </a:solidFill>
                            <a:latin typeface="Cambria Math" charset="0"/>
                          </a:rPr>
                        </m:ctrlPr>
                      </m:naryPr>
                      <m:sub>
                        <m:r>
                          <m:rPr>
                            <m:brk m:alnAt="7"/>
                          </m:rPr>
                          <a:rPr lang="en-US" sz="1800" b="1" i="1" smtClean="0">
                            <a:solidFill>
                              <a:schemeClr val="bg1"/>
                            </a:solidFill>
                            <a:latin typeface="Cambria Math" panose="02040503050406030204" pitchFamily="18" charset="0"/>
                          </a:rPr>
                          <m:t>𝒙</m:t>
                        </m:r>
                      </m:sub>
                      <m:sup/>
                      <m:e>
                        <m:sSup>
                          <m:sSupPr>
                            <m:ctrlPr>
                              <a:rPr lang="en-US" sz="1800" b="1" i="1" smtClean="0">
                                <a:solidFill>
                                  <a:schemeClr val="bg1"/>
                                </a:solidFill>
                                <a:latin typeface="Cambria Math" charset="0"/>
                              </a:rPr>
                            </m:ctrlPr>
                          </m:sSupPr>
                          <m:e>
                            <m:r>
                              <a:rPr lang="en-US" sz="1800" b="1" i="1" smtClean="0">
                                <a:solidFill>
                                  <a:schemeClr val="bg1"/>
                                </a:solidFill>
                                <a:latin typeface="Cambria Math" panose="02040503050406030204" pitchFamily="18" charset="0"/>
                              </a:rPr>
                              <m:t>𝒆</m:t>
                            </m:r>
                          </m:e>
                          <m:sup>
                            <m:r>
                              <a:rPr lang="en-US" sz="1800" b="1" i="1" smtClean="0">
                                <a:solidFill>
                                  <a:schemeClr val="bg1"/>
                                </a:solidFill>
                                <a:latin typeface="Cambria Math" panose="02040503050406030204" pitchFamily="18" charset="0"/>
                              </a:rPr>
                              <m:t>−</m:t>
                            </m:r>
                            <m:r>
                              <a:rPr lang="en-US" sz="1800" b="1" i="1" smtClean="0">
                                <a:solidFill>
                                  <a:schemeClr val="bg1"/>
                                </a:solidFill>
                                <a:latin typeface="Cambria Math" panose="02040503050406030204" pitchFamily="18" charset="0"/>
                              </a:rPr>
                              <m:t>𝑬</m:t>
                            </m:r>
                            <m:d>
                              <m:dPr>
                                <m:ctrlPr>
                                  <a:rPr lang="en-US" sz="1800" b="1" i="1" smtClean="0">
                                    <a:solidFill>
                                      <a:schemeClr val="bg1"/>
                                    </a:solidFill>
                                    <a:latin typeface="Cambria Math" charset="0"/>
                                  </a:rPr>
                                </m:ctrlPr>
                              </m:dPr>
                              <m:e>
                                <m:r>
                                  <a:rPr lang="en-US" sz="1800" b="1" i="1" smtClean="0">
                                    <a:solidFill>
                                      <a:schemeClr val="bg1"/>
                                    </a:solidFill>
                                    <a:latin typeface="Cambria Math" panose="02040503050406030204" pitchFamily="18" charset="0"/>
                                  </a:rPr>
                                  <m:t>𝒙</m:t>
                                </m:r>
                              </m:e>
                            </m:d>
                          </m:sup>
                        </m:sSup>
                      </m:e>
                    </m:nary>
                  </m:oMath>
                </a14:m>
                <a:endParaRPr lang="en-US" sz="1800" b="1" dirty="0">
                  <a:solidFill>
                    <a:schemeClr val="bg1"/>
                  </a:solidFill>
                </a:endParaRPr>
              </a:p>
              <a:p>
                <a:pPr marL="285750" indent="-285750" algn="just">
                  <a:spcAft>
                    <a:spcPct val="50000"/>
                  </a:spcAft>
                  <a:buFont typeface="Arial" panose="020B0604020202020204" pitchFamily="34" charset="0"/>
                  <a:buChar char="•"/>
                </a:pPr>
                <a:r>
                  <a:rPr lang="en-US" sz="1800" b="1" dirty="0">
                    <a:solidFill>
                      <a:schemeClr val="bg1"/>
                    </a:solidFill>
                  </a:rPr>
                  <a:t>An energy-based model can be learnt by performing (stochastic) gradient descent on the empirical negative log-likelihood of the training data, where the log-likelihood and the loss function are:</a:t>
                </a:r>
              </a:p>
            </p:txBody>
          </p:sp>
        </mc:Choice>
        <mc:Fallback xmlns="">
          <p:sp>
            <p:nvSpPr>
              <p:cNvPr id="123" name="Rectangle 3155"/>
              <p:cNvSpPr>
                <a:spLocks noRot="1" noChangeAspect="1" noMove="1" noResize="1" noEditPoints="1" noAdjustHandles="1" noChangeArrowheads="1" noChangeShapeType="1" noTextEdit="1"/>
              </p:cNvSpPr>
              <p:nvPr/>
            </p:nvSpPr>
            <p:spPr bwMode="auto">
              <a:xfrm>
                <a:off x="346066" y="2249228"/>
                <a:ext cx="5719067" cy="3700159"/>
              </a:xfrm>
              <a:prstGeom prst="rect">
                <a:avLst/>
              </a:prstGeom>
              <a:blipFill>
                <a:blip r:embed="rId2"/>
                <a:stretch>
                  <a:fillRect l="-2345" t="-2142" r="-2452" b="-3460"/>
                </a:stretch>
              </a:blipFill>
              <a:ln w="9525">
                <a:noFill/>
                <a:miter lim="800000"/>
                <a:headEnd/>
                <a:tailEnd/>
              </a:ln>
              <a:effectLst/>
            </p:spPr>
            <p:txBody>
              <a:bodyPr/>
              <a:lstStyle/>
              <a:p>
                <a:r>
                  <a:rPr lang="en-US">
                    <a:noFill/>
                  </a:rPr>
                  <a:t> </a:t>
                </a:r>
              </a:p>
            </p:txBody>
          </p:sp>
        </mc:Fallback>
      </mc:AlternateContent>
      <p:sp>
        <p:nvSpPr>
          <p:cNvPr id="124" name="Rectangle 3155"/>
          <p:cNvSpPr>
            <a:spLocks noChangeArrowheads="1"/>
          </p:cNvSpPr>
          <p:nvPr/>
        </p:nvSpPr>
        <p:spPr bwMode="auto">
          <a:xfrm>
            <a:off x="4225479" y="6174602"/>
            <a:ext cx="5719067" cy="378314"/>
          </a:xfrm>
          <a:prstGeom prst="rect">
            <a:avLst/>
          </a:prstGeom>
          <a:noFill/>
          <a:ln w="9525">
            <a:noFill/>
            <a:miter lim="800000"/>
            <a:headEnd/>
            <a:tailEnd/>
          </a:ln>
          <a:effectLst/>
        </p:spPr>
        <p:txBody>
          <a:bodyPr lIns="0" tIns="0" rIns="0" bIns="0"/>
          <a:lstStyle/>
          <a:p>
            <a:pPr marL="285750" indent="-285750" algn="just">
              <a:spcAft>
                <a:spcPct val="50000"/>
              </a:spcAft>
              <a:buFont typeface="Arial" panose="020B0604020202020204" pitchFamily="34" charset="0"/>
              <a:buChar char="•"/>
            </a:pPr>
            <a:endParaRPr lang="en-US" sz="1800" b="1" dirty="0">
              <a:solidFill>
                <a:schemeClr val="bg1"/>
              </a:solidFill>
            </a:endParaRPr>
          </a:p>
        </p:txBody>
      </p:sp>
      <mc:AlternateContent xmlns:mc="http://schemas.openxmlformats.org/markup-compatibility/2006" xmlns:a14="http://schemas.microsoft.com/office/drawing/2010/main">
        <mc:Choice Requires="a14">
          <p:sp>
            <p:nvSpPr>
              <p:cNvPr id="6" name="Rectangle 5"/>
              <p:cNvSpPr/>
              <p:nvPr/>
            </p:nvSpPr>
            <p:spPr>
              <a:xfrm>
                <a:off x="1325301" y="5940199"/>
                <a:ext cx="7899722" cy="491096"/>
              </a:xfrm>
              <a:prstGeom prst="rect">
                <a:avLst/>
              </a:prstGeom>
            </p:spPr>
            <p:txBody>
              <a:bodyPr wrap="square">
                <a:spAutoFit/>
              </a:bodyPr>
              <a:lstStyle/>
              <a:p>
                <a:pPr algn="just">
                  <a:spcAft>
                    <a:spcPct val="50000"/>
                  </a:spcAft>
                </a:pPr>
                <a14:m>
                  <m:oMath xmlns:m="http://schemas.openxmlformats.org/officeDocument/2006/math">
                    <m:r>
                      <a:rPr lang="en-US" sz="1800" b="1" i="1">
                        <a:solidFill>
                          <a:schemeClr val="bg1"/>
                        </a:solidFill>
                        <a:latin typeface="Cambria Math" panose="02040503050406030204" pitchFamily="18" charset="0"/>
                      </a:rPr>
                      <m:t>𝑳</m:t>
                    </m:r>
                    <m:d>
                      <m:dPr>
                        <m:ctrlPr>
                          <a:rPr lang="en-US" sz="1800" b="1" i="1">
                            <a:solidFill>
                              <a:schemeClr val="bg1"/>
                            </a:solidFill>
                            <a:latin typeface="Cambria Math" charset="0"/>
                          </a:rPr>
                        </m:ctrlPr>
                      </m:dPr>
                      <m:e>
                        <m:r>
                          <a:rPr lang="en-US" sz="1800" b="1" i="1">
                            <a:solidFill>
                              <a:schemeClr val="bg1"/>
                            </a:solidFill>
                            <a:latin typeface="Cambria Math" panose="02040503050406030204" pitchFamily="18" charset="0"/>
                          </a:rPr>
                          <m:t>𝜽</m:t>
                        </m:r>
                        <m:r>
                          <a:rPr lang="en-US" sz="1800" b="1" i="1">
                            <a:solidFill>
                              <a:schemeClr val="bg1"/>
                            </a:solidFill>
                            <a:latin typeface="Cambria Math" panose="02040503050406030204" pitchFamily="18" charset="0"/>
                          </a:rPr>
                          <m:t>, </m:t>
                        </m:r>
                        <m:r>
                          <a:rPr lang="en-US" sz="1800" b="1" i="1">
                            <a:solidFill>
                              <a:schemeClr val="bg1"/>
                            </a:solidFill>
                            <a:latin typeface="Cambria Math" panose="02040503050406030204" pitchFamily="18" charset="0"/>
                          </a:rPr>
                          <m:t>𝑫</m:t>
                        </m:r>
                      </m:e>
                    </m:d>
                    <m:r>
                      <a:rPr lang="en-US" sz="1800" b="1" i="1">
                        <a:solidFill>
                          <a:schemeClr val="bg1"/>
                        </a:solidFill>
                        <a:latin typeface="Cambria Math" panose="02040503050406030204" pitchFamily="18" charset="0"/>
                      </a:rPr>
                      <m:t>=</m:t>
                    </m:r>
                    <m:f>
                      <m:fPr>
                        <m:ctrlPr>
                          <a:rPr lang="en-US" sz="1800" b="1" i="1">
                            <a:solidFill>
                              <a:schemeClr val="bg1"/>
                            </a:solidFill>
                            <a:latin typeface="Cambria Math" charset="0"/>
                          </a:rPr>
                        </m:ctrlPr>
                      </m:fPr>
                      <m:num>
                        <m:r>
                          <a:rPr lang="en-US" sz="1800" b="1" i="1">
                            <a:solidFill>
                              <a:schemeClr val="bg1"/>
                            </a:solidFill>
                            <a:latin typeface="Cambria Math" panose="02040503050406030204" pitchFamily="18" charset="0"/>
                          </a:rPr>
                          <m:t>𝟏</m:t>
                        </m:r>
                      </m:num>
                      <m:den>
                        <m:r>
                          <a:rPr lang="en-US" sz="1800" b="1" i="1">
                            <a:solidFill>
                              <a:schemeClr val="bg1"/>
                            </a:solidFill>
                            <a:latin typeface="Cambria Math" panose="02040503050406030204" pitchFamily="18" charset="0"/>
                          </a:rPr>
                          <m:t>𝑵</m:t>
                        </m:r>
                      </m:den>
                    </m:f>
                    <m:nary>
                      <m:naryPr>
                        <m:chr m:val="∑"/>
                        <m:supHide m:val="on"/>
                        <m:ctrlPr>
                          <a:rPr lang="en-US" sz="1800" b="1" i="1">
                            <a:solidFill>
                              <a:schemeClr val="bg1"/>
                            </a:solidFill>
                            <a:latin typeface="Cambria Math" charset="0"/>
                          </a:rPr>
                        </m:ctrlPr>
                      </m:naryPr>
                      <m:sub>
                        <m:sSup>
                          <m:sSupPr>
                            <m:ctrlPr>
                              <a:rPr lang="en-US" sz="1800" b="1" i="1">
                                <a:solidFill>
                                  <a:schemeClr val="bg1"/>
                                </a:solidFill>
                                <a:latin typeface="Cambria Math" charset="0"/>
                              </a:rPr>
                            </m:ctrlPr>
                          </m:sSupPr>
                          <m:e>
                            <m:r>
                              <m:rPr>
                                <m:brk m:alnAt="7"/>
                              </m:rPr>
                              <a:rPr lang="en-US" sz="1800" b="1" i="1">
                                <a:solidFill>
                                  <a:schemeClr val="bg1"/>
                                </a:solidFill>
                                <a:latin typeface="Cambria Math" panose="02040503050406030204" pitchFamily="18" charset="0"/>
                              </a:rPr>
                              <m:t>𝒙</m:t>
                            </m:r>
                          </m:e>
                          <m:sup>
                            <m:r>
                              <m:rPr>
                                <m:brk m:alnAt="7"/>
                              </m:rPr>
                              <a:rPr lang="en-US" sz="1800" b="1" i="1">
                                <a:solidFill>
                                  <a:schemeClr val="bg1"/>
                                </a:solidFill>
                                <a:latin typeface="Cambria Math" panose="02040503050406030204" pitchFamily="18" charset="0"/>
                              </a:rPr>
                              <m:t>𝒊</m:t>
                            </m:r>
                          </m:sup>
                        </m:sSup>
                        <m:r>
                          <a:rPr lang="en-US" sz="1800" b="1" i="1">
                            <a:solidFill>
                              <a:schemeClr val="bg1"/>
                            </a:solidFill>
                            <a:latin typeface="Cambria Math" panose="02040503050406030204" pitchFamily="18" charset="0"/>
                          </a:rPr>
                          <m:t>𝝐</m:t>
                        </m:r>
                        <m:r>
                          <a:rPr lang="en-US" sz="1800" b="1" i="1">
                            <a:solidFill>
                              <a:schemeClr val="bg1"/>
                            </a:solidFill>
                            <a:latin typeface="Cambria Math" panose="02040503050406030204" pitchFamily="18" charset="0"/>
                          </a:rPr>
                          <m:t>𝑫</m:t>
                        </m:r>
                      </m:sub>
                      <m:sup/>
                      <m:e>
                        <m:r>
                          <a:rPr lang="en-US" sz="1800" b="1" i="1">
                            <a:solidFill>
                              <a:schemeClr val="bg1"/>
                            </a:solidFill>
                            <a:latin typeface="Cambria Math" panose="02040503050406030204" pitchFamily="18" charset="0"/>
                          </a:rPr>
                          <m:t>𝒍𝒐𝒈</m:t>
                        </m:r>
                        <m:r>
                          <a:rPr lang="en-US" sz="1800" b="1" i="1">
                            <a:solidFill>
                              <a:schemeClr val="bg1"/>
                            </a:solidFill>
                            <a:latin typeface="Cambria Math" panose="02040503050406030204" pitchFamily="18" charset="0"/>
                          </a:rPr>
                          <m:t> </m:t>
                        </m:r>
                        <m:r>
                          <a:rPr lang="en-US" sz="1800" b="1" i="1">
                            <a:solidFill>
                              <a:schemeClr val="bg1"/>
                            </a:solidFill>
                            <a:latin typeface="Cambria Math" panose="02040503050406030204" pitchFamily="18" charset="0"/>
                          </a:rPr>
                          <m:t>𝒑</m:t>
                        </m:r>
                        <m:r>
                          <a:rPr lang="en-US" sz="1800" b="1" i="1">
                            <a:solidFill>
                              <a:schemeClr val="bg1"/>
                            </a:solidFill>
                            <a:latin typeface="Cambria Math" panose="02040503050406030204" pitchFamily="18" charset="0"/>
                          </a:rPr>
                          <m:t>(</m:t>
                        </m:r>
                        <m:sSup>
                          <m:sSupPr>
                            <m:ctrlPr>
                              <a:rPr lang="en-US" sz="1800" b="1" i="1">
                                <a:solidFill>
                                  <a:schemeClr val="bg1"/>
                                </a:solidFill>
                                <a:latin typeface="Cambria Math" charset="0"/>
                              </a:rPr>
                            </m:ctrlPr>
                          </m:sSupPr>
                          <m:e>
                            <m:r>
                              <a:rPr lang="en-US" sz="1800" b="1" i="1">
                                <a:solidFill>
                                  <a:schemeClr val="bg1"/>
                                </a:solidFill>
                                <a:latin typeface="Cambria Math" panose="02040503050406030204" pitchFamily="18" charset="0"/>
                              </a:rPr>
                              <m:t>𝒙</m:t>
                            </m:r>
                          </m:e>
                          <m:sup>
                            <m:r>
                              <a:rPr lang="en-US" sz="1800" b="1" i="1">
                                <a:solidFill>
                                  <a:schemeClr val="bg1"/>
                                </a:solidFill>
                                <a:latin typeface="Cambria Math" panose="02040503050406030204" pitchFamily="18" charset="0"/>
                              </a:rPr>
                              <m:t>𝒊</m:t>
                            </m:r>
                          </m:sup>
                        </m:sSup>
                        <m:r>
                          <a:rPr lang="en-US" sz="1800" b="1" i="1">
                            <a:solidFill>
                              <a:schemeClr val="bg1"/>
                            </a:solidFill>
                            <a:latin typeface="Cambria Math" panose="02040503050406030204" pitchFamily="18" charset="0"/>
                          </a:rPr>
                          <m:t>)</m:t>
                        </m:r>
                      </m:e>
                    </m:nary>
                  </m:oMath>
                </a14:m>
                <a:r>
                  <a:rPr lang="en-US" sz="1800" b="1" dirty="0">
                    <a:solidFill>
                      <a:schemeClr val="bg1"/>
                    </a:solidFill>
                    <a:latin typeface="Brush Script MT" panose="03060802040406070304" pitchFamily="66" charset="0"/>
                  </a:rPr>
                  <a:t>     </a:t>
                </a:r>
                <a:r>
                  <a:rPr lang="en-US" sz="1800" b="1" dirty="0">
                    <a:solidFill>
                      <a:schemeClr val="bg1"/>
                    </a:solidFill>
                  </a:rPr>
                  <a:t>and     </a:t>
                </a:r>
                <a14:m>
                  <m:oMath xmlns:m="http://schemas.openxmlformats.org/officeDocument/2006/math">
                    <m:r>
                      <a:rPr lang="en-US" sz="1800" b="1" i="1">
                        <a:solidFill>
                          <a:schemeClr val="bg1"/>
                        </a:solidFill>
                        <a:latin typeface="Cambria Math" panose="02040503050406030204" pitchFamily="18" charset="0"/>
                      </a:rPr>
                      <m:t>𝒍</m:t>
                    </m:r>
                    <m:d>
                      <m:dPr>
                        <m:ctrlPr>
                          <a:rPr lang="en-US" sz="1800" b="1" i="1">
                            <a:solidFill>
                              <a:schemeClr val="bg1"/>
                            </a:solidFill>
                            <a:latin typeface="Cambria Math" charset="0"/>
                          </a:rPr>
                        </m:ctrlPr>
                      </m:dPr>
                      <m:e>
                        <m:r>
                          <a:rPr lang="en-US" sz="1800" b="1" i="1">
                            <a:solidFill>
                              <a:schemeClr val="bg1"/>
                            </a:solidFill>
                            <a:latin typeface="Cambria Math" panose="02040503050406030204" pitchFamily="18" charset="0"/>
                          </a:rPr>
                          <m:t>𝜽</m:t>
                        </m:r>
                        <m:r>
                          <a:rPr lang="en-US" sz="1800" b="1" i="1">
                            <a:solidFill>
                              <a:schemeClr val="bg1"/>
                            </a:solidFill>
                            <a:latin typeface="Cambria Math" panose="02040503050406030204" pitchFamily="18" charset="0"/>
                          </a:rPr>
                          <m:t>,</m:t>
                        </m:r>
                        <m:r>
                          <a:rPr lang="en-US" sz="1800" b="1" i="1">
                            <a:solidFill>
                              <a:schemeClr val="bg1"/>
                            </a:solidFill>
                            <a:latin typeface="Cambria Math" panose="02040503050406030204" pitchFamily="18" charset="0"/>
                          </a:rPr>
                          <m:t>𝑫</m:t>
                        </m:r>
                      </m:e>
                    </m:d>
                    <m:r>
                      <a:rPr lang="en-US" sz="1800" b="1" i="1">
                        <a:solidFill>
                          <a:schemeClr val="bg1"/>
                        </a:solidFill>
                        <a:latin typeface="Cambria Math" panose="02040503050406030204" pitchFamily="18" charset="0"/>
                      </a:rPr>
                      <m:t>=−</m:t>
                    </m:r>
                    <m:r>
                      <a:rPr lang="en-US" sz="1800" b="1" i="1">
                        <a:solidFill>
                          <a:schemeClr val="bg1"/>
                        </a:solidFill>
                        <a:latin typeface="Cambria Math" panose="02040503050406030204" pitchFamily="18" charset="0"/>
                      </a:rPr>
                      <m:t>𝑳</m:t>
                    </m:r>
                    <m:r>
                      <a:rPr lang="en-US" sz="1800" b="1" i="1">
                        <a:solidFill>
                          <a:schemeClr val="bg1"/>
                        </a:solidFill>
                        <a:latin typeface="Cambria Math" panose="02040503050406030204" pitchFamily="18" charset="0"/>
                      </a:rPr>
                      <m:t>(</m:t>
                    </m:r>
                    <m:r>
                      <a:rPr lang="en-US" sz="1800" b="1" i="1">
                        <a:solidFill>
                          <a:schemeClr val="bg1"/>
                        </a:solidFill>
                        <a:latin typeface="Cambria Math" panose="02040503050406030204" pitchFamily="18" charset="0"/>
                      </a:rPr>
                      <m:t>𝜽</m:t>
                    </m:r>
                    <m:r>
                      <a:rPr lang="en-US" sz="1800" b="1" i="1">
                        <a:solidFill>
                          <a:schemeClr val="bg1"/>
                        </a:solidFill>
                        <a:latin typeface="Cambria Math" panose="02040503050406030204" pitchFamily="18" charset="0"/>
                      </a:rPr>
                      <m:t>, </m:t>
                    </m:r>
                    <m:r>
                      <a:rPr lang="en-US" sz="1800" b="1" i="1">
                        <a:solidFill>
                          <a:schemeClr val="bg1"/>
                        </a:solidFill>
                        <a:latin typeface="Cambria Math" panose="02040503050406030204" pitchFamily="18" charset="0"/>
                      </a:rPr>
                      <m:t>𝑫</m:t>
                    </m:r>
                    <m:r>
                      <a:rPr lang="en-US" sz="1800" b="1" i="1">
                        <a:solidFill>
                          <a:schemeClr val="bg1"/>
                        </a:solidFill>
                        <a:latin typeface="Cambria Math" panose="02040503050406030204" pitchFamily="18" charset="0"/>
                      </a:rPr>
                      <m:t>)</m:t>
                    </m:r>
                  </m:oMath>
                </a14:m>
                <a:endParaRPr lang="en-US" sz="1800" b="1" dirty="0">
                  <a:solidFill>
                    <a:schemeClr val="bg1"/>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1325301" y="5940199"/>
                <a:ext cx="7899722" cy="491096"/>
              </a:xfrm>
              <a:prstGeom prst="rect">
                <a:avLst/>
              </a:prstGeom>
              <a:blipFill>
                <a:blip r:embed="rId3"/>
                <a:stretch>
                  <a:fillRect t="-76543" b="-127160"/>
                </a:stretch>
              </a:blipFill>
            </p:spPr>
            <p:txBody>
              <a:bodyPr/>
              <a:lstStyle/>
              <a:p>
                <a:r>
                  <a:rPr lang="en-US">
                    <a:noFill/>
                  </a:rPr>
                  <a:t> </a:t>
                </a:r>
              </a:p>
            </p:txBody>
          </p:sp>
        </mc:Fallback>
      </mc:AlternateContent>
      <p:grpSp>
        <p:nvGrpSpPr>
          <p:cNvPr id="7" name="Group 6"/>
          <p:cNvGrpSpPr/>
          <p:nvPr/>
        </p:nvGrpSpPr>
        <p:grpSpPr>
          <a:xfrm>
            <a:off x="6307400" y="2576619"/>
            <a:ext cx="2675356" cy="2935657"/>
            <a:chOff x="6307400" y="2576619"/>
            <a:chExt cx="2675356" cy="2935657"/>
          </a:xfrm>
        </p:grpSpPr>
        <p:grpSp>
          <p:nvGrpSpPr>
            <p:cNvPr id="103" name="Group 102"/>
            <p:cNvGrpSpPr/>
            <p:nvPr/>
          </p:nvGrpSpPr>
          <p:grpSpPr>
            <a:xfrm>
              <a:off x="6307400" y="2576619"/>
              <a:ext cx="2675356" cy="2935657"/>
              <a:chOff x="391886" y="3347286"/>
              <a:chExt cx="2677883" cy="3010434"/>
            </a:xfrm>
          </p:grpSpPr>
          <mc:AlternateContent xmlns:mc="http://schemas.openxmlformats.org/markup-compatibility/2006" xmlns:a14="http://schemas.microsoft.com/office/drawing/2010/main">
            <mc:Choice Requires="a14">
              <p:sp>
                <p:nvSpPr>
                  <p:cNvPr id="104" name="Oval 103"/>
                  <p:cNvSpPr/>
                  <p:nvPr/>
                </p:nvSpPr>
                <p:spPr>
                  <a:xfrm>
                    <a:off x="391886" y="4918814"/>
                    <a:ext cx="653142" cy="65314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14:m>
                      <m:oMathPara xmlns:m="http://schemas.openxmlformats.org/officeDocument/2006/math">
                        <m:oMathParaPr>
                          <m:jc m:val="centerGroup"/>
                        </m:oMathParaPr>
                        <m:oMath xmlns:m="http://schemas.openxmlformats.org/officeDocument/2006/math">
                          <m:sSub>
                            <m:sSubPr>
                              <m:ctrlPr>
                                <a:rPr lang="en-US" i="1">
                                  <a:solidFill>
                                    <a:schemeClr val="accent1"/>
                                  </a:solidFill>
                                  <a:latin typeface="Cambria Math" charset="0"/>
                                </a:rPr>
                              </m:ctrlPr>
                            </m:sSubPr>
                            <m:e>
                              <m:r>
                                <a:rPr lang="en-US" i="1">
                                  <a:solidFill>
                                    <a:schemeClr val="accent1"/>
                                  </a:solidFill>
                                  <a:latin typeface="Cambria Math" panose="02040503050406030204" pitchFamily="18" charset="0"/>
                                </a:rPr>
                                <m:t>𝑉</m:t>
                              </m:r>
                            </m:e>
                            <m:sub>
                              <m:r>
                                <a:rPr lang="en-US" i="1">
                                  <a:solidFill>
                                    <a:schemeClr val="accent1"/>
                                  </a:solidFill>
                                  <a:latin typeface="Cambria Math" panose="02040503050406030204" pitchFamily="18" charset="0"/>
                                </a:rPr>
                                <m:t>3</m:t>
                              </m:r>
                            </m:sub>
                          </m:sSub>
                        </m:oMath>
                      </m:oMathPara>
                    </a14:m>
                    <a:endParaRPr lang="en-US" i="1" dirty="0">
                      <a:solidFill>
                        <a:schemeClr val="accent1"/>
                      </a:solidFill>
                      <a:latin typeface="Cambria Math" panose="02040503050406030204" pitchFamily="18" charset="0"/>
                    </a:endParaRPr>
                  </a:p>
                </p:txBody>
              </p:sp>
            </mc:Choice>
            <mc:Fallback xmlns="">
              <p:sp>
                <p:nvSpPr>
                  <p:cNvPr id="2" name="Oval 1"/>
                  <p:cNvSpPr>
                    <a:spLocks noRot="1" noChangeAspect="1" noMove="1" noResize="1" noEditPoints="1" noAdjustHandles="1" noChangeArrowheads="1" noChangeShapeType="1" noTextEdit="1"/>
                  </p:cNvSpPr>
                  <p:nvPr/>
                </p:nvSpPr>
                <p:spPr>
                  <a:xfrm>
                    <a:off x="391886" y="4918814"/>
                    <a:ext cx="653142" cy="653142"/>
                  </a:xfrm>
                  <a:prstGeom prst="ellipse">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5" name="Oval 104"/>
                  <p:cNvSpPr/>
                  <p:nvPr/>
                </p:nvSpPr>
                <p:spPr>
                  <a:xfrm>
                    <a:off x="391886" y="5704578"/>
                    <a:ext cx="653142" cy="65314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14:m>
                      <m:oMathPara xmlns:m="http://schemas.openxmlformats.org/officeDocument/2006/math">
                        <m:oMathParaPr>
                          <m:jc m:val="centerGroup"/>
                        </m:oMathParaPr>
                        <m:oMath xmlns:m="http://schemas.openxmlformats.org/officeDocument/2006/math">
                          <m:sSub>
                            <m:sSubPr>
                              <m:ctrlPr>
                                <a:rPr lang="en-US" i="1">
                                  <a:solidFill>
                                    <a:schemeClr val="accent1"/>
                                  </a:solidFill>
                                  <a:latin typeface="Cambria Math" charset="0"/>
                                </a:rPr>
                              </m:ctrlPr>
                            </m:sSubPr>
                            <m:e>
                              <m:r>
                                <a:rPr lang="en-US" i="1">
                                  <a:solidFill>
                                    <a:schemeClr val="accent1"/>
                                  </a:solidFill>
                                  <a:latin typeface="Cambria Math" panose="02040503050406030204" pitchFamily="18" charset="0"/>
                                </a:rPr>
                                <m:t>𝑉</m:t>
                              </m:r>
                            </m:e>
                            <m:sub>
                              <m:r>
                                <a:rPr lang="en-US" i="1">
                                  <a:solidFill>
                                    <a:schemeClr val="accent1"/>
                                  </a:solidFill>
                                  <a:latin typeface="Cambria Math" panose="02040503050406030204" pitchFamily="18" charset="0"/>
                                </a:rPr>
                                <m:t>4</m:t>
                              </m:r>
                            </m:sub>
                          </m:sSub>
                        </m:oMath>
                      </m:oMathPara>
                    </a14:m>
                    <a:endParaRPr lang="en-US" i="1" dirty="0">
                      <a:solidFill>
                        <a:schemeClr val="accent1"/>
                      </a:solidFill>
                      <a:latin typeface="Cambria Math" panose="02040503050406030204" pitchFamily="18" charset="0"/>
                    </a:endParaRPr>
                  </a:p>
                </p:txBody>
              </p:sp>
            </mc:Choice>
            <mc:Fallback xmlns="">
              <p:sp>
                <p:nvSpPr>
                  <p:cNvPr id="24" name="Oval 23"/>
                  <p:cNvSpPr>
                    <a:spLocks noRot="1" noChangeAspect="1" noMove="1" noResize="1" noEditPoints="1" noAdjustHandles="1" noChangeArrowheads="1" noChangeShapeType="1" noTextEdit="1"/>
                  </p:cNvSpPr>
                  <p:nvPr/>
                </p:nvSpPr>
                <p:spPr>
                  <a:xfrm>
                    <a:off x="391886" y="5704578"/>
                    <a:ext cx="653142" cy="653142"/>
                  </a:xfrm>
                  <a:prstGeom prst="ellipse">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6" name="Oval 105"/>
                  <p:cNvSpPr/>
                  <p:nvPr/>
                </p:nvSpPr>
                <p:spPr>
                  <a:xfrm>
                    <a:off x="391886" y="3347286"/>
                    <a:ext cx="653142" cy="65314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accent1"/>
                                  </a:solidFill>
                                  <a:latin typeface="Cambria Math" charset="0"/>
                                </a:rPr>
                              </m:ctrlPr>
                            </m:sSubPr>
                            <m:e>
                              <m:r>
                                <a:rPr lang="en-US" b="0" i="1" smtClean="0">
                                  <a:solidFill>
                                    <a:schemeClr val="accent1"/>
                                  </a:solidFill>
                                  <a:latin typeface="Cambria Math" panose="02040503050406030204" pitchFamily="18" charset="0"/>
                                </a:rPr>
                                <m:t>𝑉</m:t>
                              </m:r>
                            </m:e>
                            <m:sub>
                              <m:r>
                                <a:rPr lang="en-US" b="0" i="1" smtClean="0">
                                  <a:solidFill>
                                    <a:schemeClr val="accent1"/>
                                  </a:solidFill>
                                  <a:latin typeface="Cambria Math" panose="02040503050406030204" pitchFamily="18" charset="0"/>
                                </a:rPr>
                                <m:t>1</m:t>
                              </m:r>
                            </m:sub>
                          </m:sSub>
                        </m:oMath>
                      </m:oMathPara>
                    </a14:m>
                    <a:endParaRPr lang="en-US" dirty="0">
                      <a:solidFill>
                        <a:schemeClr val="accent1"/>
                      </a:solidFill>
                    </a:endParaRPr>
                  </a:p>
                </p:txBody>
              </p:sp>
            </mc:Choice>
            <mc:Fallback xmlns="">
              <p:sp>
                <p:nvSpPr>
                  <p:cNvPr id="25" name="Oval 24"/>
                  <p:cNvSpPr>
                    <a:spLocks noRot="1" noChangeAspect="1" noMove="1" noResize="1" noEditPoints="1" noAdjustHandles="1" noChangeArrowheads="1" noChangeShapeType="1" noTextEdit="1"/>
                  </p:cNvSpPr>
                  <p:nvPr/>
                </p:nvSpPr>
                <p:spPr>
                  <a:xfrm>
                    <a:off x="391886" y="3347286"/>
                    <a:ext cx="653142" cy="653142"/>
                  </a:xfrm>
                  <a:prstGeom prst="ellipse">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7" name="Oval 106"/>
                  <p:cNvSpPr/>
                  <p:nvPr/>
                </p:nvSpPr>
                <p:spPr>
                  <a:xfrm>
                    <a:off x="391886" y="4133050"/>
                    <a:ext cx="653142" cy="65314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14:m>
                      <m:oMathPara xmlns:m="http://schemas.openxmlformats.org/officeDocument/2006/math">
                        <m:oMathParaPr>
                          <m:jc m:val="centerGroup"/>
                        </m:oMathParaPr>
                        <m:oMath xmlns:m="http://schemas.openxmlformats.org/officeDocument/2006/math">
                          <m:sSub>
                            <m:sSubPr>
                              <m:ctrlPr>
                                <a:rPr lang="en-US" i="1">
                                  <a:solidFill>
                                    <a:schemeClr val="accent1"/>
                                  </a:solidFill>
                                  <a:latin typeface="Cambria Math" charset="0"/>
                                </a:rPr>
                              </m:ctrlPr>
                            </m:sSubPr>
                            <m:e>
                              <m:r>
                                <a:rPr lang="en-US" i="1">
                                  <a:solidFill>
                                    <a:schemeClr val="accent1"/>
                                  </a:solidFill>
                                  <a:latin typeface="Cambria Math" panose="02040503050406030204" pitchFamily="18" charset="0"/>
                                </a:rPr>
                                <m:t>𝑉</m:t>
                              </m:r>
                            </m:e>
                            <m:sub>
                              <m:r>
                                <a:rPr lang="en-US" i="1">
                                  <a:solidFill>
                                    <a:schemeClr val="accent1"/>
                                  </a:solidFill>
                                  <a:latin typeface="Cambria Math" panose="02040503050406030204" pitchFamily="18" charset="0"/>
                                </a:rPr>
                                <m:t>2</m:t>
                              </m:r>
                            </m:sub>
                          </m:sSub>
                        </m:oMath>
                      </m:oMathPara>
                    </a14:m>
                    <a:endParaRPr lang="en-US" i="1" dirty="0">
                      <a:solidFill>
                        <a:schemeClr val="accent1"/>
                      </a:solidFill>
                      <a:latin typeface="Cambria Math" panose="02040503050406030204" pitchFamily="18" charset="0"/>
                    </a:endParaRPr>
                  </a:p>
                </p:txBody>
              </p:sp>
            </mc:Choice>
            <mc:Fallback xmlns="">
              <p:sp>
                <p:nvSpPr>
                  <p:cNvPr id="26" name="Oval 25"/>
                  <p:cNvSpPr>
                    <a:spLocks noRot="1" noChangeAspect="1" noMove="1" noResize="1" noEditPoints="1" noAdjustHandles="1" noChangeArrowheads="1" noChangeShapeType="1" noTextEdit="1"/>
                  </p:cNvSpPr>
                  <p:nvPr/>
                </p:nvSpPr>
                <p:spPr>
                  <a:xfrm>
                    <a:off x="391886" y="4133050"/>
                    <a:ext cx="653142" cy="653142"/>
                  </a:xfrm>
                  <a:prstGeom prst="ellipse">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8" name="Oval 107"/>
                  <p:cNvSpPr/>
                  <p:nvPr/>
                </p:nvSpPr>
                <p:spPr>
                  <a:xfrm>
                    <a:off x="2416627" y="5307658"/>
                    <a:ext cx="653142" cy="6531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14:m>
                      <m:oMathPara xmlns:m="http://schemas.openxmlformats.org/officeDocument/2006/math">
                        <m:oMathParaPr>
                          <m:jc m:val="centerGroup"/>
                        </m:oMathParaPr>
                        <m:oMath xmlns:m="http://schemas.openxmlformats.org/officeDocument/2006/math">
                          <m:sSub>
                            <m:sSubPr>
                              <m:ctrlPr>
                                <a:rPr lang="en-US" i="1">
                                  <a:solidFill>
                                    <a:schemeClr val="accent1">
                                      <a:lumMod val="20000"/>
                                      <a:lumOff val="80000"/>
                                    </a:schemeClr>
                                  </a:solidFill>
                                  <a:latin typeface="Cambria Math" charset="0"/>
                                </a:rPr>
                              </m:ctrlPr>
                            </m:sSubPr>
                            <m:e>
                              <m:r>
                                <a:rPr lang="en-US" i="1">
                                  <a:solidFill>
                                    <a:schemeClr val="accent1">
                                      <a:lumMod val="20000"/>
                                      <a:lumOff val="80000"/>
                                    </a:schemeClr>
                                  </a:solidFill>
                                  <a:latin typeface="Cambria Math" panose="02040503050406030204" pitchFamily="18" charset="0"/>
                                </a:rPr>
                                <m:t>h</m:t>
                              </m:r>
                            </m:e>
                            <m:sub>
                              <m:r>
                                <a:rPr lang="en-US" i="1">
                                  <a:solidFill>
                                    <a:schemeClr val="accent1">
                                      <a:lumMod val="20000"/>
                                      <a:lumOff val="80000"/>
                                    </a:schemeClr>
                                  </a:solidFill>
                                  <a:latin typeface="Cambria Math" panose="02040503050406030204" pitchFamily="18" charset="0"/>
                                </a:rPr>
                                <m:t>2</m:t>
                              </m:r>
                            </m:sub>
                          </m:sSub>
                        </m:oMath>
                      </m:oMathPara>
                    </a14:m>
                    <a:endParaRPr lang="en-US" i="1" dirty="0">
                      <a:solidFill>
                        <a:schemeClr val="accent1">
                          <a:lumMod val="20000"/>
                          <a:lumOff val="80000"/>
                        </a:schemeClr>
                      </a:solidFill>
                      <a:latin typeface="Cambria Math" panose="02040503050406030204" pitchFamily="18" charset="0"/>
                    </a:endParaRPr>
                  </a:p>
                </p:txBody>
              </p:sp>
            </mc:Choice>
            <mc:Fallback xmlns="">
              <p:sp>
                <p:nvSpPr>
                  <p:cNvPr id="27" name="Oval 26"/>
                  <p:cNvSpPr>
                    <a:spLocks noRot="1" noChangeAspect="1" noMove="1" noResize="1" noEditPoints="1" noAdjustHandles="1" noChangeArrowheads="1" noChangeShapeType="1" noTextEdit="1"/>
                  </p:cNvSpPr>
                  <p:nvPr/>
                </p:nvSpPr>
                <p:spPr>
                  <a:xfrm>
                    <a:off x="2416627" y="5307658"/>
                    <a:ext cx="653142" cy="653142"/>
                  </a:xfrm>
                  <a:prstGeom prst="ellipse">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9" name="Oval 108"/>
                  <p:cNvSpPr/>
                  <p:nvPr/>
                </p:nvSpPr>
                <p:spPr>
                  <a:xfrm>
                    <a:off x="2416627" y="4509917"/>
                    <a:ext cx="653142" cy="6531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14:m>
                      <m:oMathPara xmlns:m="http://schemas.openxmlformats.org/officeDocument/2006/math">
                        <m:oMathParaPr>
                          <m:jc m:val="centerGroup"/>
                        </m:oMathParaPr>
                        <m:oMath xmlns:m="http://schemas.openxmlformats.org/officeDocument/2006/math">
                          <m:sSub>
                            <m:sSubPr>
                              <m:ctrlPr>
                                <a:rPr lang="en-US" i="1">
                                  <a:solidFill>
                                    <a:schemeClr val="accent1">
                                      <a:lumMod val="20000"/>
                                      <a:lumOff val="80000"/>
                                    </a:schemeClr>
                                  </a:solidFill>
                                  <a:latin typeface="Cambria Math" charset="0"/>
                                </a:rPr>
                              </m:ctrlPr>
                            </m:sSubPr>
                            <m:e>
                              <m:r>
                                <a:rPr lang="en-US" i="1">
                                  <a:solidFill>
                                    <a:schemeClr val="accent1">
                                      <a:lumMod val="20000"/>
                                      <a:lumOff val="80000"/>
                                    </a:schemeClr>
                                  </a:solidFill>
                                  <a:latin typeface="Cambria Math" panose="02040503050406030204" pitchFamily="18" charset="0"/>
                                </a:rPr>
                                <m:t>h</m:t>
                              </m:r>
                            </m:e>
                            <m:sub>
                              <m:r>
                                <a:rPr lang="en-US" i="1">
                                  <a:solidFill>
                                    <a:schemeClr val="accent1">
                                      <a:lumMod val="20000"/>
                                      <a:lumOff val="80000"/>
                                    </a:schemeClr>
                                  </a:solidFill>
                                  <a:latin typeface="Cambria Math" panose="02040503050406030204" pitchFamily="18" charset="0"/>
                                </a:rPr>
                                <m:t>2</m:t>
                              </m:r>
                            </m:sub>
                          </m:sSub>
                        </m:oMath>
                      </m:oMathPara>
                    </a14:m>
                    <a:endParaRPr lang="en-US" i="1" dirty="0">
                      <a:solidFill>
                        <a:schemeClr val="accent1">
                          <a:lumMod val="20000"/>
                          <a:lumOff val="80000"/>
                        </a:schemeClr>
                      </a:solidFill>
                      <a:latin typeface="Cambria Math" panose="02040503050406030204" pitchFamily="18" charset="0"/>
                    </a:endParaRPr>
                  </a:p>
                </p:txBody>
              </p:sp>
            </mc:Choice>
            <mc:Fallback xmlns="">
              <p:sp>
                <p:nvSpPr>
                  <p:cNvPr id="28" name="Oval 27"/>
                  <p:cNvSpPr>
                    <a:spLocks noRot="1" noChangeAspect="1" noMove="1" noResize="1" noEditPoints="1" noAdjustHandles="1" noChangeArrowheads="1" noChangeShapeType="1" noTextEdit="1"/>
                  </p:cNvSpPr>
                  <p:nvPr/>
                </p:nvSpPr>
                <p:spPr>
                  <a:xfrm>
                    <a:off x="2416627" y="4509917"/>
                    <a:ext cx="653142" cy="653142"/>
                  </a:xfrm>
                  <a:prstGeom prst="ellipse">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0" name="Oval 109"/>
                  <p:cNvSpPr/>
                  <p:nvPr/>
                </p:nvSpPr>
                <p:spPr>
                  <a:xfrm>
                    <a:off x="2416627" y="3708123"/>
                    <a:ext cx="653142" cy="6531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14:m>
                      <m:oMathPara xmlns:m="http://schemas.openxmlformats.org/officeDocument/2006/math">
                        <m:oMathParaPr>
                          <m:jc m:val="centerGroup"/>
                        </m:oMathParaPr>
                        <m:oMath xmlns:m="http://schemas.openxmlformats.org/officeDocument/2006/math">
                          <m:sSub>
                            <m:sSubPr>
                              <m:ctrlPr>
                                <a:rPr lang="en-US" i="1" smtClean="0">
                                  <a:solidFill>
                                    <a:schemeClr val="accent1">
                                      <a:lumMod val="20000"/>
                                      <a:lumOff val="80000"/>
                                    </a:schemeClr>
                                  </a:solidFill>
                                  <a:latin typeface="Cambria Math" charset="0"/>
                                </a:rPr>
                              </m:ctrlPr>
                            </m:sSubPr>
                            <m:e>
                              <m:r>
                                <a:rPr lang="en-US" b="0" i="1" smtClean="0">
                                  <a:solidFill>
                                    <a:schemeClr val="accent1">
                                      <a:lumMod val="20000"/>
                                      <a:lumOff val="80000"/>
                                    </a:schemeClr>
                                  </a:solidFill>
                                  <a:latin typeface="Cambria Math" panose="02040503050406030204" pitchFamily="18" charset="0"/>
                                </a:rPr>
                                <m:t>h</m:t>
                              </m:r>
                            </m:e>
                            <m:sub>
                              <m:r>
                                <a:rPr lang="en-US" b="0" i="1" smtClean="0">
                                  <a:solidFill>
                                    <a:schemeClr val="accent1">
                                      <a:lumMod val="20000"/>
                                      <a:lumOff val="80000"/>
                                    </a:schemeClr>
                                  </a:solidFill>
                                  <a:latin typeface="Cambria Math" panose="02040503050406030204" pitchFamily="18" charset="0"/>
                                </a:rPr>
                                <m:t>1</m:t>
                              </m:r>
                            </m:sub>
                          </m:sSub>
                        </m:oMath>
                      </m:oMathPara>
                    </a14:m>
                    <a:endParaRPr lang="en-US" dirty="0"/>
                  </a:p>
                </p:txBody>
              </p:sp>
            </mc:Choice>
            <mc:Fallback xmlns="">
              <p:sp>
                <p:nvSpPr>
                  <p:cNvPr id="29" name="Oval 28"/>
                  <p:cNvSpPr>
                    <a:spLocks noRot="1" noChangeAspect="1" noMove="1" noResize="1" noEditPoints="1" noAdjustHandles="1" noChangeArrowheads="1" noChangeShapeType="1" noTextEdit="1"/>
                  </p:cNvSpPr>
                  <p:nvPr/>
                </p:nvSpPr>
                <p:spPr>
                  <a:xfrm>
                    <a:off x="2416627" y="3708123"/>
                    <a:ext cx="653142" cy="653142"/>
                  </a:xfrm>
                  <a:prstGeom prst="ellipse">
                    <a:avLst/>
                  </a:prstGeom>
                  <a:blipFill>
                    <a:blip r:embed="rId10"/>
                    <a:stretch>
                      <a:fillRect/>
                    </a:stretch>
                  </a:blipFill>
                </p:spPr>
                <p:txBody>
                  <a:bodyPr/>
                  <a:lstStyle/>
                  <a:p>
                    <a:r>
                      <a:rPr lang="en-US">
                        <a:noFill/>
                      </a:rPr>
                      <a:t> </a:t>
                    </a:r>
                  </a:p>
                </p:txBody>
              </p:sp>
            </mc:Fallback>
          </mc:AlternateContent>
          <p:cxnSp>
            <p:nvCxnSpPr>
              <p:cNvPr id="111" name="Straight Connector 110"/>
              <p:cNvCxnSpPr>
                <a:stCxn id="106" idx="6"/>
                <a:endCxn id="110" idx="2"/>
              </p:cNvCxnSpPr>
              <p:nvPr/>
            </p:nvCxnSpPr>
            <p:spPr>
              <a:xfrm>
                <a:off x="1045028" y="3673857"/>
                <a:ext cx="1371599" cy="36083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2" name="Straight Connector 111"/>
              <p:cNvCxnSpPr>
                <a:stCxn id="106" idx="6"/>
                <a:endCxn id="109" idx="2"/>
              </p:cNvCxnSpPr>
              <p:nvPr/>
            </p:nvCxnSpPr>
            <p:spPr>
              <a:xfrm>
                <a:off x="1045028" y="3673857"/>
                <a:ext cx="1371599" cy="116263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3" name="Straight Connector 112"/>
              <p:cNvCxnSpPr>
                <a:stCxn id="106" idx="6"/>
                <a:endCxn id="108" idx="2"/>
              </p:cNvCxnSpPr>
              <p:nvPr/>
            </p:nvCxnSpPr>
            <p:spPr>
              <a:xfrm>
                <a:off x="1045028" y="3673857"/>
                <a:ext cx="1371599" cy="196037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4" name="Straight Connector 113"/>
              <p:cNvCxnSpPr>
                <a:stCxn id="107" idx="6"/>
                <a:endCxn id="110" idx="2"/>
              </p:cNvCxnSpPr>
              <p:nvPr/>
            </p:nvCxnSpPr>
            <p:spPr>
              <a:xfrm flipV="1">
                <a:off x="1045028" y="4034694"/>
                <a:ext cx="1371599" cy="42492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5" name="Straight Connector 114"/>
              <p:cNvCxnSpPr>
                <a:stCxn id="107" idx="6"/>
                <a:endCxn id="109" idx="2"/>
              </p:cNvCxnSpPr>
              <p:nvPr/>
            </p:nvCxnSpPr>
            <p:spPr>
              <a:xfrm>
                <a:off x="1045028" y="4459621"/>
                <a:ext cx="1371599" cy="37686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6" name="Straight Connector 115"/>
              <p:cNvCxnSpPr>
                <a:stCxn id="107" idx="6"/>
                <a:endCxn id="108" idx="2"/>
              </p:cNvCxnSpPr>
              <p:nvPr/>
            </p:nvCxnSpPr>
            <p:spPr>
              <a:xfrm>
                <a:off x="1045028" y="4459621"/>
                <a:ext cx="1371599" cy="117460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7" name="Straight Connector 116"/>
              <p:cNvCxnSpPr>
                <a:stCxn id="104" idx="6"/>
                <a:endCxn id="110" idx="2"/>
              </p:cNvCxnSpPr>
              <p:nvPr/>
            </p:nvCxnSpPr>
            <p:spPr>
              <a:xfrm flipV="1">
                <a:off x="1045028" y="4034694"/>
                <a:ext cx="1371599" cy="121069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8" name="Straight Connector 117"/>
              <p:cNvCxnSpPr>
                <a:stCxn id="104" idx="6"/>
                <a:endCxn id="109" idx="2"/>
              </p:cNvCxnSpPr>
              <p:nvPr/>
            </p:nvCxnSpPr>
            <p:spPr>
              <a:xfrm flipV="1">
                <a:off x="1045028" y="4836488"/>
                <a:ext cx="1371599" cy="40889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9" name="Straight Connector 118"/>
              <p:cNvCxnSpPr>
                <a:stCxn id="104" idx="6"/>
                <a:endCxn id="108" idx="2"/>
              </p:cNvCxnSpPr>
              <p:nvPr/>
            </p:nvCxnSpPr>
            <p:spPr>
              <a:xfrm>
                <a:off x="1045028" y="5245385"/>
                <a:ext cx="1371599" cy="38884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0" name="Straight Connector 119"/>
              <p:cNvCxnSpPr>
                <a:stCxn id="105" idx="6"/>
                <a:endCxn id="110" idx="2"/>
              </p:cNvCxnSpPr>
              <p:nvPr/>
            </p:nvCxnSpPr>
            <p:spPr>
              <a:xfrm flipV="1">
                <a:off x="1045028" y="4034694"/>
                <a:ext cx="1371599" cy="199645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a:stCxn id="105" idx="6"/>
                <a:endCxn id="109" idx="2"/>
              </p:cNvCxnSpPr>
              <p:nvPr/>
            </p:nvCxnSpPr>
            <p:spPr>
              <a:xfrm flipV="1">
                <a:off x="1045028" y="4836488"/>
                <a:ext cx="1371599" cy="119466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2" name="Straight Connector 121"/>
              <p:cNvCxnSpPr>
                <a:stCxn id="105" idx="6"/>
                <a:endCxn id="108" idx="2"/>
              </p:cNvCxnSpPr>
              <p:nvPr/>
            </p:nvCxnSpPr>
            <p:spPr>
              <a:xfrm flipV="1">
                <a:off x="1045028" y="5634229"/>
                <a:ext cx="1371599" cy="39692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125" name="Rectangle 3155"/>
            <p:cNvSpPr>
              <a:spLocks noChangeArrowheads="1"/>
            </p:cNvSpPr>
            <p:nvPr/>
          </p:nvSpPr>
          <p:spPr bwMode="auto">
            <a:xfrm>
              <a:off x="7416588" y="2576619"/>
              <a:ext cx="913643" cy="399085"/>
            </a:xfrm>
            <a:prstGeom prst="rect">
              <a:avLst/>
            </a:prstGeom>
            <a:noFill/>
            <a:ln w="9525">
              <a:noFill/>
              <a:miter lim="800000"/>
              <a:headEnd/>
              <a:tailEnd/>
            </a:ln>
            <a:effectLst/>
          </p:spPr>
          <p:txBody>
            <a:bodyPr lIns="0" tIns="0" rIns="0" bIns="0"/>
            <a:lstStyle/>
            <a:p>
              <a:pPr algn="just">
                <a:spcAft>
                  <a:spcPct val="50000"/>
                </a:spcAft>
              </a:pPr>
              <a:r>
                <a:rPr lang="en-US" sz="1800" b="1" dirty="0">
                  <a:solidFill>
                    <a:schemeClr val="bg1"/>
                  </a:solidFill>
                </a:rPr>
                <a:t>RBM</a:t>
              </a:r>
            </a:p>
          </p:txBody>
        </p:sp>
      </p:gr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0"/>
          <p:cNvSpPr txBox="1">
            <a:spLocks noChangeArrowheads="1"/>
          </p:cNvSpPr>
          <p:nvPr/>
        </p:nvSpPr>
        <p:spPr bwMode="auto">
          <a:xfrm>
            <a:off x="284886" y="91874"/>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Boltzmann Machines (BM)</a:t>
            </a:r>
          </a:p>
        </p:txBody>
      </p:sp>
      <mc:AlternateContent xmlns:mc="http://schemas.openxmlformats.org/markup-compatibility/2006" xmlns:a14="http://schemas.microsoft.com/office/drawing/2010/main">
        <mc:Choice Requires="a14">
          <p:sp>
            <p:nvSpPr>
              <p:cNvPr id="22" name="Rectangle 3155"/>
              <p:cNvSpPr>
                <a:spLocks noChangeArrowheads="1"/>
              </p:cNvSpPr>
              <p:nvPr/>
            </p:nvSpPr>
            <p:spPr bwMode="auto">
              <a:xfrm>
                <a:off x="284886" y="609803"/>
                <a:ext cx="8645525" cy="5883594"/>
              </a:xfrm>
              <a:prstGeom prst="rect">
                <a:avLst/>
              </a:prstGeom>
              <a:noFill/>
              <a:ln w="9525">
                <a:noFill/>
                <a:miter lim="800000"/>
                <a:headEnd/>
                <a:tailEnd/>
              </a:ln>
              <a:effectLst/>
            </p:spPr>
            <p:txBody>
              <a:bodyPr lIns="0" tIns="0" rIns="0" bIns="0"/>
              <a:lstStyle/>
              <a:p>
                <a:pPr marL="176213" indent="-176213" algn="just">
                  <a:spcAft>
                    <a:spcPct val="50000"/>
                  </a:spcAft>
                  <a:buFontTx/>
                  <a:buChar char="•"/>
                </a:pPr>
                <a:r>
                  <a:rPr lang="en-US" sz="1800" b="1" dirty="0">
                    <a:solidFill>
                      <a:schemeClr val="bg1"/>
                    </a:solidFill>
                  </a:rPr>
                  <a:t>RBMs consist of a visible layer </a:t>
                </a:r>
                <a:r>
                  <a:rPr lang="en-US" sz="1800" b="1" i="1" dirty="0">
                    <a:solidFill>
                      <a:schemeClr val="bg1"/>
                    </a:solidFill>
                  </a:rPr>
                  <a:t>v</a:t>
                </a:r>
                <a:r>
                  <a:rPr lang="en-US" sz="1800" b="1" dirty="0">
                    <a:solidFill>
                      <a:schemeClr val="bg1"/>
                    </a:solidFill>
                  </a:rPr>
                  <a:t> and a hidden layer </a:t>
                </a:r>
                <a:r>
                  <a:rPr lang="en-US" sz="1800" b="1" i="1" dirty="0">
                    <a:solidFill>
                      <a:schemeClr val="bg1"/>
                    </a:solidFill>
                  </a:rPr>
                  <a:t>h, </a:t>
                </a:r>
                <a:r>
                  <a:rPr lang="en-US" sz="1800" b="1" dirty="0">
                    <a:solidFill>
                      <a:schemeClr val="bg1"/>
                    </a:solidFill>
                  </a:rPr>
                  <a:t>so </a:t>
                </a:r>
              </a:p>
              <a:p>
                <a:pPr algn="ctr">
                  <a:spcAft>
                    <a:spcPct val="50000"/>
                  </a:spcAft>
                </a:pPr>
                <a14:m>
                  <m:oMath xmlns:m="http://schemas.openxmlformats.org/officeDocument/2006/math">
                    <m:r>
                      <a:rPr lang="en-US" sz="1800" b="1" i="1" smtClean="0">
                        <a:solidFill>
                          <a:schemeClr val="bg1"/>
                        </a:solidFill>
                        <a:latin typeface="Cambria Math" panose="02040503050406030204" pitchFamily="18" charset="0"/>
                      </a:rPr>
                      <m:t>𝑷</m:t>
                    </m:r>
                    <m:d>
                      <m:dPr>
                        <m:ctrlPr>
                          <a:rPr lang="en-US" sz="1800" b="1" i="1" smtClean="0">
                            <a:solidFill>
                              <a:schemeClr val="bg1"/>
                            </a:solidFill>
                            <a:latin typeface="Cambria Math" charset="0"/>
                          </a:rPr>
                        </m:ctrlPr>
                      </m:dPr>
                      <m:e>
                        <m:r>
                          <a:rPr lang="en-US" sz="1800" b="1" i="1" smtClean="0">
                            <a:solidFill>
                              <a:schemeClr val="bg1"/>
                            </a:solidFill>
                            <a:latin typeface="Cambria Math" panose="02040503050406030204" pitchFamily="18" charset="0"/>
                          </a:rPr>
                          <m:t>𝒙</m:t>
                        </m:r>
                      </m:e>
                    </m:d>
                    <m:r>
                      <a:rPr lang="en-US" sz="1800" b="1" i="1" smtClean="0">
                        <a:solidFill>
                          <a:schemeClr val="bg1"/>
                        </a:solidFill>
                        <a:latin typeface="Cambria Math" panose="02040503050406030204" pitchFamily="18" charset="0"/>
                      </a:rPr>
                      <m:t>=</m:t>
                    </m:r>
                    <m:nary>
                      <m:naryPr>
                        <m:chr m:val="∑"/>
                        <m:supHide m:val="on"/>
                        <m:ctrlPr>
                          <a:rPr lang="en-US" sz="1800" b="1" i="1" smtClean="0">
                            <a:solidFill>
                              <a:schemeClr val="bg1"/>
                            </a:solidFill>
                            <a:latin typeface="Cambria Math" charset="0"/>
                          </a:rPr>
                        </m:ctrlPr>
                      </m:naryPr>
                      <m:sub>
                        <m:r>
                          <a:rPr lang="en-US" sz="1800" b="1" i="1" smtClean="0">
                            <a:solidFill>
                              <a:schemeClr val="bg1"/>
                            </a:solidFill>
                            <a:latin typeface="Cambria Math" panose="02040503050406030204" pitchFamily="18" charset="0"/>
                          </a:rPr>
                          <m:t>𝒉</m:t>
                        </m:r>
                      </m:sub>
                      <m:sup/>
                      <m:e>
                        <m:r>
                          <a:rPr lang="en-US" sz="1800" b="1" i="1" smtClean="0">
                            <a:solidFill>
                              <a:schemeClr val="bg1"/>
                            </a:solidFill>
                            <a:latin typeface="Cambria Math" panose="02040503050406030204" pitchFamily="18" charset="0"/>
                          </a:rPr>
                          <m:t>𝑷</m:t>
                        </m:r>
                        <m:d>
                          <m:dPr>
                            <m:ctrlPr>
                              <a:rPr lang="en-US" sz="1800" b="1" i="1" smtClean="0">
                                <a:solidFill>
                                  <a:schemeClr val="bg1"/>
                                </a:solidFill>
                                <a:latin typeface="Cambria Math" charset="0"/>
                              </a:rPr>
                            </m:ctrlPr>
                          </m:dPr>
                          <m:e>
                            <m:r>
                              <a:rPr lang="en-US" sz="1800" b="1" i="1" smtClean="0">
                                <a:solidFill>
                                  <a:schemeClr val="bg1"/>
                                </a:solidFill>
                                <a:latin typeface="Cambria Math" panose="02040503050406030204" pitchFamily="18" charset="0"/>
                              </a:rPr>
                              <m:t>𝒙</m:t>
                            </m:r>
                            <m:r>
                              <a:rPr lang="en-US" sz="1800" b="1" i="1" smtClean="0">
                                <a:solidFill>
                                  <a:schemeClr val="bg1"/>
                                </a:solidFill>
                                <a:latin typeface="Cambria Math" panose="02040503050406030204" pitchFamily="18" charset="0"/>
                              </a:rPr>
                              <m:t>,</m:t>
                            </m:r>
                            <m:r>
                              <a:rPr lang="en-US" sz="1800" b="1" i="1" smtClean="0">
                                <a:solidFill>
                                  <a:schemeClr val="bg1"/>
                                </a:solidFill>
                                <a:latin typeface="Cambria Math" panose="02040503050406030204" pitchFamily="18" charset="0"/>
                              </a:rPr>
                              <m:t>𝒉</m:t>
                            </m:r>
                          </m:e>
                        </m:d>
                        <m:r>
                          <a:rPr lang="en-US" sz="1800" b="1" i="1" smtClean="0">
                            <a:solidFill>
                              <a:schemeClr val="bg1"/>
                            </a:solidFill>
                            <a:latin typeface="Cambria Math" panose="02040503050406030204" pitchFamily="18" charset="0"/>
                          </a:rPr>
                          <m:t>=</m:t>
                        </m:r>
                        <m:nary>
                          <m:naryPr>
                            <m:chr m:val="∑"/>
                            <m:supHide m:val="on"/>
                            <m:ctrlPr>
                              <a:rPr lang="en-US" sz="1800" b="1" i="1" smtClean="0">
                                <a:solidFill>
                                  <a:schemeClr val="bg1"/>
                                </a:solidFill>
                                <a:latin typeface="Cambria Math" charset="0"/>
                              </a:rPr>
                            </m:ctrlPr>
                          </m:naryPr>
                          <m:sub>
                            <m:r>
                              <a:rPr lang="en-US" sz="1800" b="1" i="1" smtClean="0">
                                <a:solidFill>
                                  <a:schemeClr val="bg1"/>
                                </a:solidFill>
                                <a:latin typeface="Cambria Math" panose="02040503050406030204" pitchFamily="18" charset="0"/>
                              </a:rPr>
                              <m:t>𝒉</m:t>
                            </m:r>
                          </m:sub>
                          <m:sup/>
                          <m:e>
                            <m:f>
                              <m:fPr>
                                <m:ctrlPr>
                                  <a:rPr lang="en-US" sz="1800" b="1" i="1" smtClean="0">
                                    <a:solidFill>
                                      <a:schemeClr val="bg1"/>
                                    </a:solidFill>
                                    <a:latin typeface="Cambria Math" charset="0"/>
                                  </a:rPr>
                                </m:ctrlPr>
                              </m:fPr>
                              <m:num>
                                <m:sSup>
                                  <m:sSupPr>
                                    <m:ctrlPr>
                                      <a:rPr lang="en-US" sz="1800" b="1" i="1" smtClean="0">
                                        <a:solidFill>
                                          <a:schemeClr val="bg1"/>
                                        </a:solidFill>
                                        <a:latin typeface="Cambria Math" charset="0"/>
                                      </a:rPr>
                                    </m:ctrlPr>
                                  </m:sSupPr>
                                  <m:e>
                                    <m:r>
                                      <a:rPr lang="en-US" sz="1800" b="1" i="1" smtClean="0">
                                        <a:solidFill>
                                          <a:schemeClr val="bg1"/>
                                        </a:solidFill>
                                        <a:latin typeface="Cambria Math" panose="02040503050406030204" pitchFamily="18" charset="0"/>
                                      </a:rPr>
                                      <m:t>𝒆</m:t>
                                    </m:r>
                                  </m:e>
                                  <m:sup>
                                    <m:r>
                                      <a:rPr lang="en-US" sz="1800" b="1" i="1" smtClean="0">
                                        <a:solidFill>
                                          <a:schemeClr val="bg1"/>
                                        </a:solidFill>
                                        <a:latin typeface="Cambria Math" panose="02040503050406030204" pitchFamily="18" charset="0"/>
                                      </a:rPr>
                                      <m:t>−</m:t>
                                    </m:r>
                                    <m:r>
                                      <a:rPr lang="en-US" sz="1800" b="1" i="1" smtClean="0">
                                        <a:solidFill>
                                          <a:schemeClr val="bg1"/>
                                        </a:solidFill>
                                        <a:latin typeface="Cambria Math" panose="02040503050406030204" pitchFamily="18" charset="0"/>
                                      </a:rPr>
                                      <m:t>𝑬</m:t>
                                    </m:r>
                                    <m:d>
                                      <m:dPr>
                                        <m:ctrlPr>
                                          <a:rPr lang="en-US" sz="1800" b="1" i="1" smtClean="0">
                                            <a:solidFill>
                                              <a:schemeClr val="bg1"/>
                                            </a:solidFill>
                                            <a:latin typeface="Cambria Math" charset="0"/>
                                          </a:rPr>
                                        </m:ctrlPr>
                                      </m:dPr>
                                      <m:e>
                                        <m:r>
                                          <a:rPr lang="en-US" sz="1800" b="1" i="1" smtClean="0">
                                            <a:solidFill>
                                              <a:schemeClr val="bg1"/>
                                            </a:solidFill>
                                            <a:latin typeface="Cambria Math" panose="02040503050406030204" pitchFamily="18" charset="0"/>
                                          </a:rPr>
                                          <m:t>𝒙</m:t>
                                        </m:r>
                                        <m:r>
                                          <a:rPr lang="en-US" sz="1800" b="1" i="1" smtClean="0">
                                            <a:solidFill>
                                              <a:schemeClr val="bg1"/>
                                            </a:solidFill>
                                            <a:latin typeface="Cambria Math" panose="02040503050406030204" pitchFamily="18" charset="0"/>
                                          </a:rPr>
                                          <m:t>,</m:t>
                                        </m:r>
                                        <m:r>
                                          <a:rPr lang="en-US" sz="1800" b="1" i="1" smtClean="0">
                                            <a:solidFill>
                                              <a:schemeClr val="bg1"/>
                                            </a:solidFill>
                                            <a:latin typeface="Cambria Math" panose="02040503050406030204" pitchFamily="18" charset="0"/>
                                          </a:rPr>
                                          <m:t>𝒉</m:t>
                                        </m:r>
                                      </m:e>
                                    </m:d>
                                  </m:sup>
                                </m:sSup>
                              </m:num>
                              <m:den>
                                <m:r>
                                  <a:rPr lang="en-US" sz="1800" b="1" i="1" smtClean="0">
                                    <a:solidFill>
                                      <a:schemeClr val="bg1"/>
                                    </a:solidFill>
                                    <a:latin typeface="Cambria Math" panose="02040503050406030204" pitchFamily="18" charset="0"/>
                                  </a:rPr>
                                  <m:t>𝒁</m:t>
                                </m:r>
                              </m:den>
                            </m:f>
                          </m:e>
                        </m:nary>
                      </m:e>
                    </m:nary>
                  </m:oMath>
                </a14:m>
                <a:r>
                  <a:rPr lang="en-US" sz="1800" b="1" i="1" dirty="0">
                    <a:solidFill>
                      <a:schemeClr val="bg1"/>
                    </a:solidFill>
                  </a:rPr>
                  <a:t> </a:t>
                </a:r>
              </a:p>
              <a:p>
                <a:pPr algn="ctr">
                  <a:spcAft>
                    <a:spcPct val="50000"/>
                  </a:spcAft>
                </a:pPr>
                <a:r>
                  <a:rPr lang="en-US" sz="1800" b="1" dirty="0">
                    <a:solidFill>
                      <a:schemeClr val="bg1"/>
                    </a:solidFill>
                  </a:rPr>
                  <a:t>Introducing the notation of free energy: </a:t>
                </a:r>
                <a14:m>
                  <m:oMath xmlns:m="http://schemas.openxmlformats.org/officeDocument/2006/math">
                    <m:r>
                      <a:rPr lang="en-US" sz="1800" b="1" i="1" smtClean="0">
                        <a:solidFill>
                          <a:schemeClr val="bg1"/>
                        </a:solidFill>
                        <a:latin typeface="Cambria Math" panose="02040503050406030204" pitchFamily="18" charset="0"/>
                      </a:rPr>
                      <m:t>𝑭</m:t>
                    </m:r>
                    <m:d>
                      <m:dPr>
                        <m:ctrlPr>
                          <a:rPr lang="en-US" sz="1800" b="1" i="1" smtClean="0">
                            <a:solidFill>
                              <a:schemeClr val="bg1"/>
                            </a:solidFill>
                            <a:latin typeface="Cambria Math" charset="0"/>
                          </a:rPr>
                        </m:ctrlPr>
                      </m:dPr>
                      <m:e>
                        <m:r>
                          <a:rPr lang="en-US" sz="1800" b="1" i="1" smtClean="0">
                            <a:solidFill>
                              <a:schemeClr val="bg1"/>
                            </a:solidFill>
                            <a:latin typeface="Cambria Math" panose="02040503050406030204" pitchFamily="18" charset="0"/>
                          </a:rPr>
                          <m:t>𝒙</m:t>
                        </m:r>
                      </m:e>
                    </m:d>
                    <m:r>
                      <a:rPr lang="en-US" sz="1800" b="1" i="1" smtClean="0">
                        <a:solidFill>
                          <a:schemeClr val="bg1"/>
                        </a:solidFill>
                        <a:latin typeface="Cambria Math" panose="02040503050406030204" pitchFamily="18" charset="0"/>
                      </a:rPr>
                      <m:t>=−</m:t>
                    </m:r>
                    <m:r>
                      <a:rPr lang="en-US" sz="1800" b="1" i="1" smtClean="0">
                        <a:solidFill>
                          <a:schemeClr val="bg1"/>
                        </a:solidFill>
                        <a:latin typeface="Cambria Math" panose="02040503050406030204" pitchFamily="18" charset="0"/>
                      </a:rPr>
                      <m:t>𝒍𝒐𝒈</m:t>
                    </m:r>
                    <m:nary>
                      <m:naryPr>
                        <m:chr m:val="∑"/>
                        <m:supHide m:val="on"/>
                        <m:ctrlPr>
                          <a:rPr lang="en-US" sz="1800" b="1" i="1" smtClean="0">
                            <a:solidFill>
                              <a:schemeClr val="bg1"/>
                            </a:solidFill>
                            <a:latin typeface="Cambria Math" charset="0"/>
                          </a:rPr>
                        </m:ctrlPr>
                      </m:naryPr>
                      <m:sub>
                        <m:r>
                          <a:rPr lang="en-US" sz="1800" b="1" i="1" smtClean="0">
                            <a:solidFill>
                              <a:schemeClr val="bg1"/>
                            </a:solidFill>
                            <a:latin typeface="Cambria Math" panose="02040503050406030204" pitchFamily="18" charset="0"/>
                          </a:rPr>
                          <m:t>𝒉</m:t>
                        </m:r>
                      </m:sub>
                      <m:sup/>
                      <m:e>
                        <m:sSup>
                          <m:sSupPr>
                            <m:ctrlPr>
                              <a:rPr lang="en-US" sz="1800" b="1" i="1" smtClean="0">
                                <a:solidFill>
                                  <a:schemeClr val="bg1"/>
                                </a:solidFill>
                                <a:latin typeface="Cambria Math" charset="0"/>
                              </a:rPr>
                            </m:ctrlPr>
                          </m:sSupPr>
                          <m:e>
                            <m:r>
                              <a:rPr lang="en-US" sz="1800" b="1" i="1" smtClean="0">
                                <a:solidFill>
                                  <a:schemeClr val="bg1"/>
                                </a:solidFill>
                                <a:latin typeface="Cambria Math" panose="02040503050406030204" pitchFamily="18" charset="0"/>
                              </a:rPr>
                              <m:t>𝒆</m:t>
                            </m:r>
                          </m:e>
                          <m:sup>
                            <m:r>
                              <a:rPr lang="en-US" sz="1800" b="1" i="1" smtClean="0">
                                <a:solidFill>
                                  <a:schemeClr val="bg1"/>
                                </a:solidFill>
                                <a:latin typeface="Cambria Math" panose="02040503050406030204" pitchFamily="18" charset="0"/>
                              </a:rPr>
                              <m:t>−</m:t>
                            </m:r>
                            <m:r>
                              <a:rPr lang="en-US" sz="1800" b="1" i="1" smtClean="0">
                                <a:solidFill>
                                  <a:schemeClr val="bg1"/>
                                </a:solidFill>
                                <a:latin typeface="Cambria Math" panose="02040503050406030204" pitchFamily="18" charset="0"/>
                              </a:rPr>
                              <m:t>𝑬</m:t>
                            </m:r>
                            <m:r>
                              <a:rPr lang="en-US" sz="1800" b="1" i="1" smtClean="0">
                                <a:solidFill>
                                  <a:schemeClr val="bg1"/>
                                </a:solidFill>
                                <a:latin typeface="Cambria Math" panose="02040503050406030204" pitchFamily="18" charset="0"/>
                              </a:rPr>
                              <m:t>(</m:t>
                            </m:r>
                            <m:r>
                              <a:rPr lang="en-US" sz="1800" b="1" i="1" smtClean="0">
                                <a:solidFill>
                                  <a:schemeClr val="bg1"/>
                                </a:solidFill>
                                <a:latin typeface="Cambria Math" panose="02040503050406030204" pitchFamily="18" charset="0"/>
                              </a:rPr>
                              <m:t>𝒙</m:t>
                            </m:r>
                            <m:r>
                              <a:rPr lang="en-US" sz="1800" b="1" i="1" smtClean="0">
                                <a:solidFill>
                                  <a:schemeClr val="bg1"/>
                                </a:solidFill>
                                <a:latin typeface="Cambria Math" panose="02040503050406030204" pitchFamily="18" charset="0"/>
                              </a:rPr>
                              <m:t>,</m:t>
                            </m:r>
                            <m:r>
                              <a:rPr lang="en-US" sz="1800" b="1" i="1" smtClean="0">
                                <a:solidFill>
                                  <a:schemeClr val="bg1"/>
                                </a:solidFill>
                                <a:latin typeface="Cambria Math" panose="02040503050406030204" pitchFamily="18" charset="0"/>
                              </a:rPr>
                              <m:t>𝒉</m:t>
                            </m:r>
                            <m:r>
                              <a:rPr lang="en-US" sz="1800" b="1" i="1" smtClean="0">
                                <a:solidFill>
                                  <a:schemeClr val="bg1"/>
                                </a:solidFill>
                                <a:latin typeface="Cambria Math" panose="02040503050406030204" pitchFamily="18" charset="0"/>
                              </a:rPr>
                              <m:t>)</m:t>
                            </m:r>
                          </m:sup>
                        </m:sSup>
                      </m:e>
                    </m:nary>
                  </m:oMath>
                </a14:m>
                <a:r>
                  <a:rPr lang="en-US" sz="1800" b="1" dirty="0">
                    <a:solidFill>
                      <a:schemeClr val="bg1"/>
                    </a:solidFill>
                  </a:rPr>
                  <a:t> we can write:</a:t>
                </a:r>
              </a:p>
              <a:p>
                <a:pPr algn="ctr">
                  <a:spcAft>
                    <a:spcPct val="50000"/>
                  </a:spcAft>
                </a:pPr>
                <a14:m>
                  <m:oMath xmlns:m="http://schemas.openxmlformats.org/officeDocument/2006/math">
                    <m:r>
                      <a:rPr lang="en-US" sz="1800" b="1" i="1" smtClean="0">
                        <a:solidFill>
                          <a:schemeClr val="bg1"/>
                        </a:solidFill>
                        <a:latin typeface="Cambria Math" panose="02040503050406030204" pitchFamily="18" charset="0"/>
                      </a:rPr>
                      <m:t>𝑷</m:t>
                    </m:r>
                    <m:d>
                      <m:dPr>
                        <m:ctrlPr>
                          <a:rPr lang="en-US" sz="1800" b="1" i="1" smtClean="0">
                            <a:solidFill>
                              <a:schemeClr val="bg1"/>
                            </a:solidFill>
                            <a:latin typeface="Cambria Math" charset="0"/>
                          </a:rPr>
                        </m:ctrlPr>
                      </m:dPr>
                      <m:e>
                        <m:r>
                          <a:rPr lang="en-US" sz="1800" b="1" i="1" smtClean="0">
                            <a:solidFill>
                              <a:schemeClr val="bg1"/>
                            </a:solidFill>
                            <a:latin typeface="Cambria Math" panose="02040503050406030204" pitchFamily="18" charset="0"/>
                          </a:rPr>
                          <m:t>𝒙</m:t>
                        </m:r>
                      </m:e>
                    </m:d>
                    <m:r>
                      <a:rPr lang="en-US" sz="1800" b="1" i="0" smtClean="0">
                        <a:solidFill>
                          <a:schemeClr val="bg1"/>
                        </a:solidFill>
                        <a:latin typeface="Cambria Math" panose="02040503050406030204" pitchFamily="18" charset="0"/>
                      </a:rPr>
                      <m:t>=</m:t>
                    </m:r>
                    <m:f>
                      <m:fPr>
                        <m:ctrlPr>
                          <a:rPr lang="en-US" sz="1800" b="1" i="1" smtClean="0">
                            <a:solidFill>
                              <a:schemeClr val="bg1"/>
                            </a:solidFill>
                            <a:latin typeface="Cambria Math" charset="0"/>
                          </a:rPr>
                        </m:ctrlPr>
                      </m:fPr>
                      <m:num>
                        <m:sSup>
                          <m:sSupPr>
                            <m:ctrlPr>
                              <a:rPr lang="en-US" sz="1800" b="1" i="1" smtClean="0">
                                <a:solidFill>
                                  <a:schemeClr val="bg1"/>
                                </a:solidFill>
                                <a:latin typeface="Cambria Math" charset="0"/>
                              </a:rPr>
                            </m:ctrlPr>
                          </m:sSupPr>
                          <m:e>
                            <m:r>
                              <a:rPr lang="en-US" sz="1800" b="1" i="1" smtClean="0">
                                <a:solidFill>
                                  <a:schemeClr val="bg1"/>
                                </a:solidFill>
                                <a:latin typeface="Cambria Math" panose="02040503050406030204" pitchFamily="18" charset="0"/>
                              </a:rPr>
                              <m:t>𝒆</m:t>
                            </m:r>
                          </m:e>
                          <m:sup>
                            <m:r>
                              <a:rPr lang="en-US" sz="1800" b="1" i="0" smtClean="0">
                                <a:solidFill>
                                  <a:schemeClr val="bg1"/>
                                </a:solidFill>
                                <a:latin typeface="Cambria Math" panose="02040503050406030204" pitchFamily="18" charset="0"/>
                              </a:rPr>
                              <m:t>−</m:t>
                            </m:r>
                            <m:r>
                              <a:rPr lang="en-US" sz="1800" b="1" i="1" smtClean="0">
                                <a:solidFill>
                                  <a:schemeClr val="bg1"/>
                                </a:solidFill>
                                <a:latin typeface="Cambria Math" panose="02040503050406030204" pitchFamily="18" charset="0"/>
                              </a:rPr>
                              <m:t>𝑭</m:t>
                            </m:r>
                            <m:d>
                              <m:dPr>
                                <m:ctrlPr>
                                  <a:rPr lang="en-US" sz="1800" b="1" i="1" smtClean="0">
                                    <a:solidFill>
                                      <a:schemeClr val="bg1"/>
                                    </a:solidFill>
                                    <a:latin typeface="Cambria Math" charset="0"/>
                                  </a:rPr>
                                </m:ctrlPr>
                              </m:dPr>
                              <m:e>
                                <m:r>
                                  <a:rPr lang="en-US" sz="1800" b="1" i="0" smtClean="0">
                                    <a:solidFill>
                                      <a:schemeClr val="bg1"/>
                                    </a:solidFill>
                                    <a:latin typeface="Cambria Math" panose="02040503050406030204" pitchFamily="18" charset="0"/>
                                  </a:rPr>
                                  <m:t>𝐱</m:t>
                                </m:r>
                              </m:e>
                            </m:d>
                          </m:sup>
                        </m:sSup>
                      </m:num>
                      <m:den>
                        <m:r>
                          <a:rPr lang="en-US" sz="1800" b="1" i="0" smtClean="0">
                            <a:solidFill>
                              <a:schemeClr val="bg1"/>
                            </a:solidFill>
                            <a:latin typeface="Cambria Math" panose="02040503050406030204" pitchFamily="18" charset="0"/>
                          </a:rPr>
                          <m:t>𝐙</m:t>
                        </m:r>
                      </m:den>
                    </m:f>
                  </m:oMath>
                </a14:m>
                <a:r>
                  <a:rPr lang="en-US" sz="1800" b="1" dirty="0">
                    <a:solidFill>
                      <a:schemeClr val="bg1"/>
                    </a:solidFill>
                  </a:rPr>
                  <a:t> with </a:t>
                </a:r>
                <a14:m>
                  <m:oMath xmlns:m="http://schemas.openxmlformats.org/officeDocument/2006/math">
                    <m:r>
                      <a:rPr lang="en-US" sz="1800" b="1" i="1" smtClean="0">
                        <a:solidFill>
                          <a:schemeClr val="bg1"/>
                        </a:solidFill>
                        <a:latin typeface="Cambria Math" panose="02040503050406030204" pitchFamily="18" charset="0"/>
                      </a:rPr>
                      <m:t>𝒁</m:t>
                    </m:r>
                    <m:r>
                      <a:rPr lang="en-US" sz="1800" b="1" i="1" smtClean="0">
                        <a:solidFill>
                          <a:schemeClr val="bg1"/>
                        </a:solidFill>
                        <a:latin typeface="Cambria Math" panose="02040503050406030204" pitchFamily="18" charset="0"/>
                      </a:rPr>
                      <m:t>=</m:t>
                    </m:r>
                    <m:nary>
                      <m:naryPr>
                        <m:chr m:val="∑"/>
                        <m:supHide m:val="on"/>
                        <m:ctrlPr>
                          <a:rPr lang="en-US" sz="1800" b="1" i="1" smtClean="0">
                            <a:solidFill>
                              <a:schemeClr val="bg1"/>
                            </a:solidFill>
                            <a:latin typeface="Cambria Math" charset="0"/>
                          </a:rPr>
                        </m:ctrlPr>
                      </m:naryPr>
                      <m:sub>
                        <m:r>
                          <a:rPr lang="en-US" sz="1800" b="1" i="1" smtClean="0">
                            <a:solidFill>
                              <a:schemeClr val="bg1"/>
                            </a:solidFill>
                            <a:latin typeface="Cambria Math" panose="02040503050406030204" pitchFamily="18" charset="0"/>
                          </a:rPr>
                          <m:t>𝒙</m:t>
                        </m:r>
                      </m:sub>
                      <m:sup/>
                      <m:e>
                        <m:sSup>
                          <m:sSupPr>
                            <m:ctrlPr>
                              <a:rPr lang="en-US" sz="1800" b="1" i="1" smtClean="0">
                                <a:solidFill>
                                  <a:schemeClr val="bg1"/>
                                </a:solidFill>
                                <a:latin typeface="Cambria Math" charset="0"/>
                              </a:rPr>
                            </m:ctrlPr>
                          </m:sSupPr>
                          <m:e>
                            <m:r>
                              <a:rPr lang="en-US" sz="1800" b="1" i="1" smtClean="0">
                                <a:solidFill>
                                  <a:schemeClr val="bg1"/>
                                </a:solidFill>
                                <a:latin typeface="Cambria Math" panose="02040503050406030204" pitchFamily="18" charset="0"/>
                              </a:rPr>
                              <m:t>𝒆</m:t>
                            </m:r>
                          </m:e>
                          <m:sup>
                            <m:r>
                              <a:rPr lang="en-US" sz="1800" b="1" i="1" smtClean="0">
                                <a:solidFill>
                                  <a:schemeClr val="bg1"/>
                                </a:solidFill>
                                <a:latin typeface="Cambria Math" panose="02040503050406030204" pitchFamily="18" charset="0"/>
                              </a:rPr>
                              <m:t>−</m:t>
                            </m:r>
                            <m:r>
                              <a:rPr lang="en-US" sz="1800" b="1" i="1" smtClean="0">
                                <a:solidFill>
                                  <a:schemeClr val="bg1"/>
                                </a:solidFill>
                                <a:latin typeface="Cambria Math" panose="02040503050406030204" pitchFamily="18" charset="0"/>
                              </a:rPr>
                              <m:t>𝑭</m:t>
                            </m:r>
                            <m:d>
                              <m:dPr>
                                <m:ctrlPr>
                                  <a:rPr lang="en-US" sz="1800" b="1" i="1" smtClean="0">
                                    <a:solidFill>
                                      <a:schemeClr val="bg1"/>
                                    </a:solidFill>
                                    <a:latin typeface="Cambria Math" charset="0"/>
                                  </a:rPr>
                                </m:ctrlPr>
                              </m:dPr>
                              <m:e>
                                <m:r>
                                  <a:rPr lang="en-US" sz="1800" b="1" i="1" smtClean="0">
                                    <a:solidFill>
                                      <a:schemeClr val="bg1"/>
                                    </a:solidFill>
                                    <a:latin typeface="Cambria Math" panose="02040503050406030204" pitchFamily="18" charset="0"/>
                                  </a:rPr>
                                  <m:t>𝒙</m:t>
                                </m:r>
                              </m:e>
                            </m:d>
                          </m:sup>
                        </m:sSup>
                      </m:e>
                    </m:nary>
                  </m:oMath>
                </a14:m>
                <a:endParaRPr lang="en-US" sz="1800" b="1" dirty="0">
                  <a:solidFill>
                    <a:schemeClr val="bg1"/>
                  </a:solidFill>
                </a:endParaRPr>
              </a:p>
              <a:p>
                <a:pPr algn="just">
                  <a:spcAft>
                    <a:spcPct val="50000"/>
                  </a:spcAft>
                </a:pPr>
                <a:r>
                  <a:rPr lang="en-US" sz="1800" b="1" dirty="0">
                    <a:solidFill>
                      <a:schemeClr val="bg1"/>
                    </a:solidFill>
                  </a:rPr>
                  <a:t>Then the data negative log-likelihood gradient has the following form:</a:t>
                </a:r>
              </a:p>
              <a:p>
                <a:pPr algn="just">
                  <a:spcAft>
                    <a:spcPct val="50000"/>
                  </a:spcAft>
                </a:pPr>
                <a14:m>
                  <m:oMathPara xmlns:m="http://schemas.openxmlformats.org/officeDocument/2006/math">
                    <m:oMathParaPr>
                      <m:jc m:val="centerGroup"/>
                    </m:oMathParaPr>
                    <m:oMath xmlns:m="http://schemas.openxmlformats.org/officeDocument/2006/math">
                      <m:r>
                        <a:rPr lang="en-US" sz="1800" b="1" i="1" smtClean="0">
                          <a:solidFill>
                            <a:schemeClr val="bg1"/>
                          </a:solidFill>
                          <a:latin typeface="Cambria Math" panose="02040503050406030204" pitchFamily="18" charset="0"/>
                        </a:rPr>
                        <m:t>−</m:t>
                      </m:r>
                      <m:f>
                        <m:fPr>
                          <m:ctrlPr>
                            <a:rPr lang="en-US" sz="1800" b="1" i="1" smtClean="0">
                              <a:solidFill>
                                <a:schemeClr val="bg1"/>
                              </a:solidFill>
                              <a:latin typeface="Cambria Math" charset="0"/>
                            </a:rPr>
                          </m:ctrlPr>
                        </m:fPr>
                        <m:num>
                          <m:r>
                            <a:rPr lang="en-US" sz="1800" b="1" i="1" smtClean="0">
                              <a:solidFill>
                                <a:schemeClr val="bg1"/>
                              </a:solidFill>
                              <a:latin typeface="Cambria Math" panose="02040503050406030204" pitchFamily="18" charset="0"/>
                            </a:rPr>
                            <m:t>𝒅𝒍𝒐𝒈𝒑</m:t>
                          </m:r>
                          <m:d>
                            <m:dPr>
                              <m:ctrlPr>
                                <a:rPr lang="en-US" sz="1800" b="1" i="1" smtClean="0">
                                  <a:solidFill>
                                    <a:schemeClr val="bg1"/>
                                  </a:solidFill>
                                  <a:latin typeface="Cambria Math" charset="0"/>
                                </a:rPr>
                              </m:ctrlPr>
                            </m:dPr>
                            <m:e>
                              <m:r>
                                <a:rPr lang="en-US" sz="1800" b="1" i="1" smtClean="0">
                                  <a:solidFill>
                                    <a:schemeClr val="bg1"/>
                                  </a:solidFill>
                                  <a:latin typeface="Cambria Math" panose="02040503050406030204" pitchFamily="18" charset="0"/>
                                </a:rPr>
                                <m:t>𝒙</m:t>
                              </m:r>
                            </m:e>
                          </m:d>
                        </m:num>
                        <m:den>
                          <m:r>
                            <a:rPr lang="en-US" sz="1800" b="1" i="1" smtClean="0">
                              <a:solidFill>
                                <a:schemeClr val="bg1"/>
                              </a:solidFill>
                              <a:latin typeface="Cambria Math" panose="02040503050406030204" pitchFamily="18" charset="0"/>
                            </a:rPr>
                            <m:t>𝒅</m:t>
                          </m:r>
                          <m:r>
                            <a:rPr lang="en-US" sz="1800" b="1" i="1" smtClean="0">
                              <a:solidFill>
                                <a:schemeClr val="bg1"/>
                              </a:solidFill>
                              <a:latin typeface="Cambria Math" panose="02040503050406030204" pitchFamily="18" charset="0"/>
                            </a:rPr>
                            <m:t>𝜽</m:t>
                          </m:r>
                        </m:den>
                      </m:f>
                      <m:r>
                        <a:rPr lang="en-US" sz="1800" b="1" i="1" smtClean="0">
                          <a:solidFill>
                            <a:schemeClr val="bg1"/>
                          </a:solidFill>
                          <a:latin typeface="Cambria Math" panose="02040503050406030204" pitchFamily="18" charset="0"/>
                        </a:rPr>
                        <m:t>=</m:t>
                      </m:r>
                      <m:f>
                        <m:fPr>
                          <m:ctrlPr>
                            <a:rPr lang="en-US" sz="1800" b="1" i="1" smtClean="0">
                              <a:solidFill>
                                <a:srgbClr val="C00000"/>
                              </a:solidFill>
                              <a:latin typeface="Cambria Math" charset="0"/>
                            </a:rPr>
                          </m:ctrlPr>
                        </m:fPr>
                        <m:num>
                          <m:r>
                            <a:rPr lang="en-US" sz="1800" b="1" i="1" smtClean="0">
                              <a:solidFill>
                                <a:srgbClr val="C00000"/>
                              </a:solidFill>
                              <a:latin typeface="Cambria Math" panose="02040503050406030204" pitchFamily="18" charset="0"/>
                            </a:rPr>
                            <m:t>𝒅𝑭</m:t>
                          </m:r>
                          <m:d>
                            <m:dPr>
                              <m:ctrlPr>
                                <a:rPr lang="en-US" sz="1800" b="1" i="1" smtClean="0">
                                  <a:solidFill>
                                    <a:srgbClr val="C00000"/>
                                  </a:solidFill>
                                  <a:latin typeface="Cambria Math" charset="0"/>
                                </a:rPr>
                              </m:ctrlPr>
                            </m:dPr>
                            <m:e>
                              <m:r>
                                <a:rPr lang="en-US" sz="1800" b="1" i="1" smtClean="0">
                                  <a:solidFill>
                                    <a:srgbClr val="C00000"/>
                                  </a:solidFill>
                                  <a:latin typeface="Cambria Math" panose="02040503050406030204" pitchFamily="18" charset="0"/>
                                </a:rPr>
                                <m:t>𝒙</m:t>
                              </m:r>
                            </m:e>
                          </m:d>
                        </m:num>
                        <m:den>
                          <m:r>
                            <a:rPr lang="en-US" sz="1800" b="1" i="1" smtClean="0">
                              <a:solidFill>
                                <a:srgbClr val="C00000"/>
                              </a:solidFill>
                              <a:latin typeface="Cambria Math" panose="02040503050406030204" pitchFamily="18" charset="0"/>
                            </a:rPr>
                            <m:t>𝒅</m:t>
                          </m:r>
                          <m:r>
                            <a:rPr lang="en-US" sz="1800" b="1" i="1" smtClean="0">
                              <a:solidFill>
                                <a:srgbClr val="C00000"/>
                              </a:solidFill>
                              <a:latin typeface="Cambria Math" panose="02040503050406030204" pitchFamily="18" charset="0"/>
                            </a:rPr>
                            <m:t>𝜽</m:t>
                          </m:r>
                        </m:den>
                      </m:f>
                      <m:r>
                        <a:rPr lang="en-US" sz="1800" b="1" i="1" smtClean="0">
                          <a:solidFill>
                            <a:schemeClr val="bg1"/>
                          </a:solidFill>
                          <a:latin typeface="Cambria Math" panose="02040503050406030204" pitchFamily="18" charset="0"/>
                        </a:rPr>
                        <m:t>−</m:t>
                      </m:r>
                      <m:nary>
                        <m:naryPr>
                          <m:chr m:val="∑"/>
                          <m:supHide m:val="on"/>
                          <m:ctrlPr>
                            <a:rPr lang="en-US" sz="1800" b="1" i="1" smtClean="0">
                              <a:solidFill>
                                <a:schemeClr val="accent1"/>
                              </a:solidFill>
                              <a:latin typeface="Cambria Math" charset="0"/>
                            </a:rPr>
                          </m:ctrlPr>
                        </m:naryPr>
                        <m:sub>
                          <m:acc>
                            <m:accPr>
                              <m:chr m:val="̃"/>
                              <m:ctrlPr>
                                <a:rPr lang="en-US" sz="1800" b="1" i="1" smtClean="0">
                                  <a:solidFill>
                                    <a:schemeClr val="accent1"/>
                                  </a:solidFill>
                                  <a:latin typeface="Cambria Math" charset="0"/>
                                </a:rPr>
                              </m:ctrlPr>
                            </m:accPr>
                            <m:e>
                              <m:r>
                                <a:rPr lang="en-US" sz="1800" b="1" i="1" smtClean="0">
                                  <a:solidFill>
                                    <a:schemeClr val="accent1"/>
                                  </a:solidFill>
                                  <a:latin typeface="Cambria Math" panose="02040503050406030204" pitchFamily="18" charset="0"/>
                                </a:rPr>
                                <m:t>𝒙</m:t>
                              </m:r>
                            </m:e>
                          </m:acc>
                        </m:sub>
                        <m:sup/>
                        <m:e>
                          <m:r>
                            <a:rPr lang="en-US" sz="1800" b="1" i="1" smtClean="0">
                              <a:solidFill>
                                <a:schemeClr val="accent1"/>
                              </a:solidFill>
                              <a:latin typeface="Cambria Math" panose="02040503050406030204" pitchFamily="18" charset="0"/>
                            </a:rPr>
                            <m:t>𝒑</m:t>
                          </m:r>
                          <m:d>
                            <m:dPr>
                              <m:ctrlPr>
                                <a:rPr lang="en-US" sz="1800" b="1" i="1" smtClean="0">
                                  <a:solidFill>
                                    <a:schemeClr val="accent1"/>
                                  </a:solidFill>
                                  <a:latin typeface="Cambria Math" charset="0"/>
                                </a:rPr>
                              </m:ctrlPr>
                            </m:dPr>
                            <m:e>
                              <m:acc>
                                <m:accPr>
                                  <m:chr m:val="̃"/>
                                  <m:ctrlPr>
                                    <a:rPr lang="en-US" sz="1800" b="1" i="1" smtClean="0">
                                      <a:solidFill>
                                        <a:schemeClr val="accent1"/>
                                      </a:solidFill>
                                      <a:latin typeface="Cambria Math" charset="0"/>
                                    </a:rPr>
                                  </m:ctrlPr>
                                </m:accPr>
                                <m:e>
                                  <m:r>
                                    <a:rPr lang="en-US" sz="1800" b="1" i="1" smtClean="0">
                                      <a:solidFill>
                                        <a:schemeClr val="accent1"/>
                                      </a:solidFill>
                                      <a:latin typeface="Cambria Math" panose="02040503050406030204" pitchFamily="18" charset="0"/>
                                    </a:rPr>
                                    <m:t>𝒙</m:t>
                                  </m:r>
                                </m:e>
                              </m:acc>
                            </m:e>
                          </m:d>
                        </m:e>
                      </m:nary>
                      <m:f>
                        <m:fPr>
                          <m:ctrlPr>
                            <a:rPr lang="en-US" sz="1800" b="1" i="1" smtClean="0">
                              <a:solidFill>
                                <a:schemeClr val="accent1"/>
                              </a:solidFill>
                              <a:latin typeface="Cambria Math" charset="0"/>
                            </a:rPr>
                          </m:ctrlPr>
                        </m:fPr>
                        <m:num>
                          <m:r>
                            <a:rPr lang="en-US" sz="1800" b="1" i="1" smtClean="0">
                              <a:solidFill>
                                <a:schemeClr val="accent1"/>
                              </a:solidFill>
                              <a:latin typeface="Cambria Math" panose="02040503050406030204" pitchFamily="18" charset="0"/>
                            </a:rPr>
                            <m:t>𝒅𝑭</m:t>
                          </m:r>
                          <m:d>
                            <m:dPr>
                              <m:ctrlPr>
                                <a:rPr lang="en-US" sz="1800" b="1" i="1" smtClean="0">
                                  <a:solidFill>
                                    <a:schemeClr val="accent1"/>
                                  </a:solidFill>
                                  <a:latin typeface="Cambria Math" charset="0"/>
                                </a:rPr>
                              </m:ctrlPr>
                            </m:dPr>
                            <m:e>
                              <m:acc>
                                <m:accPr>
                                  <m:chr m:val="̃"/>
                                  <m:ctrlPr>
                                    <a:rPr lang="en-US" sz="1800" b="1" i="1" smtClean="0">
                                      <a:solidFill>
                                        <a:schemeClr val="accent1"/>
                                      </a:solidFill>
                                      <a:latin typeface="Cambria Math" charset="0"/>
                                    </a:rPr>
                                  </m:ctrlPr>
                                </m:accPr>
                                <m:e>
                                  <m:r>
                                    <a:rPr lang="en-US" sz="1800" b="1" i="1" smtClean="0">
                                      <a:solidFill>
                                        <a:schemeClr val="accent1"/>
                                      </a:solidFill>
                                      <a:latin typeface="Cambria Math" panose="02040503050406030204" pitchFamily="18" charset="0"/>
                                    </a:rPr>
                                    <m:t>𝒙</m:t>
                                  </m:r>
                                </m:e>
                              </m:acc>
                            </m:e>
                          </m:d>
                        </m:num>
                        <m:den>
                          <m:r>
                            <a:rPr lang="en-US" sz="1800" b="1" i="1" smtClean="0">
                              <a:solidFill>
                                <a:schemeClr val="accent1"/>
                              </a:solidFill>
                              <a:latin typeface="Cambria Math" panose="02040503050406030204" pitchFamily="18" charset="0"/>
                            </a:rPr>
                            <m:t>𝒅</m:t>
                          </m:r>
                          <m:r>
                            <a:rPr lang="en-US" sz="1800" b="1" i="1" smtClean="0">
                              <a:solidFill>
                                <a:schemeClr val="accent1"/>
                              </a:solidFill>
                              <a:latin typeface="Cambria Math" panose="02040503050406030204" pitchFamily="18" charset="0"/>
                            </a:rPr>
                            <m:t>𝜽</m:t>
                          </m:r>
                        </m:den>
                      </m:f>
                    </m:oMath>
                  </m:oMathPara>
                </a14:m>
                <a:endParaRPr lang="en-US" sz="1800" b="1" dirty="0">
                  <a:solidFill>
                    <a:schemeClr val="bg1"/>
                  </a:solidFill>
                </a:endParaRPr>
              </a:p>
              <a:p>
                <a:pPr algn="just">
                  <a:spcAft>
                    <a:spcPct val="50000"/>
                  </a:spcAft>
                </a:pPr>
                <a:endParaRPr lang="en-US" sz="1800" b="1" dirty="0">
                  <a:solidFill>
                    <a:schemeClr val="bg1"/>
                  </a:solidFill>
                </a:endParaRPr>
              </a:p>
              <a:p>
                <a:pPr algn="just">
                  <a:spcAft>
                    <a:spcPct val="50000"/>
                  </a:spcAft>
                </a:pPr>
                <a:endParaRPr lang="en-US" sz="1800" b="1" dirty="0">
                  <a:solidFill>
                    <a:schemeClr val="bg1"/>
                  </a:solidFill>
                </a:endParaRPr>
              </a:p>
              <a:p>
                <a:pPr algn="just">
                  <a:spcAft>
                    <a:spcPct val="50000"/>
                  </a:spcAft>
                </a:pPr>
                <a:r>
                  <a:rPr lang="en-US" sz="1800" b="1" dirty="0">
                    <a:solidFill>
                      <a:schemeClr val="bg1"/>
                    </a:solidFill>
                  </a:rPr>
                  <a:t>Usually, samples belonging to </a:t>
                </a:r>
                <a:r>
                  <a:rPr lang="en-US" sz="1800" b="1" i="1" dirty="0">
                    <a:solidFill>
                      <a:schemeClr val="bg1"/>
                    </a:solidFill>
                  </a:rPr>
                  <a:t>N</a:t>
                </a:r>
                <a:r>
                  <a:rPr lang="en-US" sz="1800" b="1" dirty="0">
                    <a:solidFill>
                      <a:schemeClr val="bg1"/>
                    </a:solidFill>
                  </a:rPr>
                  <a:t> are used to estimate the gradient. The elements </a:t>
                </a:r>
                <a14:m>
                  <m:oMath xmlns:m="http://schemas.openxmlformats.org/officeDocument/2006/math">
                    <m:acc>
                      <m:accPr>
                        <m:chr m:val="̃"/>
                        <m:ctrlPr>
                          <a:rPr lang="en-US" sz="1800" b="1" i="1" smtClean="0">
                            <a:solidFill>
                              <a:schemeClr val="bg1"/>
                            </a:solidFill>
                            <a:latin typeface="Cambria Math" charset="0"/>
                          </a:rPr>
                        </m:ctrlPr>
                      </m:accPr>
                      <m:e>
                        <m:r>
                          <a:rPr lang="en-US" sz="1800" b="1" i="1" smtClean="0">
                            <a:solidFill>
                              <a:schemeClr val="bg1"/>
                            </a:solidFill>
                            <a:latin typeface="Cambria Math" panose="02040503050406030204" pitchFamily="18" charset="0"/>
                          </a:rPr>
                          <m:t>𝒙</m:t>
                        </m:r>
                      </m:e>
                    </m:acc>
                  </m:oMath>
                </a14:m>
                <a:r>
                  <a:rPr lang="en-US" sz="1800" b="1" dirty="0">
                    <a:solidFill>
                      <a:schemeClr val="bg1"/>
                    </a:solidFill>
                  </a:rPr>
                  <a:t> of </a:t>
                </a:r>
                <a:r>
                  <a:rPr lang="en-US" sz="1800" b="1" i="1" dirty="0">
                    <a:solidFill>
                      <a:schemeClr val="bg1"/>
                    </a:solidFill>
                  </a:rPr>
                  <a:t>N </a:t>
                </a:r>
                <a:r>
                  <a:rPr lang="en-US" sz="1800" b="1" dirty="0">
                    <a:solidFill>
                      <a:schemeClr val="bg1"/>
                    </a:solidFill>
                  </a:rPr>
                  <a:t>are sampled according to P:</a:t>
                </a:r>
              </a:p>
              <a:p>
                <a:pPr algn="just">
                  <a:spcAft>
                    <a:spcPct val="50000"/>
                  </a:spcAft>
                </a:pPr>
                <a14:m>
                  <m:oMathPara xmlns:m="http://schemas.openxmlformats.org/officeDocument/2006/math">
                    <m:oMathParaPr>
                      <m:jc m:val="centerGroup"/>
                    </m:oMathParaPr>
                    <m:oMath xmlns:m="http://schemas.openxmlformats.org/officeDocument/2006/math">
                      <m:r>
                        <a:rPr lang="en-US" sz="1800" b="1" i="1" smtClean="0">
                          <a:solidFill>
                            <a:schemeClr val="bg1"/>
                          </a:solidFill>
                          <a:latin typeface="Cambria Math" panose="02040503050406030204" pitchFamily="18" charset="0"/>
                        </a:rPr>
                        <m:t>−</m:t>
                      </m:r>
                      <m:f>
                        <m:fPr>
                          <m:ctrlPr>
                            <a:rPr lang="en-US" sz="1800" b="1" i="1">
                              <a:solidFill>
                                <a:schemeClr val="bg1"/>
                              </a:solidFill>
                              <a:latin typeface="Cambria Math" charset="0"/>
                            </a:rPr>
                          </m:ctrlPr>
                        </m:fPr>
                        <m:num>
                          <m:r>
                            <a:rPr lang="en-US" sz="1800" b="1" i="1">
                              <a:solidFill>
                                <a:schemeClr val="bg1"/>
                              </a:solidFill>
                              <a:latin typeface="Cambria Math" panose="02040503050406030204" pitchFamily="18" charset="0"/>
                            </a:rPr>
                            <m:t>𝒅𝒍𝒐𝒈𝒑</m:t>
                          </m:r>
                          <m:d>
                            <m:dPr>
                              <m:ctrlPr>
                                <a:rPr lang="en-US" sz="1800" b="1" i="1">
                                  <a:solidFill>
                                    <a:schemeClr val="bg1"/>
                                  </a:solidFill>
                                  <a:latin typeface="Cambria Math" charset="0"/>
                                </a:rPr>
                              </m:ctrlPr>
                            </m:dPr>
                            <m:e>
                              <m:r>
                                <a:rPr lang="en-US" sz="1800" b="1" i="1">
                                  <a:solidFill>
                                    <a:schemeClr val="bg1"/>
                                  </a:solidFill>
                                  <a:latin typeface="Cambria Math" panose="02040503050406030204" pitchFamily="18" charset="0"/>
                                </a:rPr>
                                <m:t>𝒙</m:t>
                              </m:r>
                            </m:e>
                          </m:d>
                        </m:num>
                        <m:den>
                          <m:r>
                            <a:rPr lang="en-US" sz="1800" b="1" i="1">
                              <a:solidFill>
                                <a:schemeClr val="bg1"/>
                              </a:solidFill>
                              <a:latin typeface="Cambria Math" panose="02040503050406030204" pitchFamily="18" charset="0"/>
                            </a:rPr>
                            <m:t>𝒅</m:t>
                          </m:r>
                          <m:r>
                            <a:rPr lang="en-US" sz="1800" b="1" i="1">
                              <a:solidFill>
                                <a:schemeClr val="bg1"/>
                              </a:solidFill>
                              <a:latin typeface="Cambria Math" panose="02040503050406030204" pitchFamily="18" charset="0"/>
                            </a:rPr>
                            <m:t>𝜽</m:t>
                          </m:r>
                        </m:den>
                      </m:f>
                      <m:r>
                        <a:rPr lang="en-US" sz="1800" b="1" i="1">
                          <a:solidFill>
                            <a:schemeClr val="bg1"/>
                          </a:solidFill>
                          <a:latin typeface="Cambria Math" panose="02040503050406030204" pitchFamily="18" charset="0"/>
                        </a:rPr>
                        <m:t>=</m:t>
                      </m:r>
                      <m:f>
                        <m:fPr>
                          <m:ctrlPr>
                            <a:rPr lang="en-US" sz="1800" b="1" i="1">
                              <a:solidFill>
                                <a:schemeClr val="bg1"/>
                              </a:solidFill>
                              <a:latin typeface="Cambria Math" charset="0"/>
                            </a:rPr>
                          </m:ctrlPr>
                        </m:fPr>
                        <m:num>
                          <m:r>
                            <a:rPr lang="en-US" sz="1800" b="1" i="1">
                              <a:solidFill>
                                <a:schemeClr val="bg1"/>
                              </a:solidFill>
                              <a:latin typeface="Cambria Math" panose="02040503050406030204" pitchFamily="18" charset="0"/>
                            </a:rPr>
                            <m:t>𝒅𝑭</m:t>
                          </m:r>
                          <m:d>
                            <m:dPr>
                              <m:ctrlPr>
                                <a:rPr lang="en-US" sz="1800" b="1" i="1">
                                  <a:solidFill>
                                    <a:schemeClr val="bg1"/>
                                  </a:solidFill>
                                  <a:latin typeface="Cambria Math" charset="0"/>
                                </a:rPr>
                              </m:ctrlPr>
                            </m:dPr>
                            <m:e>
                              <m:r>
                                <a:rPr lang="en-US" sz="1800" b="1" i="1">
                                  <a:solidFill>
                                    <a:schemeClr val="bg1"/>
                                  </a:solidFill>
                                  <a:latin typeface="Cambria Math" panose="02040503050406030204" pitchFamily="18" charset="0"/>
                                </a:rPr>
                                <m:t>𝒙</m:t>
                              </m:r>
                            </m:e>
                          </m:d>
                        </m:num>
                        <m:den>
                          <m:r>
                            <a:rPr lang="en-US" sz="1800" b="1" i="1">
                              <a:solidFill>
                                <a:schemeClr val="bg1"/>
                              </a:solidFill>
                              <a:latin typeface="Cambria Math" panose="02040503050406030204" pitchFamily="18" charset="0"/>
                            </a:rPr>
                            <m:t>𝒅</m:t>
                          </m:r>
                          <m:r>
                            <a:rPr lang="en-US" sz="1800" b="1" i="1">
                              <a:solidFill>
                                <a:schemeClr val="bg1"/>
                              </a:solidFill>
                              <a:latin typeface="Cambria Math" panose="02040503050406030204" pitchFamily="18" charset="0"/>
                            </a:rPr>
                            <m:t>𝜽</m:t>
                          </m:r>
                        </m:den>
                      </m:f>
                      <m:r>
                        <a:rPr lang="en-US" sz="1800" b="1" i="1">
                          <a:solidFill>
                            <a:schemeClr val="bg1"/>
                          </a:solidFill>
                          <a:latin typeface="Cambria Math" panose="02040503050406030204" pitchFamily="18" charset="0"/>
                        </a:rPr>
                        <m:t>−</m:t>
                      </m:r>
                      <m:f>
                        <m:fPr>
                          <m:ctrlPr>
                            <a:rPr lang="en-US" sz="1800" b="1" i="1" smtClean="0">
                              <a:solidFill>
                                <a:schemeClr val="bg1"/>
                              </a:solidFill>
                              <a:latin typeface="Cambria Math" charset="0"/>
                            </a:rPr>
                          </m:ctrlPr>
                        </m:fPr>
                        <m:num>
                          <m:r>
                            <a:rPr lang="en-US" sz="1800" b="1" i="1" smtClean="0">
                              <a:solidFill>
                                <a:schemeClr val="bg1"/>
                              </a:solidFill>
                              <a:latin typeface="Cambria Math" panose="02040503050406030204" pitchFamily="18" charset="0"/>
                            </a:rPr>
                            <m:t>𝟏</m:t>
                          </m:r>
                        </m:num>
                        <m:den>
                          <m:r>
                            <a:rPr lang="en-US" sz="1800" b="1" i="1" smtClean="0">
                              <a:solidFill>
                                <a:schemeClr val="bg1"/>
                              </a:solidFill>
                              <a:latin typeface="Cambria Math" panose="02040503050406030204" pitchFamily="18" charset="0"/>
                            </a:rPr>
                            <m:t>|</m:t>
                          </m:r>
                          <m:r>
                            <a:rPr lang="en-US" sz="1800" b="1" i="1" smtClean="0">
                              <a:solidFill>
                                <a:schemeClr val="bg1"/>
                              </a:solidFill>
                              <a:latin typeface="Cambria Math" panose="02040503050406030204" pitchFamily="18" charset="0"/>
                            </a:rPr>
                            <m:t>𝑵</m:t>
                          </m:r>
                          <m:r>
                            <a:rPr lang="en-US" sz="1800" b="1" i="1" smtClean="0">
                              <a:solidFill>
                                <a:schemeClr val="bg1"/>
                              </a:solidFill>
                              <a:latin typeface="Cambria Math" panose="02040503050406030204" pitchFamily="18" charset="0"/>
                            </a:rPr>
                            <m:t>|</m:t>
                          </m:r>
                        </m:den>
                      </m:f>
                      <m:nary>
                        <m:naryPr>
                          <m:chr m:val="∑"/>
                          <m:supHide m:val="on"/>
                          <m:ctrlPr>
                            <a:rPr lang="en-US" sz="1800" b="1" i="1">
                              <a:solidFill>
                                <a:schemeClr val="bg1"/>
                              </a:solidFill>
                              <a:latin typeface="Cambria Math" charset="0"/>
                            </a:rPr>
                          </m:ctrlPr>
                        </m:naryPr>
                        <m:sub>
                          <m:acc>
                            <m:accPr>
                              <m:chr m:val="̃"/>
                              <m:ctrlPr>
                                <a:rPr lang="en-US" sz="1800" b="1" i="1">
                                  <a:solidFill>
                                    <a:schemeClr val="bg1"/>
                                  </a:solidFill>
                                  <a:latin typeface="Cambria Math" charset="0"/>
                                </a:rPr>
                              </m:ctrlPr>
                            </m:accPr>
                            <m:e>
                              <m:r>
                                <a:rPr lang="en-US" sz="1800" b="1" i="1">
                                  <a:solidFill>
                                    <a:schemeClr val="bg1"/>
                                  </a:solidFill>
                                  <a:latin typeface="Cambria Math" panose="02040503050406030204" pitchFamily="18" charset="0"/>
                                </a:rPr>
                                <m:t>𝒙</m:t>
                              </m:r>
                            </m:e>
                          </m:acc>
                          <m:r>
                            <a:rPr lang="en-US" sz="1800" b="1" i="1" smtClean="0">
                              <a:solidFill>
                                <a:schemeClr val="bg1"/>
                              </a:solidFill>
                              <a:latin typeface="Cambria Math" panose="02040503050406030204" pitchFamily="18" charset="0"/>
                            </a:rPr>
                            <m:t>𝝐</m:t>
                          </m:r>
                          <m:r>
                            <a:rPr lang="en-US" sz="1800" b="1" i="1" smtClean="0">
                              <a:solidFill>
                                <a:schemeClr val="bg1"/>
                              </a:solidFill>
                              <a:latin typeface="Cambria Math" panose="02040503050406030204" pitchFamily="18" charset="0"/>
                            </a:rPr>
                            <m:t>𝑵</m:t>
                          </m:r>
                        </m:sub>
                        <m:sup/>
                        <m:e>
                          <m:r>
                            <a:rPr lang="en-US" sz="1800" b="1" i="1">
                              <a:solidFill>
                                <a:schemeClr val="bg1"/>
                              </a:solidFill>
                              <a:latin typeface="Cambria Math" panose="02040503050406030204" pitchFamily="18" charset="0"/>
                            </a:rPr>
                            <m:t>𝒑</m:t>
                          </m:r>
                          <m:d>
                            <m:dPr>
                              <m:ctrlPr>
                                <a:rPr lang="en-US" sz="1800" b="1" i="1">
                                  <a:solidFill>
                                    <a:schemeClr val="bg1"/>
                                  </a:solidFill>
                                  <a:latin typeface="Cambria Math" charset="0"/>
                                </a:rPr>
                              </m:ctrlPr>
                            </m:dPr>
                            <m:e>
                              <m:acc>
                                <m:accPr>
                                  <m:chr m:val="̃"/>
                                  <m:ctrlPr>
                                    <a:rPr lang="en-US" sz="1800" b="1" i="1">
                                      <a:solidFill>
                                        <a:schemeClr val="bg1"/>
                                      </a:solidFill>
                                      <a:latin typeface="Cambria Math" charset="0"/>
                                    </a:rPr>
                                  </m:ctrlPr>
                                </m:accPr>
                                <m:e>
                                  <m:r>
                                    <a:rPr lang="en-US" sz="1800" b="1" i="1">
                                      <a:solidFill>
                                        <a:schemeClr val="bg1"/>
                                      </a:solidFill>
                                      <a:latin typeface="Cambria Math" panose="02040503050406030204" pitchFamily="18" charset="0"/>
                                    </a:rPr>
                                    <m:t>𝒙</m:t>
                                  </m:r>
                                </m:e>
                              </m:acc>
                            </m:e>
                          </m:d>
                        </m:e>
                      </m:nary>
                      <m:f>
                        <m:fPr>
                          <m:ctrlPr>
                            <a:rPr lang="en-US" sz="1800" b="1" i="1">
                              <a:solidFill>
                                <a:schemeClr val="bg1"/>
                              </a:solidFill>
                              <a:latin typeface="Cambria Math" charset="0"/>
                            </a:rPr>
                          </m:ctrlPr>
                        </m:fPr>
                        <m:num>
                          <m:r>
                            <a:rPr lang="en-US" sz="1800" b="1" i="1">
                              <a:solidFill>
                                <a:schemeClr val="bg1"/>
                              </a:solidFill>
                              <a:latin typeface="Cambria Math" panose="02040503050406030204" pitchFamily="18" charset="0"/>
                            </a:rPr>
                            <m:t>𝒅𝑭</m:t>
                          </m:r>
                          <m:d>
                            <m:dPr>
                              <m:ctrlPr>
                                <a:rPr lang="en-US" sz="1800" b="1" i="1">
                                  <a:solidFill>
                                    <a:schemeClr val="bg1"/>
                                  </a:solidFill>
                                  <a:latin typeface="Cambria Math" charset="0"/>
                                </a:rPr>
                              </m:ctrlPr>
                            </m:dPr>
                            <m:e>
                              <m:acc>
                                <m:accPr>
                                  <m:chr m:val="̃"/>
                                  <m:ctrlPr>
                                    <a:rPr lang="en-US" sz="1800" b="1" i="1">
                                      <a:solidFill>
                                        <a:schemeClr val="bg1"/>
                                      </a:solidFill>
                                      <a:latin typeface="Cambria Math" charset="0"/>
                                    </a:rPr>
                                  </m:ctrlPr>
                                </m:accPr>
                                <m:e>
                                  <m:r>
                                    <a:rPr lang="en-US" sz="1800" b="1" i="1">
                                      <a:solidFill>
                                        <a:schemeClr val="bg1"/>
                                      </a:solidFill>
                                      <a:latin typeface="Cambria Math" panose="02040503050406030204" pitchFamily="18" charset="0"/>
                                    </a:rPr>
                                    <m:t>𝒙</m:t>
                                  </m:r>
                                </m:e>
                              </m:acc>
                            </m:e>
                          </m:d>
                        </m:num>
                        <m:den>
                          <m:r>
                            <a:rPr lang="en-US" sz="1800" b="1" i="1">
                              <a:solidFill>
                                <a:schemeClr val="bg1"/>
                              </a:solidFill>
                              <a:latin typeface="Cambria Math" panose="02040503050406030204" pitchFamily="18" charset="0"/>
                            </a:rPr>
                            <m:t>𝒅</m:t>
                          </m:r>
                          <m:r>
                            <a:rPr lang="en-US" sz="1800" b="1" i="1">
                              <a:solidFill>
                                <a:schemeClr val="bg1"/>
                              </a:solidFill>
                              <a:latin typeface="Cambria Math" panose="02040503050406030204" pitchFamily="18" charset="0"/>
                            </a:rPr>
                            <m:t>𝜽</m:t>
                          </m:r>
                        </m:den>
                      </m:f>
                    </m:oMath>
                  </m:oMathPara>
                </a14:m>
                <a:endParaRPr lang="en-US" sz="1800" b="1" dirty="0">
                  <a:solidFill>
                    <a:schemeClr val="bg1"/>
                  </a:solidFill>
                </a:endParaRPr>
              </a:p>
            </p:txBody>
          </p:sp>
        </mc:Choice>
        <mc:Fallback xmlns="">
          <p:sp>
            <p:nvSpPr>
              <p:cNvPr id="22" name="Rectangle 3155"/>
              <p:cNvSpPr>
                <a:spLocks noRot="1" noChangeAspect="1" noMove="1" noResize="1" noEditPoints="1" noAdjustHandles="1" noChangeArrowheads="1" noChangeShapeType="1" noTextEdit="1"/>
              </p:cNvSpPr>
              <p:nvPr/>
            </p:nvSpPr>
            <p:spPr bwMode="auto">
              <a:xfrm>
                <a:off x="284886" y="609803"/>
                <a:ext cx="8645525" cy="5883594"/>
              </a:xfrm>
              <a:prstGeom prst="rect">
                <a:avLst/>
              </a:prstGeom>
              <a:blipFill>
                <a:blip r:embed="rId2"/>
                <a:stretch>
                  <a:fillRect l="-1693" t="-1347" r="-1622"/>
                </a:stretch>
              </a:blipFill>
              <a:ln w="9525">
                <a:noFill/>
                <a:miter lim="800000"/>
                <a:headEnd/>
                <a:tailEnd/>
              </a:ln>
              <a:effectLst/>
            </p:spPr>
            <p:txBody>
              <a:bodyPr/>
              <a:lstStyle/>
              <a:p>
                <a:r>
                  <a:rPr lang="en-US">
                    <a:noFill/>
                  </a:rPr>
                  <a:t> </a:t>
                </a:r>
              </a:p>
            </p:txBody>
          </p:sp>
        </mc:Fallback>
      </mc:AlternateContent>
      <p:sp>
        <p:nvSpPr>
          <p:cNvPr id="3" name="Left Brace 2"/>
          <p:cNvSpPr/>
          <p:nvPr/>
        </p:nvSpPr>
        <p:spPr>
          <a:xfrm rot="5400000">
            <a:off x="4041504" y="3213463"/>
            <a:ext cx="396240" cy="1599474"/>
          </a:xfrm>
          <a:prstGeom prst="leftBrace">
            <a:avLst>
              <a:gd name="adj1" fmla="val 8333"/>
              <a:gd name="adj2" fmla="val 33666"/>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solidFill>
                <a:srgbClr val="C00000"/>
              </a:solidFill>
            </a:endParaRPr>
          </a:p>
        </p:txBody>
      </p:sp>
      <p:sp>
        <p:nvSpPr>
          <p:cNvPr id="6" name="Left Brace 5"/>
          <p:cNvSpPr/>
          <p:nvPr/>
        </p:nvSpPr>
        <p:spPr>
          <a:xfrm rot="5400000">
            <a:off x="6178796" y="2922517"/>
            <a:ext cx="396240" cy="2181366"/>
          </a:xfrm>
          <a:prstGeom prst="leftBrace">
            <a:avLst>
              <a:gd name="adj1" fmla="val 8333"/>
              <a:gd name="adj2" fmla="val 70959"/>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solidFill>
                <a:srgbClr val="C00000"/>
              </a:solidFill>
            </a:endParaRPr>
          </a:p>
        </p:txBody>
      </p:sp>
      <p:sp>
        <p:nvSpPr>
          <p:cNvPr id="4" name="TextBox 3"/>
          <p:cNvSpPr txBox="1"/>
          <p:nvPr/>
        </p:nvSpPr>
        <p:spPr>
          <a:xfrm>
            <a:off x="5217119" y="4013200"/>
            <a:ext cx="2250480" cy="954107"/>
          </a:xfrm>
          <a:prstGeom prst="rect">
            <a:avLst/>
          </a:prstGeom>
          <a:noFill/>
        </p:spPr>
        <p:txBody>
          <a:bodyPr wrap="square" rtlCol="0">
            <a:spAutoFit/>
          </a:bodyPr>
          <a:lstStyle/>
          <a:p>
            <a:pPr algn="ctr"/>
            <a:r>
              <a:rPr lang="en-US" sz="1400" b="1" dirty="0">
                <a:solidFill>
                  <a:schemeClr val="accent1"/>
                </a:solidFill>
              </a:rPr>
              <a:t>Negative</a:t>
            </a:r>
            <a:r>
              <a:rPr lang="en-US" sz="1400" dirty="0">
                <a:solidFill>
                  <a:schemeClr val="accent1"/>
                </a:solidFill>
              </a:rPr>
              <a:t> </a:t>
            </a:r>
            <a:r>
              <a:rPr lang="en-US" sz="1400" b="1" dirty="0">
                <a:solidFill>
                  <a:schemeClr val="accent1"/>
                </a:solidFill>
              </a:rPr>
              <a:t>Phase:</a:t>
            </a:r>
          </a:p>
          <a:p>
            <a:pPr algn="ctr"/>
            <a:r>
              <a:rPr lang="en-US" sz="1400" b="1" dirty="0">
                <a:solidFill>
                  <a:schemeClr val="bg1"/>
                </a:solidFill>
              </a:rPr>
              <a:t>Decrease probability of samples generated by model</a:t>
            </a:r>
          </a:p>
        </p:txBody>
      </p:sp>
      <p:sp>
        <p:nvSpPr>
          <p:cNvPr id="8" name="TextBox 7"/>
          <p:cNvSpPr txBox="1"/>
          <p:nvPr/>
        </p:nvSpPr>
        <p:spPr>
          <a:xfrm>
            <a:off x="3439887" y="4013200"/>
            <a:ext cx="1657594" cy="954107"/>
          </a:xfrm>
          <a:prstGeom prst="rect">
            <a:avLst/>
          </a:prstGeom>
          <a:noFill/>
        </p:spPr>
        <p:txBody>
          <a:bodyPr wrap="square" rtlCol="0">
            <a:spAutoFit/>
          </a:bodyPr>
          <a:lstStyle/>
          <a:p>
            <a:pPr algn="ctr"/>
            <a:r>
              <a:rPr lang="en-US" sz="1400" b="1" dirty="0">
                <a:solidFill>
                  <a:srgbClr val="C00000"/>
                </a:solidFill>
              </a:rPr>
              <a:t>Positive</a:t>
            </a:r>
            <a:r>
              <a:rPr lang="en-US" sz="1400" dirty="0">
                <a:solidFill>
                  <a:srgbClr val="C00000"/>
                </a:solidFill>
              </a:rPr>
              <a:t> </a:t>
            </a:r>
            <a:r>
              <a:rPr lang="en-US" sz="1400" b="1" dirty="0">
                <a:solidFill>
                  <a:srgbClr val="C00000"/>
                </a:solidFill>
              </a:rPr>
              <a:t>Phase: </a:t>
            </a:r>
            <a:r>
              <a:rPr lang="en-US" sz="1400" b="1" dirty="0">
                <a:solidFill>
                  <a:schemeClr val="bg1"/>
                </a:solidFill>
              </a:rPr>
              <a:t>increase probability of training data</a:t>
            </a:r>
          </a:p>
        </p:txBody>
      </p:sp>
    </p:spTree>
    <p:extLst>
      <p:ext uri="{BB962C8B-B14F-4D97-AF65-F5344CB8AC3E}">
        <p14:creationId xmlns:p14="http://schemas.microsoft.com/office/powerpoint/2010/main" val="253383542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0"/>
          <p:cNvSpPr txBox="1">
            <a:spLocks noChangeArrowheads="1"/>
          </p:cNvSpPr>
          <p:nvPr/>
        </p:nvSpPr>
        <p:spPr bwMode="auto">
          <a:xfrm>
            <a:off x="284886" y="91874"/>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Restricted Boltzmann Machines (RBM)</a:t>
            </a:r>
          </a:p>
        </p:txBody>
      </p:sp>
      <p:sp>
        <p:nvSpPr>
          <p:cNvPr id="22" name="Rectangle 3155"/>
          <p:cNvSpPr>
            <a:spLocks noChangeArrowheads="1"/>
          </p:cNvSpPr>
          <p:nvPr/>
        </p:nvSpPr>
        <p:spPr bwMode="auto">
          <a:xfrm>
            <a:off x="284886" y="609803"/>
            <a:ext cx="8645525" cy="5883594"/>
          </a:xfrm>
          <a:prstGeom prst="rect">
            <a:avLst/>
          </a:prstGeom>
          <a:noFill/>
          <a:ln w="9525">
            <a:noFill/>
            <a:miter lim="800000"/>
            <a:headEnd/>
            <a:tailEnd/>
          </a:ln>
          <a:effectLst/>
        </p:spPr>
        <p:txBody>
          <a:bodyPr lIns="0" tIns="0" rIns="0" bIns="0"/>
          <a:lstStyle/>
          <a:p>
            <a:pPr marL="176213" indent="-176213" algn="just">
              <a:spcAft>
                <a:spcPct val="50000"/>
              </a:spcAft>
              <a:buFontTx/>
              <a:buChar char="•"/>
            </a:pPr>
            <a:endParaRPr lang="en-US" sz="1800" b="1" dirty="0">
              <a:solidFill>
                <a:schemeClr val="bg1"/>
              </a:solidFill>
            </a:endParaRPr>
          </a:p>
        </p:txBody>
      </p:sp>
      <mc:AlternateContent xmlns:mc="http://schemas.openxmlformats.org/markup-compatibility/2006" xmlns:a14="http://schemas.microsoft.com/office/drawing/2010/main">
        <mc:Choice Requires="a14">
          <p:sp>
            <p:nvSpPr>
              <p:cNvPr id="10" name="Rectangle 3155"/>
              <p:cNvSpPr>
                <a:spLocks noChangeArrowheads="1"/>
              </p:cNvSpPr>
              <p:nvPr/>
            </p:nvSpPr>
            <p:spPr bwMode="auto">
              <a:xfrm>
                <a:off x="437286" y="762203"/>
                <a:ext cx="8645525" cy="5883594"/>
              </a:xfrm>
              <a:prstGeom prst="rect">
                <a:avLst/>
              </a:prstGeom>
              <a:noFill/>
              <a:ln w="9525">
                <a:noFill/>
                <a:miter lim="800000"/>
                <a:headEnd/>
                <a:tailEnd/>
              </a:ln>
              <a:effectLst/>
            </p:spPr>
            <p:txBody>
              <a:bodyPr lIns="0" tIns="0" rIns="0" bIns="0"/>
              <a:lstStyle/>
              <a:p>
                <a:pPr marL="176213" indent="-176213" algn="just">
                  <a:spcAft>
                    <a:spcPct val="50000"/>
                  </a:spcAft>
                  <a:buFontTx/>
                  <a:buChar char="•"/>
                </a:pPr>
                <a:r>
                  <a:rPr lang="en-US" sz="1800" b="1" dirty="0">
                    <a:solidFill>
                      <a:schemeClr val="bg1"/>
                    </a:solidFill>
                  </a:rPr>
                  <a:t>RBMs have energy functions that are linear in their free parameters. Some of the variables are never observed (</a:t>
                </a:r>
                <a:r>
                  <a:rPr lang="en-US" sz="1800" b="1" i="1" dirty="0">
                    <a:solidFill>
                      <a:schemeClr val="bg1"/>
                    </a:solidFill>
                  </a:rPr>
                  <a:t>hidden</a:t>
                </a:r>
                <a:r>
                  <a:rPr lang="en-US" sz="1800" b="1" dirty="0">
                    <a:solidFill>
                      <a:schemeClr val="bg1"/>
                    </a:solidFill>
                  </a:rPr>
                  <a:t>) and restrict BMs to those without interconnections in the same layer</a:t>
                </a:r>
              </a:p>
              <a:p>
                <a:pPr marL="176213" indent="-176213" algn="just">
                  <a:spcAft>
                    <a:spcPct val="50000"/>
                  </a:spcAft>
                  <a:buFontTx/>
                  <a:buChar char="•"/>
                </a:pPr>
                <a:r>
                  <a:rPr lang="en-US" sz="1800" b="1" dirty="0">
                    <a:solidFill>
                      <a:schemeClr val="bg1"/>
                    </a:solidFill>
                  </a:rPr>
                  <a:t>The energy function for an RBM with weights </a:t>
                </a:r>
                <a:r>
                  <a:rPr lang="en-US" sz="1800" b="1" i="1" dirty="0">
                    <a:solidFill>
                      <a:schemeClr val="bg1"/>
                    </a:solidFill>
                  </a:rPr>
                  <a:t>W </a:t>
                </a:r>
                <a:r>
                  <a:rPr lang="en-US" sz="1800" b="1" dirty="0">
                    <a:solidFill>
                      <a:schemeClr val="bg1"/>
                    </a:solidFill>
                  </a:rPr>
                  <a:t>is</a:t>
                </a:r>
              </a:p>
              <a:p>
                <a:pPr algn="ctr">
                  <a:spcAft>
                    <a:spcPct val="50000"/>
                  </a:spcAft>
                </a:pPr>
                <a14:m>
                  <m:oMath xmlns:m="http://schemas.openxmlformats.org/officeDocument/2006/math">
                    <m:r>
                      <a:rPr lang="en-US" sz="1800" b="1" i="1" smtClean="0">
                        <a:solidFill>
                          <a:schemeClr val="bg1"/>
                        </a:solidFill>
                        <a:latin typeface="Cambria Math" panose="02040503050406030204" pitchFamily="18" charset="0"/>
                      </a:rPr>
                      <m:t>𝑬</m:t>
                    </m:r>
                    <m:d>
                      <m:dPr>
                        <m:ctrlPr>
                          <a:rPr lang="en-US" sz="1800" b="1" i="1" smtClean="0">
                            <a:solidFill>
                              <a:schemeClr val="bg1"/>
                            </a:solidFill>
                            <a:latin typeface="Cambria Math" charset="0"/>
                          </a:rPr>
                        </m:ctrlPr>
                      </m:dPr>
                      <m:e>
                        <m:r>
                          <a:rPr lang="en-US" sz="1800" b="1" i="1" smtClean="0">
                            <a:solidFill>
                              <a:schemeClr val="bg1"/>
                            </a:solidFill>
                            <a:latin typeface="Cambria Math" panose="02040503050406030204" pitchFamily="18" charset="0"/>
                          </a:rPr>
                          <m:t>𝒗</m:t>
                        </m:r>
                        <m:r>
                          <a:rPr lang="en-US" sz="1800" b="1" i="1" smtClean="0">
                            <a:solidFill>
                              <a:schemeClr val="bg1"/>
                            </a:solidFill>
                            <a:latin typeface="Cambria Math" panose="02040503050406030204" pitchFamily="18" charset="0"/>
                          </a:rPr>
                          <m:t>,</m:t>
                        </m:r>
                        <m:r>
                          <a:rPr lang="en-US" sz="1800" b="1" i="1" smtClean="0">
                            <a:solidFill>
                              <a:schemeClr val="bg1"/>
                            </a:solidFill>
                            <a:latin typeface="Cambria Math" panose="02040503050406030204" pitchFamily="18" charset="0"/>
                          </a:rPr>
                          <m:t>𝒉</m:t>
                        </m:r>
                      </m:e>
                    </m:d>
                    <m:r>
                      <a:rPr lang="en-US" sz="1800" b="1" i="1" smtClean="0">
                        <a:solidFill>
                          <a:schemeClr val="bg1"/>
                        </a:solidFill>
                        <a:latin typeface="Cambria Math" panose="02040503050406030204" pitchFamily="18" charset="0"/>
                      </a:rPr>
                      <m:t>=−</m:t>
                    </m:r>
                    <m:sSup>
                      <m:sSupPr>
                        <m:ctrlPr>
                          <a:rPr lang="en-US" sz="1800" b="1" i="1" smtClean="0">
                            <a:solidFill>
                              <a:schemeClr val="bg1"/>
                            </a:solidFill>
                            <a:latin typeface="Cambria Math" charset="0"/>
                          </a:rPr>
                        </m:ctrlPr>
                      </m:sSupPr>
                      <m:e>
                        <m:r>
                          <a:rPr lang="en-US" sz="1800" b="1" i="1" smtClean="0">
                            <a:solidFill>
                              <a:schemeClr val="bg1"/>
                            </a:solidFill>
                            <a:latin typeface="Cambria Math" panose="02040503050406030204" pitchFamily="18" charset="0"/>
                          </a:rPr>
                          <m:t>𝒃</m:t>
                        </m:r>
                      </m:e>
                      <m:sup>
                        <m:r>
                          <a:rPr lang="en-US" sz="1800" b="1" i="1" smtClean="0">
                            <a:solidFill>
                              <a:schemeClr val="bg1"/>
                            </a:solidFill>
                            <a:latin typeface="Cambria Math" panose="02040503050406030204" pitchFamily="18" charset="0"/>
                          </a:rPr>
                          <m:t>′</m:t>
                        </m:r>
                      </m:sup>
                    </m:sSup>
                    <m:r>
                      <a:rPr lang="en-US" sz="1800" b="1" i="1" smtClean="0">
                        <a:solidFill>
                          <a:schemeClr val="bg1"/>
                        </a:solidFill>
                        <a:latin typeface="Cambria Math" panose="02040503050406030204" pitchFamily="18" charset="0"/>
                      </a:rPr>
                      <m:t>𝒗</m:t>
                    </m:r>
                    <m:r>
                      <a:rPr lang="en-US" sz="1800" b="1" i="1" smtClean="0">
                        <a:solidFill>
                          <a:schemeClr val="bg1"/>
                        </a:solidFill>
                        <a:latin typeface="Cambria Math" panose="02040503050406030204" pitchFamily="18" charset="0"/>
                      </a:rPr>
                      <m:t>−</m:t>
                    </m:r>
                    <m:sSup>
                      <m:sSupPr>
                        <m:ctrlPr>
                          <a:rPr lang="en-US" sz="1800" b="1" i="1" smtClean="0">
                            <a:solidFill>
                              <a:schemeClr val="bg1"/>
                            </a:solidFill>
                            <a:latin typeface="Cambria Math" charset="0"/>
                          </a:rPr>
                        </m:ctrlPr>
                      </m:sSupPr>
                      <m:e>
                        <m:r>
                          <a:rPr lang="en-US" sz="1800" b="1" i="1" smtClean="0">
                            <a:solidFill>
                              <a:schemeClr val="bg1"/>
                            </a:solidFill>
                            <a:latin typeface="Cambria Math" panose="02040503050406030204" pitchFamily="18" charset="0"/>
                          </a:rPr>
                          <m:t>𝒄</m:t>
                        </m:r>
                      </m:e>
                      <m:sup>
                        <m:r>
                          <a:rPr lang="en-US" sz="1800" b="1" i="1" smtClean="0">
                            <a:solidFill>
                              <a:schemeClr val="bg1"/>
                            </a:solidFill>
                            <a:latin typeface="Cambria Math" panose="02040503050406030204" pitchFamily="18" charset="0"/>
                          </a:rPr>
                          <m:t>′</m:t>
                        </m:r>
                      </m:sup>
                    </m:sSup>
                    <m:r>
                      <a:rPr lang="en-US" sz="1800" b="1" i="1" smtClean="0">
                        <a:solidFill>
                          <a:schemeClr val="bg1"/>
                        </a:solidFill>
                        <a:latin typeface="Cambria Math" panose="02040503050406030204" pitchFamily="18" charset="0"/>
                      </a:rPr>
                      <m:t>𝒉</m:t>
                    </m:r>
                    <m:r>
                      <a:rPr lang="en-US" sz="1800" b="1" i="1" smtClean="0">
                        <a:solidFill>
                          <a:schemeClr val="bg1"/>
                        </a:solidFill>
                        <a:latin typeface="Cambria Math" panose="02040503050406030204" pitchFamily="18" charset="0"/>
                      </a:rPr>
                      <m:t>−</m:t>
                    </m:r>
                    <m:sSup>
                      <m:sSupPr>
                        <m:ctrlPr>
                          <a:rPr lang="en-US" sz="1800" b="1" i="1" smtClean="0">
                            <a:solidFill>
                              <a:schemeClr val="bg1"/>
                            </a:solidFill>
                            <a:latin typeface="Cambria Math" charset="0"/>
                          </a:rPr>
                        </m:ctrlPr>
                      </m:sSupPr>
                      <m:e>
                        <m:r>
                          <a:rPr lang="en-US" sz="1800" b="1" i="1" smtClean="0">
                            <a:solidFill>
                              <a:schemeClr val="bg1"/>
                            </a:solidFill>
                            <a:latin typeface="Cambria Math" panose="02040503050406030204" pitchFamily="18" charset="0"/>
                          </a:rPr>
                          <m:t>𝒉</m:t>
                        </m:r>
                      </m:e>
                      <m:sup>
                        <m:r>
                          <a:rPr lang="en-US" sz="1800" b="1" i="1" smtClean="0">
                            <a:solidFill>
                              <a:schemeClr val="bg1"/>
                            </a:solidFill>
                            <a:latin typeface="Cambria Math" panose="02040503050406030204" pitchFamily="18" charset="0"/>
                          </a:rPr>
                          <m:t>′</m:t>
                        </m:r>
                      </m:sup>
                    </m:sSup>
                    <m:r>
                      <a:rPr lang="en-US" sz="1800" b="1" i="1" smtClean="0">
                        <a:solidFill>
                          <a:schemeClr val="bg1"/>
                        </a:solidFill>
                        <a:latin typeface="Cambria Math" panose="02040503050406030204" pitchFamily="18" charset="0"/>
                      </a:rPr>
                      <m:t>𝑾𝒗</m:t>
                    </m:r>
                  </m:oMath>
                </a14:m>
                <a:r>
                  <a:rPr lang="en-US" sz="1800" b="1" dirty="0">
                    <a:solidFill>
                      <a:schemeClr val="bg1"/>
                    </a:solidFill>
                  </a:rPr>
                  <a:t> or </a:t>
                </a:r>
                <a14:m>
                  <m:oMath xmlns:m="http://schemas.openxmlformats.org/officeDocument/2006/math">
                    <m:r>
                      <a:rPr lang="en-US" sz="1800" b="1" i="1" smtClean="0">
                        <a:solidFill>
                          <a:schemeClr val="bg1"/>
                        </a:solidFill>
                        <a:latin typeface="Cambria Math" panose="02040503050406030204" pitchFamily="18" charset="0"/>
                      </a:rPr>
                      <m:t>𝑭</m:t>
                    </m:r>
                    <m:d>
                      <m:dPr>
                        <m:ctrlPr>
                          <a:rPr lang="en-US" sz="1800" b="1" i="1" smtClean="0">
                            <a:solidFill>
                              <a:schemeClr val="bg1"/>
                            </a:solidFill>
                            <a:latin typeface="Cambria Math" charset="0"/>
                          </a:rPr>
                        </m:ctrlPr>
                      </m:dPr>
                      <m:e>
                        <m:r>
                          <a:rPr lang="en-US" sz="1800" b="1" i="1" smtClean="0">
                            <a:solidFill>
                              <a:schemeClr val="bg1"/>
                            </a:solidFill>
                            <a:latin typeface="Cambria Math" panose="02040503050406030204" pitchFamily="18" charset="0"/>
                          </a:rPr>
                          <m:t>𝒗</m:t>
                        </m:r>
                      </m:e>
                    </m:d>
                    <m:r>
                      <a:rPr lang="en-US" sz="1800" b="1" i="1" smtClean="0">
                        <a:solidFill>
                          <a:schemeClr val="bg1"/>
                        </a:solidFill>
                        <a:latin typeface="Cambria Math" panose="02040503050406030204" pitchFamily="18" charset="0"/>
                      </a:rPr>
                      <m:t>=−</m:t>
                    </m:r>
                    <m:sSup>
                      <m:sSupPr>
                        <m:ctrlPr>
                          <a:rPr lang="en-US" sz="1800" b="1" i="1" smtClean="0">
                            <a:solidFill>
                              <a:schemeClr val="bg1"/>
                            </a:solidFill>
                            <a:latin typeface="Cambria Math" charset="0"/>
                          </a:rPr>
                        </m:ctrlPr>
                      </m:sSupPr>
                      <m:e>
                        <m:r>
                          <a:rPr lang="en-US" sz="1800" b="1" i="1" smtClean="0">
                            <a:solidFill>
                              <a:schemeClr val="bg1"/>
                            </a:solidFill>
                            <a:latin typeface="Cambria Math" panose="02040503050406030204" pitchFamily="18" charset="0"/>
                          </a:rPr>
                          <m:t>𝒃</m:t>
                        </m:r>
                      </m:e>
                      <m:sup>
                        <m:r>
                          <a:rPr lang="en-US" sz="1800" b="1" i="1" smtClean="0">
                            <a:solidFill>
                              <a:schemeClr val="bg1"/>
                            </a:solidFill>
                            <a:latin typeface="Cambria Math" panose="02040503050406030204" pitchFamily="18" charset="0"/>
                          </a:rPr>
                          <m:t>′</m:t>
                        </m:r>
                      </m:sup>
                    </m:sSup>
                    <m:r>
                      <a:rPr lang="en-US" sz="1800" b="1" i="1" smtClean="0">
                        <a:solidFill>
                          <a:schemeClr val="bg1"/>
                        </a:solidFill>
                        <a:latin typeface="Cambria Math" panose="02040503050406030204" pitchFamily="18" charset="0"/>
                      </a:rPr>
                      <m:t>𝒗</m:t>
                    </m:r>
                    <m:r>
                      <a:rPr lang="en-US" sz="1800" b="1" i="1" smtClean="0">
                        <a:solidFill>
                          <a:schemeClr val="bg1"/>
                        </a:solidFill>
                        <a:latin typeface="Cambria Math" panose="02040503050406030204" pitchFamily="18" charset="0"/>
                      </a:rPr>
                      <m:t>−</m:t>
                    </m:r>
                    <m:nary>
                      <m:naryPr>
                        <m:chr m:val="∑"/>
                        <m:supHide m:val="on"/>
                        <m:ctrlPr>
                          <a:rPr lang="en-US" sz="1800" b="1" i="1" smtClean="0">
                            <a:solidFill>
                              <a:schemeClr val="bg1"/>
                            </a:solidFill>
                            <a:latin typeface="Cambria Math" charset="0"/>
                          </a:rPr>
                        </m:ctrlPr>
                      </m:naryPr>
                      <m:sub>
                        <m:r>
                          <a:rPr lang="en-US" sz="1800" b="1" i="1" smtClean="0">
                            <a:solidFill>
                              <a:schemeClr val="bg1"/>
                            </a:solidFill>
                            <a:latin typeface="Cambria Math" panose="02040503050406030204" pitchFamily="18" charset="0"/>
                          </a:rPr>
                          <m:t>𝒊</m:t>
                        </m:r>
                      </m:sub>
                      <m:sup/>
                      <m:e>
                        <m:r>
                          <a:rPr lang="en-US" sz="1800" b="1" i="1" smtClean="0">
                            <a:solidFill>
                              <a:schemeClr val="bg1"/>
                            </a:solidFill>
                            <a:latin typeface="Cambria Math" panose="02040503050406030204" pitchFamily="18" charset="0"/>
                          </a:rPr>
                          <m:t>𝒍𝒐𝒈</m:t>
                        </m:r>
                        <m:nary>
                          <m:naryPr>
                            <m:chr m:val="∑"/>
                            <m:supHide m:val="on"/>
                            <m:ctrlPr>
                              <a:rPr lang="en-US" sz="1800" b="1" i="1" smtClean="0">
                                <a:solidFill>
                                  <a:schemeClr val="bg1"/>
                                </a:solidFill>
                                <a:latin typeface="Cambria Math" charset="0"/>
                              </a:rPr>
                            </m:ctrlPr>
                          </m:naryPr>
                          <m:sub>
                            <m:sSub>
                              <m:sSubPr>
                                <m:ctrlPr>
                                  <a:rPr lang="en-US" sz="1800" b="1" i="1" smtClean="0">
                                    <a:solidFill>
                                      <a:schemeClr val="bg1"/>
                                    </a:solidFill>
                                    <a:latin typeface="Cambria Math" charset="0"/>
                                  </a:rPr>
                                </m:ctrlPr>
                              </m:sSubPr>
                              <m:e>
                                <m:r>
                                  <a:rPr lang="en-US" sz="1800" b="1" i="1" smtClean="0">
                                    <a:solidFill>
                                      <a:schemeClr val="bg1"/>
                                    </a:solidFill>
                                    <a:latin typeface="Cambria Math" panose="02040503050406030204" pitchFamily="18" charset="0"/>
                                  </a:rPr>
                                  <m:t>𝒉</m:t>
                                </m:r>
                              </m:e>
                              <m:sub>
                                <m:r>
                                  <a:rPr lang="en-US" sz="1800" b="1" i="1" smtClean="0">
                                    <a:solidFill>
                                      <a:schemeClr val="bg1"/>
                                    </a:solidFill>
                                    <a:latin typeface="Cambria Math" panose="02040503050406030204" pitchFamily="18" charset="0"/>
                                  </a:rPr>
                                  <m:t>𝒊</m:t>
                                </m:r>
                              </m:sub>
                            </m:sSub>
                          </m:sub>
                          <m:sup/>
                          <m:e>
                            <m:sSup>
                              <m:sSupPr>
                                <m:ctrlPr>
                                  <a:rPr lang="en-US" sz="1800" b="1" i="1" smtClean="0">
                                    <a:solidFill>
                                      <a:schemeClr val="bg1"/>
                                    </a:solidFill>
                                    <a:latin typeface="Cambria Math" charset="0"/>
                                  </a:rPr>
                                </m:ctrlPr>
                              </m:sSupPr>
                              <m:e>
                                <m:r>
                                  <a:rPr lang="en-US" sz="1800" b="1" i="1" smtClean="0">
                                    <a:solidFill>
                                      <a:schemeClr val="bg1"/>
                                    </a:solidFill>
                                    <a:latin typeface="Cambria Math" panose="02040503050406030204" pitchFamily="18" charset="0"/>
                                  </a:rPr>
                                  <m:t>𝒆</m:t>
                                </m:r>
                              </m:e>
                              <m:sup>
                                <m:sSub>
                                  <m:sSubPr>
                                    <m:ctrlPr>
                                      <a:rPr lang="en-US" sz="1800" b="1" i="1" smtClean="0">
                                        <a:solidFill>
                                          <a:schemeClr val="bg1"/>
                                        </a:solidFill>
                                        <a:latin typeface="Cambria Math" charset="0"/>
                                      </a:rPr>
                                    </m:ctrlPr>
                                  </m:sSubPr>
                                  <m:e>
                                    <m:r>
                                      <a:rPr lang="en-US" sz="1800" b="1" i="1" smtClean="0">
                                        <a:solidFill>
                                          <a:schemeClr val="bg1"/>
                                        </a:solidFill>
                                        <a:latin typeface="Cambria Math" panose="02040503050406030204" pitchFamily="18" charset="0"/>
                                      </a:rPr>
                                      <m:t>𝒉</m:t>
                                    </m:r>
                                  </m:e>
                                  <m:sub>
                                    <m:r>
                                      <a:rPr lang="en-US" sz="1800" b="1" i="1" smtClean="0">
                                        <a:solidFill>
                                          <a:schemeClr val="bg1"/>
                                        </a:solidFill>
                                        <a:latin typeface="Cambria Math" panose="02040503050406030204" pitchFamily="18" charset="0"/>
                                      </a:rPr>
                                      <m:t>𝒊</m:t>
                                    </m:r>
                                  </m:sub>
                                </m:sSub>
                                <m:d>
                                  <m:dPr>
                                    <m:ctrlPr>
                                      <a:rPr lang="en-US" sz="1800" b="1" i="1" smtClean="0">
                                        <a:solidFill>
                                          <a:schemeClr val="bg1"/>
                                        </a:solidFill>
                                        <a:latin typeface="Cambria Math" charset="0"/>
                                      </a:rPr>
                                    </m:ctrlPr>
                                  </m:dPr>
                                  <m:e>
                                    <m:sSub>
                                      <m:sSubPr>
                                        <m:ctrlPr>
                                          <a:rPr lang="en-US" sz="1800" b="1" i="1" smtClean="0">
                                            <a:solidFill>
                                              <a:schemeClr val="bg1"/>
                                            </a:solidFill>
                                            <a:latin typeface="Cambria Math" charset="0"/>
                                          </a:rPr>
                                        </m:ctrlPr>
                                      </m:sSubPr>
                                      <m:e>
                                        <m:r>
                                          <a:rPr lang="en-US" sz="1800" b="1" i="1" smtClean="0">
                                            <a:solidFill>
                                              <a:schemeClr val="bg1"/>
                                            </a:solidFill>
                                            <a:latin typeface="Cambria Math" panose="02040503050406030204" pitchFamily="18" charset="0"/>
                                          </a:rPr>
                                          <m:t>𝒄</m:t>
                                        </m:r>
                                      </m:e>
                                      <m:sub>
                                        <m:r>
                                          <a:rPr lang="en-US" sz="1800" b="1" i="1" smtClean="0">
                                            <a:solidFill>
                                              <a:schemeClr val="bg1"/>
                                            </a:solidFill>
                                            <a:latin typeface="Cambria Math" panose="02040503050406030204" pitchFamily="18" charset="0"/>
                                          </a:rPr>
                                          <m:t>𝒊</m:t>
                                        </m:r>
                                      </m:sub>
                                    </m:sSub>
                                    <m:r>
                                      <a:rPr lang="en-US" sz="1800" b="1" i="1" smtClean="0">
                                        <a:solidFill>
                                          <a:schemeClr val="bg1"/>
                                        </a:solidFill>
                                        <a:latin typeface="Cambria Math" panose="02040503050406030204" pitchFamily="18" charset="0"/>
                                      </a:rPr>
                                      <m:t>+</m:t>
                                    </m:r>
                                    <m:sSub>
                                      <m:sSubPr>
                                        <m:ctrlPr>
                                          <a:rPr lang="en-US" sz="1800" b="1" i="1" smtClean="0">
                                            <a:solidFill>
                                              <a:schemeClr val="bg1"/>
                                            </a:solidFill>
                                            <a:latin typeface="Cambria Math" charset="0"/>
                                          </a:rPr>
                                        </m:ctrlPr>
                                      </m:sSubPr>
                                      <m:e>
                                        <m:r>
                                          <a:rPr lang="en-US" sz="1800" b="1" i="1" smtClean="0">
                                            <a:solidFill>
                                              <a:schemeClr val="bg1"/>
                                            </a:solidFill>
                                            <a:latin typeface="Cambria Math" panose="02040503050406030204" pitchFamily="18" charset="0"/>
                                          </a:rPr>
                                          <m:t>𝑾</m:t>
                                        </m:r>
                                      </m:e>
                                      <m:sub>
                                        <m:r>
                                          <a:rPr lang="en-US" sz="1800" b="1" i="1" smtClean="0">
                                            <a:solidFill>
                                              <a:schemeClr val="bg1"/>
                                            </a:solidFill>
                                            <a:latin typeface="Cambria Math" panose="02040503050406030204" pitchFamily="18" charset="0"/>
                                          </a:rPr>
                                          <m:t>𝒊</m:t>
                                        </m:r>
                                      </m:sub>
                                    </m:sSub>
                                    <m:r>
                                      <a:rPr lang="en-US" sz="1800" b="1" i="1" smtClean="0">
                                        <a:solidFill>
                                          <a:schemeClr val="bg1"/>
                                        </a:solidFill>
                                        <a:latin typeface="Cambria Math" panose="02040503050406030204" pitchFamily="18" charset="0"/>
                                      </a:rPr>
                                      <m:t>𝒗</m:t>
                                    </m:r>
                                  </m:e>
                                </m:d>
                              </m:sup>
                            </m:sSup>
                          </m:e>
                        </m:nary>
                      </m:e>
                    </m:nary>
                  </m:oMath>
                </a14:m>
                <a:endParaRPr lang="en-US" sz="1800" b="1" dirty="0">
                  <a:solidFill>
                    <a:schemeClr val="bg1"/>
                  </a:solidFill>
                </a:endParaRPr>
              </a:p>
              <a:p>
                <a:pPr algn="just">
                  <a:spcAft>
                    <a:spcPct val="50000"/>
                  </a:spcAft>
                </a:pPr>
                <a:r>
                  <a:rPr lang="en-US" sz="1800" b="1" dirty="0">
                    <a:solidFill>
                      <a:schemeClr val="bg1"/>
                    </a:solidFill>
                  </a:rPr>
                  <a:t>Where b and c are offsets of the visible and hidden layers</a:t>
                </a:r>
              </a:p>
              <a:p>
                <a:pPr marL="285750" indent="-285750" algn="just">
                  <a:spcAft>
                    <a:spcPct val="50000"/>
                  </a:spcAft>
                  <a:buFont typeface="Arial" panose="020B0604020202020204" pitchFamily="34" charset="0"/>
                  <a:buChar char="•"/>
                </a:pPr>
                <a:r>
                  <a:rPr lang="en-US" sz="1800" b="1" dirty="0">
                    <a:solidFill>
                      <a:schemeClr val="bg1"/>
                    </a:solidFill>
                  </a:rPr>
                  <a:t>Given that visible and hidden units are conditionally independent given one another:</a:t>
                </a:r>
              </a:p>
              <a:p>
                <a:pPr algn="ctr">
                  <a:spcAft>
                    <a:spcPct val="50000"/>
                  </a:spcAft>
                </a:pPr>
                <a14:m>
                  <m:oMath xmlns:m="http://schemas.openxmlformats.org/officeDocument/2006/math">
                    <m:r>
                      <a:rPr lang="en-US" sz="1800" b="1" i="1" smtClean="0">
                        <a:solidFill>
                          <a:schemeClr val="bg1"/>
                        </a:solidFill>
                        <a:latin typeface="Cambria Math" panose="02040503050406030204" pitchFamily="18" charset="0"/>
                      </a:rPr>
                      <m:t>𝒑</m:t>
                    </m:r>
                    <m:d>
                      <m:dPr>
                        <m:ctrlPr>
                          <a:rPr lang="en-US" sz="1800" b="1" i="1" smtClean="0">
                            <a:solidFill>
                              <a:schemeClr val="bg1"/>
                            </a:solidFill>
                            <a:latin typeface="Cambria Math" charset="0"/>
                          </a:rPr>
                        </m:ctrlPr>
                      </m:dPr>
                      <m:e>
                        <m:r>
                          <a:rPr lang="en-US" sz="1800" b="1" i="1" smtClean="0">
                            <a:solidFill>
                              <a:schemeClr val="bg1"/>
                            </a:solidFill>
                            <a:latin typeface="Cambria Math" panose="02040503050406030204" pitchFamily="18" charset="0"/>
                          </a:rPr>
                          <m:t>𝒉</m:t>
                        </m:r>
                      </m:e>
                      <m:e>
                        <m:r>
                          <a:rPr lang="en-US" sz="1800" b="1" i="1" smtClean="0">
                            <a:solidFill>
                              <a:schemeClr val="bg1"/>
                            </a:solidFill>
                            <a:latin typeface="Cambria Math" panose="02040503050406030204" pitchFamily="18" charset="0"/>
                          </a:rPr>
                          <m:t>𝒗</m:t>
                        </m:r>
                      </m:e>
                    </m:d>
                    <m:r>
                      <a:rPr lang="en-US" sz="1800" b="1" i="1" smtClean="0">
                        <a:solidFill>
                          <a:schemeClr val="bg1"/>
                        </a:solidFill>
                        <a:latin typeface="Cambria Math" panose="02040503050406030204" pitchFamily="18" charset="0"/>
                      </a:rPr>
                      <m:t>=</m:t>
                    </m:r>
                    <m:nary>
                      <m:naryPr>
                        <m:chr m:val="∏"/>
                        <m:limLoc m:val="subSup"/>
                        <m:supHide m:val="on"/>
                        <m:ctrlPr>
                          <a:rPr lang="en-US" sz="1800" b="1" i="1" smtClean="0">
                            <a:solidFill>
                              <a:schemeClr val="bg1"/>
                            </a:solidFill>
                            <a:latin typeface="Cambria Math" charset="0"/>
                          </a:rPr>
                        </m:ctrlPr>
                      </m:naryPr>
                      <m:sub>
                        <m:r>
                          <m:rPr>
                            <m:brk m:alnAt="9"/>
                          </m:rPr>
                          <a:rPr lang="en-US" sz="1800" b="1" i="1" smtClean="0">
                            <a:solidFill>
                              <a:schemeClr val="bg1"/>
                            </a:solidFill>
                            <a:latin typeface="Cambria Math" panose="02040503050406030204" pitchFamily="18" charset="0"/>
                          </a:rPr>
                          <m:t>𝒊</m:t>
                        </m:r>
                      </m:sub>
                      <m:sup/>
                      <m:e>
                        <m:r>
                          <a:rPr lang="en-US" sz="1800" b="1" i="1" smtClean="0">
                            <a:solidFill>
                              <a:schemeClr val="bg1"/>
                            </a:solidFill>
                            <a:latin typeface="Cambria Math" panose="02040503050406030204" pitchFamily="18" charset="0"/>
                          </a:rPr>
                          <m:t>𝒑</m:t>
                        </m:r>
                        <m:d>
                          <m:dPr>
                            <m:ctrlPr>
                              <a:rPr lang="en-US" sz="1800" b="1" i="1" smtClean="0">
                                <a:solidFill>
                                  <a:schemeClr val="bg1"/>
                                </a:solidFill>
                                <a:latin typeface="Cambria Math" charset="0"/>
                              </a:rPr>
                            </m:ctrlPr>
                          </m:dPr>
                          <m:e>
                            <m:sSub>
                              <m:sSubPr>
                                <m:ctrlPr>
                                  <a:rPr lang="en-US" sz="1800" b="1" i="1" smtClean="0">
                                    <a:solidFill>
                                      <a:schemeClr val="bg1"/>
                                    </a:solidFill>
                                    <a:latin typeface="Cambria Math" charset="0"/>
                                  </a:rPr>
                                </m:ctrlPr>
                              </m:sSubPr>
                              <m:e>
                                <m:r>
                                  <a:rPr lang="en-US" sz="1800" b="1" i="1" smtClean="0">
                                    <a:solidFill>
                                      <a:schemeClr val="bg1"/>
                                    </a:solidFill>
                                    <a:latin typeface="Cambria Math" panose="02040503050406030204" pitchFamily="18" charset="0"/>
                                  </a:rPr>
                                  <m:t>𝒉</m:t>
                                </m:r>
                              </m:e>
                              <m:sub>
                                <m:r>
                                  <a:rPr lang="en-US" sz="1800" b="1" i="1" smtClean="0">
                                    <a:solidFill>
                                      <a:schemeClr val="bg1"/>
                                    </a:solidFill>
                                    <a:latin typeface="Cambria Math" panose="02040503050406030204" pitchFamily="18" charset="0"/>
                                  </a:rPr>
                                  <m:t>𝒊</m:t>
                                </m:r>
                              </m:sub>
                            </m:sSub>
                          </m:e>
                          <m:e>
                            <m:r>
                              <a:rPr lang="en-US" sz="1800" b="1" i="1" smtClean="0">
                                <a:solidFill>
                                  <a:schemeClr val="bg1"/>
                                </a:solidFill>
                                <a:latin typeface="Cambria Math" panose="02040503050406030204" pitchFamily="18" charset="0"/>
                              </a:rPr>
                              <m:t>𝒗</m:t>
                            </m:r>
                          </m:e>
                        </m:d>
                      </m:e>
                    </m:nary>
                  </m:oMath>
                </a14:m>
                <a:r>
                  <a:rPr lang="en-US" sz="1800" b="1" dirty="0">
                    <a:solidFill>
                      <a:schemeClr val="bg1"/>
                    </a:solidFill>
                  </a:rPr>
                  <a:t> and </a:t>
                </a:r>
                <a14:m>
                  <m:oMath xmlns:m="http://schemas.openxmlformats.org/officeDocument/2006/math">
                    <m:r>
                      <a:rPr lang="en-US" sz="1800" b="1" i="1">
                        <a:solidFill>
                          <a:schemeClr val="bg1"/>
                        </a:solidFill>
                        <a:latin typeface="Cambria Math" panose="02040503050406030204" pitchFamily="18" charset="0"/>
                      </a:rPr>
                      <m:t>𝒑</m:t>
                    </m:r>
                    <m:d>
                      <m:dPr>
                        <m:ctrlPr>
                          <a:rPr lang="en-US" sz="1800" b="1" i="1">
                            <a:solidFill>
                              <a:schemeClr val="bg1"/>
                            </a:solidFill>
                            <a:latin typeface="Cambria Math" charset="0"/>
                          </a:rPr>
                        </m:ctrlPr>
                      </m:dPr>
                      <m:e>
                        <m:r>
                          <a:rPr lang="en-US" sz="1800" b="1" i="1" smtClean="0">
                            <a:solidFill>
                              <a:schemeClr val="bg1"/>
                            </a:solidFill>
                            <a:latin typeface="Cambria Math" panose="02040503050406030204" pitchFamily="18" charset="0"/>
                          </a:rPr>
                          <m:t>𝒗</m:t>
                        </m:r>
                      </m:e>
                      <m:e>
                        <m:r>
                          <a:rPr lang="en-US" sz="1800" b="1" i="1" smtClean="0">
                            <a:solidFill>
                              <a:schemeClr val="bg1"/>
                            </a:solidFill>
                            <a:latin typeface="Cambria Math" panose="02040503050406030204" pitchFamily="18" charset="0"/>
                          </a:rPr>
                          <m:t>𝒉</m:t>
                        </m:r>
                      </m:e>
                    </m:d>
                    <m:r>
                      <a:rPr lang="en-US" sz="1800" b="1" i="1">
                        <a:solidFill>
                          <a:schemeClr val="bg1"/>
                        </a:solidFill>
                        <a:latin typeface="Cambria Math" panose="02040503050406030204" pitchFamily="18" charset="0"/>
                      </a:rPr>
                      <m:t>=</m:t>
                    </m:r>
                    <m:nary>
                      <m:naryPr>
                        <m:chr m:val="∏"/>
                        <m:supHide m:val="on"/>
                        <m:ctrlPr>
                          <a:rPr lang="en-US" sz="1800" b="1" i="1" smtClean="0">
                            <a:solidFill>
                              <a:schemeClr val="bg1"/>
                            </a:solidFill>
                            <a:latin typeface="Cambria Math" charset="0"/>
                          </a:rPr>
                        </m:ctrlPr>
                      </m:naryPr>
                      <m:sub>
                        <m:r>
                          <m:rPr>
                            <m:brk m:alnAt="7"/>
                          </m:rPr>
                          <a:rPr lang="en-US" sz="1800" b="1" i="1" smtClean="0">
                            <a:solidFill>
                              <a:schemeClr val="bg1"/>
                            </a:solidFill>
                            <a:latin typeface="Cambria Math" panose="02040503050406030204" pitchFamily="18" charset="0"/>
                          </a:rPr>
                          <m:t>𝒋</m:t>
                        </m:r>
                      </m:sub>
                      <m:sup/>
                      <m:e>
                        <m:r>
                          <a:rPr lang="en-US" sz="1800" b="1" i="1" smtClean="0">
                            <a:solidFill>
                              <a:schemeClr val="bg1"/>
                            </a:solidFill>
                            <a:latin typeface="Cambria Math" panose="02040503050406030204" pitchFamily="18" charset="0"/>
                          </a:rPr>
                          <m:t>𝒑</m:t>
                        </m:r>
                        <m:r>
                          <a:rPr lang="en-US" sz="1800" b="1" i="1" smtClean="0">
                            <a:solidFill>
                              <a:schemeClr val="bg1"/>
                            </a:solidFill>
                            <a:latin typeface="Cambria Math" panose="02040503050406030204" pitchFamily="18" charset="0"/>
                          </a:rPr>
                          <m:t>(</m:t>
                        </m:r>
                        <m:sSub>
                          <m:sSubPr>
                            <m:ctrlPr>
                              <a:rPr lang="en-US" sz="1800" b="1" i="1" smtClean="0">
                                <a:solidFill>
                                  <a:schemeClr val="bg1"/>
                                </a:solidFill>
                                <a:latin typeface="Cambria Math" charset="0"/>
                              </a:rPr>
                            </m:ctrlPr>
                          </m:sSubPr>
                          <m:e>
                            <m:r>
                              <a:rPr lang="en-US" sz="1800" b="1" i="1" smtClean="0">
                                <a:solidFill>
                                  <a:schemeClr val="bg1"/>
                                </a:solidFill>
                                <a:latin typeface="Cambria Math" panose="02040503050406030204" pitchFamily="18" charset="0"/>
                              </a:rPr>
                              <m:t>𝒗</m:t>
                            </m:r>
                          </m:e>
                          <m:sub>
                            <m:r>
                              <a:rPr lang="en-US" sz="1800" b="1" i="1" smtClean="0">
                                <a:solidFill>
                                  <a:schemeClr val="bg1"/>
                                </a:solidFill>
                                <a:latin typeface="Cambria Math" panose="02040503050406030204" pitchFamily="18" charset="0"/>
                              </a:rPr>
                              <m:t>𝒋</m:t>
                            </m:r>
                          </m:sub>
                        </m:sSub>
                        <m:r>
                          <a:rPr lang="en-US" sz="1800" b="1" i="1" smtClean="0">
                            <a:solidFill>
                              <a:schemeClr val="bg1"/>
                            </a:solidFill>
                            <a:latin typeface="Cambria Math" panose="02040503050406030204" pitchFamily="18" charset="0"/>
                          </a:rPr>
                          <m:t>|</m:t>
                        </m:r>
                        <m:r>
                          <a:rPr lang="en-US" sz="1800" b="1" i="1" smtClean="0">
                            <a:solidFill>
                              <a:schemeClr val="bg1"/>
                            </a:solidFill>
                            <a:latin typeface="Cambria Math" panose="02040503050406030204" pitchFamily="18" charset="0"/>
                          </a:rPr>
                          <m:t>𝒉</m:t>
                        </m:r>
                        <m:r>
                          <a:rPr lang="en-US" sz="1800" b="1" i="1" smtClean="0">
                            <a:solidFill>
                              <a:schemeClr val="bg1"/>
                            </a:solidFill>
                            <a:latin typeface="Cambria Math" panose="02040503050406030204" pitchFamily="18" charset="0"/>
                          </a:rPr>
                          <m:t>)</m:t>
                        </m:r>
                      </m:e>
                    </m:nary>
                  </m:oMath>
                </a14:m>
                <a:endParaRPr lang="en-US" sz="1800" b="1" dirty="0">
                  <a:solidFill>
                    <a:schemeClr val="bg1"/>
                  </a:solidFill>
                </a:endParaRPr>
              </a:p>
              <a:p>
                <a:pPr marL="285750" indent="-285750" algn="just">
                  <a:spcAft>
                    <a:spcPct val="50000"/>
                  </a:spcAft>
                  <a:buFont typeface="Arial" panose="020B0604020202020204" pitchFamily="34" charset="0"/>
                  <a:buChar char="•"/>
                </a:pPr>
                <a:r>
                  <a:rPr lang="en-US" sz="1800" b="1" dirty="0">
                    <a:solidFill>
                      <a:schemeClr val="bg1"/>
                    </a:solidFill>
                  </a:rPr>
                  <a:t>If using binary units, the free energy and the probabilistic version of the activation function are given by:</a:t>
                </a:r>
              </a:p>
              <a:p>
                <a:pPr algn="ctr">
                  <a:spcAft>
                    <a:spcPct val="50000"/>
                  </a:spcAft>
                </a:pPr>
                <a14:m>
                  <m:oMathPara xmlns:m="http://schemas.openxmlformats.org/officeDocument/2006/math">
                    <m:oMathParaPr>
                      <m:jc m:val="center"/>
                    </m:oMathParaPr>
                    <m:oMath xmlns:m="http://schemas.openxmlformats.org/officeDocument/2006/math">
                      <m:r>
                        <a:rPr lang="en-US" sz="1800" b="1" i="1">
                          <a:solidFill>
                            <a:schemeClr val="bg1"/>
                          </a:solidFill>
                          <a:latin typeface="Cambria Math" panose="02040503050406030204" pitchFamily="18" charset="0"/>
                        </a:rPr>
                        <m:t>𝑭</m:t>
                      </m:r>
                      <m:d>
                        <m:dPr>
                          <m:ctrlPr>
                            <a:rPr lang="en-US" sz="1800" b="1" i="1">
                              <a:solidFill>
                                <a:schemeClr val="bg1"/>
                              </a:solidFill>
                              <a:latin typeface="Cambria Math" charset="0"/>
                            </a:rPr>
                          </m:ctrlPr>
                        </m:dPr>
                        <m:e>
                          <m:r>
                            <a:rPr lang="en-US" sz="1800" b="1" i="1">
                              <a:solidFill>
                                <a:schemeClr val="bg1"/>
                              </a:solidFill>
                              <a:latin typeface="Cambria Math" panose="02040503050406030204" pitchFamily="18" charset="0"/>
                            </a:rPr>
                            <m:t>𝒗</m:t>
                          </m:r>
                        </m:e>
                      </m:d>
                      <m:r>
                        <a:rPr lang="en-US" sz="1800" b="1" i="1">
                          <a:solidFill>
                            <a:schemeClr val="bg1"/>
                          </a:solidFill>
                          <a:latin typeface="Cambria Math" panose="02040503050406030204" pitchFamily="18" charset="0"/>
                        </a:rPr>
                        <m:t>=−</m:t>
                      </m:r>
                      <m:sSup>
                        <m:sSupPr>
                          <m:ctrlPr>
                            <a:rPr lang="en-US" sz="1800" b="1" i="1">
                              <a:solidFill>
                                <a:schemeClr val="bg1"/>
                              </a:solidFill>
                              <a:latin typeface="Cambria Math" charset="0"/>
                            </a:rPr>
                          </m:ctrlPr>
                        </m:sSupPr>
                        <m:e>
                          <m:r>
                            <a:rPr lang="en-US" sz="1800" b="1" i="1">
                              <a:solidFill>
                                <a:schemeClr val="bg1"/>
                              </a:solidFill>
                              <a:latin typeface="Cambria Math" panose="02040503050406030204" pitchFamily="18" charset="0"/>
                            </a:rPr>
                            <m:t>𝒃</m:t>
                          </m:r>
                        </m:e>
                        <m:sup>
                          <m:r>
                            <a:rPr lang="en-US" sz="1800" b="1" i="1">
                              <a:solidFill>
                                <a:schemeClr val="bg1"/>
                              </a:solidFill>
                              <a:latin typeface="Cambria Math" panose="02040503050406030204" pitchFamily="18" charset="0"/>
                            </a:rPr>
                            <m:t>′</m:t>
                          </m:r>
                        </m:sup>
                      </m:sSup>
                      <m:r>
                        <a:rPr lang="en-US" sz="1800" b="1" i="1">
                          <a:solidFill>
                            <a:schemeClr val="bg1"/>
                          </a:solidFill>
                          <a:latin typeface="Cambria Math" panose="02040503050406030204" pitchFamily="18" charset="0"/>
                        </a:rPr>
                        <m:t>𝒗</m:t>
                      </m:r>
                      <m:r>
                        <a:rPr lang="en-US" sz="1800" b="1" i="1">
                          <a:solidFill>
                            <a:schemeClr val="bg1"/>
                          </a:solidFill>
                          <a:latin typeface="Cambria Math" panose="02040503050406030204" pitchFamily="18" charset="0"/>
                        </a:rPr>
                        <m:t>−</m:t>
                      </m:r>
                      <m:nary>
                        <m:naryPr>
                          <m:chr m:val="∑"/>
                          <m:supHide m:val="on"/>
                          <m:ctrlPr>
                            <a:rPr lang="en-US" sz="1800" b="1" i="1" smtClean="0">
                              <a:solidFill>
                                <a:schemeClr val="bg1"/>
                              </a:solidFill>
                              <a:latin typeface="Cambria Math" charset="0"/>
                            </a:rPr>
                          </m:ctrlPr>
                        </m:naryPr>
                        <m:sub>
                          <m:r>
                            <a:rPr lang="en-US" sz="1800" b="1" i="1" smtClean="0">
                              <a:solidFill>
                                <a:schemeClr val="bg1"/>
                              </a:solidFill>
                              <a:latin typeface="Cambria Math" panose="02040503050406030204" pitchFamily="18" charset="0"/>
                            </a:rPr>
                            <m:t>𝒊</m:t>
                          </m:r>
                        </m:sub>
                        <m:sup/>
                        <m:e>
                          <m:r>
                            <a:rPr lang="en-US" sz="1800" b="1" i="1" smtClean="0">
                              <a:solidFill>
                                <a:schemeClr val="bg1"/>
                              </a:solidFill>
                              <a:latin typeface="Cambria Math" panose="02040503050406030204" pitchFamily="18" charset="0"/>
                            </a:rPr>
                            <m:t>𝒍𝒐𝒈</m:t>
                          </m:r>
                          <m:r>
                            <a:rPr lang="en-US" sz="1800" b="1" i="1" smtClean="0">
                              <a:solidFill>
                                <a:schemeClr val="bg1"/>
                              </a:solidFill>
                              <a:latin typeface="Cambria Math" panose="02040503050406030204" pitchFamily="18" charset="0"/>
                            </a:rPr>
                            <m:t>(</m:t>
                          </m:r>
                          <m:r>
                            <a:rPr lang="en-US" sz="1800" b="1" i="1" smtClean="0">
                              <a:solidFill>
                                <a:schemeClr val="bg1"/>
                              </a:solidFill>
                              <a:latin typeface="Cambria Math" panose="02040503050406030204" pitchFamily="18" charset="0"/>
                            </a:rPr>
                            <m:t>𝟏</m:t>
                          </m:r>
                          <m:r>
                            <a:rPr lang="en-US" sz="1800" b="1" i="1" smtClean="0">
                              <a:solidFill>
                                <a:schemeClr val="bg1"/>
                              </a:solidFill>
                              <a:latin typeface="Cambria Math" panose="02040503050406030204" pitchFamily="18" charset="0"/>
                            </a:rPr>
                            <m:t>+</m:t>
                          </m:r>
                          <m:sSup>
                            <m:sSupPr>
                              <m:ctrlPr>
                                <a:rPr lang="en-US" sz="1800" b="1" i="1" smtClean="0">
                                  <a:solidFill>
                                    <a:schemeClr val="bg1"/>
                                  </a:solidFill>
                                  <a:latin typeface="Cambria Math" charset="0"/>
                                </a:rPr>
                              </m:ctrlPr>
                            </m:sSupPr>
                            <m:e>
                              <m:r>
                                <a:rPr lang="en-US" sz="1800" b="1" i="1" smtClean="0">
                                  <a:solidFill>
                                    <a:schemeClr val="bg1"/>
                                  </a:solidFill>
                                  <a:latin typeface="Cambria Math" panose="02040503050406030204" pitchFamily="18" charset="0"/>
                                </a:rPr>
                                <m:t>𝒆</m:t>
                              </m:r>
                            </m:e>
                            <m:sup>
                              <m:sSub>
                                <m:sSubPr>
                                  <m:ctrlPr>
                                    <a:rPr lang="en-US" sz="1800" b="1" i="1" smtClean="0">
                                      <a:solidFill>
                                        <a:schemeClr val="bg1"/>
                                      </a:solidFill>
                                      <a:latin typeface="Cambria Math" charset="0"/>
                                    </a:rPr>
                                  </m:ctrlPr>
                                </m:sSubPr>
                                <m:e>
                                  <m:r>
                                    <a:rPr lang="en-US" sz="1800" b="1" i="1" smtClean="0">
                                      <a:solidFill>
                                        <a:schemeClr val="bg1"/>
                                      </a:solidFill>
                                      <a:latin typeface="Cambria Math" panose="02040503050406030204" pitchFamily="18" charset="0"/>
                                    </a:rPr>
                                    <m:t>𝒄</m:t>
                                  </m:r>
                                </m:e>
                                <m:sub>
                                  <m:r>
                                    <a:rPr lang="en-US" sz="1800" b="1" i="1" smtClean="0">
                                      <a:solidFill>
                                        <a:schemeClr val="bg1"/>
                                      </a:solidFill>
                                      <a:latin typeface="Cambria Math" panose="02040503050406030204" pitchFamily="18" charset="0"/>
                                    </a:rPr>
                                    <m:t>𝒊</m:t>
                                  </m:r>
                                </m:sub>
                              </m:sSub>
                              <m:r>
                                <a:rPr lang="en-US" sz="1800" b="1" i="1" smtClean="0">
                                  <a:solidFill>
                                    <a:schemeClr val="bg1"/>
                                  </a:solidFill>
                                  <a:latin typeface="Cambria Math" panose="02040503050406030204" pitchFamily="18" charset="0"/>
                                </a:rPr>
                                <m:t>+</m:t>
                              </m:r>
                              <m:sSub>
                                <m:sSubPr>
                                  <m:ctrlPr>
                                    <a:rPr lang="en-US" sz="1800" b="1" i="1" smtClean="0">
                                      <a:solidFill>
                                        <a:schemeClr val="bg1"/>
                                      </a:solidFill>
                                      <a:latin typeface="Cambria Math" charset="0"/>
                                    </a:rPr>
                                  </m:ctrlPr>
                                </m:sSubPr>
                                <m:e>
                                  <m:r>
                                    <a:rPr lang="en-US" sz="1800" b="1" i="1" smtClean="0">
                                      <a:solidFill>
                                        <a:schemeClr val="bg1"/>
                                      </a:solidFill>
                                      <a:latin typeface="Cambria Math" panose="02040503050406030204" pitchFamily="18" charset="0"/>
                                    </a:rPr>
                                    <m:t>𝑾</m:t>
                                  </m:r>
                                </m:e>
                                <m:sub>
                                  <m:r>
                                    <a:rPr lang="en-US" sz="1800" b="1" i="1" smtClean="0">
                                      <a:solidFill>
                                        <a:schemeClr val="bg1"/>
                                      </a:solidFill>
                                      <a:latin typeface="Cambria Math" panose="02040503050406030204" pitchFamily="18" charset="0"/>
                                    </a:rPr>
                                    <m:t>𝒊</m:t>
                                  </m:r>
                                </m:sub>
                              </m:sSub>
                              <m:r>
                                <a:rPr lang="en-US" sz="1800" b="1" i="1" smtClean="0">
                                  <a:solidFill>
                                    <a:schemeClr val="bg1"/>
                                  </a:solidFill>
                                  <a:latin typeface="Cambria Math" panose="02040503050406030204" pitchFamily="18" charset="0"/>
                                </a:rPr>
                                <m:t>𝒗</m:t>
                              </m:r>
                            </m:sup>
                          </m:sSup>
                          <m:r>
                            <a:rPr lang="en-US" sz="1800" b="1" i="1" smtClean="0">
                              <a:solidFill>
                                <a:schemeClr val="bg1"/>
                              </a:solidFill>
                              <a:latin typeface="Cambria Math" panose="02040503050406030204" pitchFamily="18" charset="0"/>
                            </a:rPr>
                            <m:t>)</m:t>
                          </m:r>
                        </m:e>
                      </m:nary>
                    </m:oMath>
                  </m:oMathPara>
                </a14:m>
                <a:endParaRPr lang="en-US" sz="1800" b="1" dirty="0">
                  <a:solidFill>
                    <a:schemeClr val="bg1"/>
                  </a:solidFill>
                </a:endParaRPr>
              </a:p>
              <a:p>
                <a:pPr algn="ctr">
                  <a:spcAft>
                    <a:spcPct val="50000"/>
                  </a:spcAft>
                </a:pPr>
                <a14:m>
                  <m:oMathPara xmlns:m="http://schemas.openxmlformats.org/officeDocument/2006/math">
                    <m:oMathParaPr>
                      <m:jc m:val="center"/>
                    </m:oMathParaPr>
                    <m:oMath xmlns:m="http://schemas.openxmlformats.org/officeDocument/2006/math">
                      <m:r>
                        <a:rPr lang="en-US" sz="1800" b="1" i="1" smtClean="0">
                          <a:solidFill>
                            <a:schemeClr val="bg1"/>
                          </a:solidFill>
                          <a:latin typeface="Cambria Math" panose="02040503050406030204" pitchFamily="18" charset="0"/>
                        </a:rPr>
                        <m:t>𝑷</m:t>
                      </m:r>
                      <m:d>
                        <m:dPr>
                          <m:ctrlPr>
                            <a:rPr lang="en-US" sz="1800" b="1" i="1" smtClean="0">
                              <a:solidFill>
                                <a:schemeClr val="bg1"/>
                              </a:solidFill>
                              <a:latin typeface="Cambria Math" charset="0"/>
                            </a:rPr>
                          </m:ctrlPr>
                        </m:dPr>
                        <m:e>
                          <m:sSub>
                            <m:sSubPr>
                              <m:ctrlPr>
                                <a:rPr lang="en-US" sz="1800" b="1" i="1" smtClean="0">
                                  <a:solidFill>
                                    <a:schemeClr val="bg1"/>
                                  </a:solidFill>
                                  <a:latin typeface="Cambria Math" charset="0"/>
                                </a:rPr>
                              </m:ctrlPr>
                            </m:sSubPr>
                            <m:e>
                              <m:r>
                                <a:rPr lang="en-US" sz="1800" b="1" i="1" smtClean="0">
                                  <a:solidFill>
                                    <a:schemeClr val="bg1"/>
                                  </a:solidFill>
                                  <a:latin typeface="Cambria Math" panose="02040503050406030204" pitchFamily="18" charset="0"/>
                                </a:rPr>
                                <m:t>𝒉</m:t>
                              </m:r>
                            </m:e>
                            <m:sub>
                              <m:r>
                                <a:rPr lang="en-US" sz="1800" b="1" i="1" smtClean="0">
                                  <a:solidFill>
                                    <a:schemeClr val="bg1"/>
                                  </a:solidFill>
                                  <a:latin typeface="Cambria Math" panose="02040503050406030204" pitchFamily="18" charset="0"/>
                                </a:rPr>
                                <m:t>𝒊</m:t>
                              </m:r>
                            </m:sub>
                          </m:sSub>
                          <m:r>
                            <a:rPr lang="en-US" sz="1800" b="1" i="1" smtClean="0">
                              <a:solidFill>
                                <a:schemeClr val="bg1"/>
                              </a:solidFill>
                              <a:latin typeface="Cambria Math" panose="02040503050406030204" pitchFamily="18" charset="0"/>
                            </a:rPr>
                            <m:t>=</m:t>
                          </m:r>
                          <m:r>
                            <a:rPr lang="en-US" sz="1800" b="1" i="1" smtClean="0">
                              <a:solidFill>
                                <a:schemeClr val="bg1"/>
                              </a:solidFill>
                              <a:latin typeface="Cambria Math" panose="02040503050406030204" pitchFamily="18" charset="0"/>
                            </a:rPr>
                            <m:t>𝟏</m:t>
                          </m:r>
                        </m:e>
                        <m:e>
                          <m:r>
                            <a:rPr lang="en-US" sz="1800" b="1" i="1" smtClean="0">
                              <a:solidFill>
                                <a:schemeClr val="bg1"/>
                              </a:solidFill>
                              <a:latin typeface="Cambria Math" panose="02040503050406030204" pitchFamily="18" charset="0"/>
                            </a:rPr>
                            <m:t>𝒗</m:t>
                          </m:r>
                        </m:e>
                      </m:d>
                      <m:r>
                        <a:rPr lang="en-US" sz="1800" b="1" i="1" smtClean="0">
                          <a:solidFill>
                            <a:schemeClr val="bg1"/>
                          </a:solidFill>
                          <a:latin typeface="Cambria Math" panose="02040503050406030204" pitchFamily="18" charset="0"/>
                        </a:rPr>
                        <m:t>=</m:t>
                      </m:r>
                      <m:r>
                        <a:rPr lang="en-US" sz="1800" b="1" i="1" smtClean="0">
                          <a:solidFill>
                            <a:schemeClr val="bg1"/>
                          </a:solidFill>
                          <a:latin typeface="Cambria Math" panose="02040503050406030204" pitchFamily="18" charset="0"/>
                        </a:rPr>
                        <m:t>𝝈</m:t>
                      </m:r>
                      <m:d>
                        <m:dPr>
                          <m:ctrlPr>
                            <a:rPr lang="en-US" sz="1800" b="1" i="1" smtClean="0">
                              <a:solidFill>
                                <a:schemeClr val="bg1"/>
                              </a:solidFill>
                              <a:latin typeface="Cambria Math" charset="0"/>
                            </a:rPr>
                          </m:ctrlPr>
                        </m:dPr>
                        <m:e>
                          <m:sSub>
                            <m:sSubPr>
                              <m:ctrlPr>
                                <a:rPr lang="en-US" sz="1800" b="1" i="1" smtClean="0">
                                  <a:solidFill>
                                    <a:schemeClr val="bg1"/>
                                  </a:solidFill>
                                  <a:latin typeface="Cambria Math" charset="0"/>
                                </a:rPr>
                              </m:ctrlPr>
                            </m:sSubPr>
                            <m:e>
                              <m:r>
                                <a:rPr lang="en-US" sz="1800" b="1" i="1" smtClean="0">
                                  <a:solidFill>
                                    <a:schemeClr val="bg1"/>
                                  </a:solidFill>
                                  <a:latin typeface="Cambria Math" panose="02040503050406030204" pitchFamily="18" charset="0"/>
                                </a:rPr>
                                <m:t>𝒄</m:t>
                              </m:r>
                            </m:e>
                            <m:sub>
                              <m:r>
                                <a:rPr lang="en-US" sz="1800" b="1" i="1" smtClean="0">
                                  <a:solidFill>
                                    <a:schemeClr val="bg1"/>
                                  </a:solidFill>
                                  <a:latin typeface="Cambria Math" panose="02040503050406030204" pitchFamily="18" charset="0"/>
                                </a:rPr>
                                <m:t>𝒊</m:t>
                              </m:r>
                            </m:sub>
                          </m:sSub>
                          <m:r>
                            <a:rPr lang="en-US" sz="1800" b="1" i="1" smtClean="0">
                              <a:solidFill>
                                <a:schemeClr val="bg1"/>
                              </a:solidFill>
                              <a:latin typeface="Cambria Math" panose="02040503050406030204" pitchFamily="18" charset="0"/>
                            </a:rPr>
                            <m:t>+</m:t>
                          </m:r>
                          <m:sSub>
                            <m:sSubPr>
                              <m:ctrlPr>
                                <a:rPr lang="en-US" sz="1800" b="1" i="1" smtClean="0">
                                  <a:solidFill>
                                    <a:schemeClr val="bg1"/>
                                  </a:solidFill>
                                  <a:latin typeface="Cambria Math" charset="0"/>
                                </a:rPr>
                              </m:ctrlPr>
                            </m:sSubPr>
                            <m:e>
                              <m:r>
                                <a:rPr lang="en-US" sz="1800" b="1" i="1" smtClean="0">
                                  <a:solidFill>
                                    <a:schemeClr val="bg1"/>
                                  </a:solidFill>
                                  <a:latin typeface="Cambria Math" panose="02040503050406030204" pitchFamily="18" charset="0"/>
                                </a:rPr>
                                <m:t>𝑾</m:t>
                              </m:r>
                            </m:e>
                            <m:sub>
                              <m:r>
                                <a:rPr lang="en-US" sz="1800" b="1" i="1" smtClean="0">
                                  <a:solidFill>
                                    <a:schemeClr val="bg1"/>
                                  </a:solidFill>
                                  <a:latin typeface="Cambria Math" panose="02040503050406030204" pitchFamily="18" charset="0"/>
                                </a:rPr>
                                <m:t>𝒊</m:t>
                              </m:r>
                            </m:sub>
                          </m:sSub>
                          <m:r>
                            <a:rPr lang="en-US" sz="1800" b="1" i="1" smtClean="0">
                              <a:solidFill>
                                <a:schemeClr val="bg1"/>
                              </a:solidFill>
                              <a:latin typeface="Cambria Math" panose="02040503050406030204" pitchFamily="18" charset="0"/>
                            </a:rPr>
                            <m:t>𝒗</m:t>
                          </m:r>
                        </m:e>
                      </m:d>
                    </m:oMath>
                  </m:oMathPara>
                </a14:m>
                <a:endParaRPr lang="en-US" sz="1800" b="1" dirty="0">
                  <a:solidFill>
                    <a:schemeClr val="bg1"/>
                  </a:solidFill>
                </a:endParaRPr>
              </a:p>
              <a:p>
                <a:pPr algn="ctr">
                  <a:spcAft>
                    <a:spcPct val="50000"/>
                  </a:spcAft>
                </a:pPr>
                <a14:m>
                  <m:oMathPara xmlns:m="http://schemas.openxmlformats.org/officeDocument/2006/math">
                    <m:oMathParaPr>
                      <m:jc m:val="center"/>
                    </m:oMathParaPr>
                    <m:oMath xmlns:m="http://schemas.openxmlformats.org/officeDocument/2006/math">
                      <m:r>
                        <a:rPr lang="en-US" sz="1800" b="1" i="1">
                          <a:solidFill>
                            <a:schemeClr val="bg1"/>
                          </a:solidFill>
                          <a:latin typeface="Cambria Math" panose="02040503050406030204" pitchFamily="18" charset="0"/>
                        </a:rPr>
                        <m:t>𝑷</m:t>
                      </m:r>
                      <m:d>
                        <m:dPr>
                          <m:ctrlPr>
                            <a:rPr lang="en-US" sz="1800" b="1" i="1">
                              <a:solidFill>
                                <a:schemeClr val="bg1"/>
                              </a:solidFill>
                              <a:latin typeface="Cambria Math" charset="0"/>
                            </a:rPr>
                          </m:ctrlPr>
                        </m:dPr>
                        <m:e>
                          <m:sSub>
                            <m:sSubPr>
                              <m:ctrlPr>
                                <a:rPr lang="en-US" sz="1800" b="1" i="1">
                                  <a:solidFill>
                                    <a:schemeClr val="bg1"/>
                                  </a:solidFill>
                                  <a:latin typeface="Cambria Math" charset="0"/>
                                </a:rPr>
                              </m:ctrlPr>
                            </m:sSubPr>
                            <m:e>
                              <m:r>
                                <a:rPr lang="en-US" sz="1800" b="1" i="1" smtClean="0">
                                  <a:solidFill>
                                    <a:schemeClr val="bg1"/>
                                  </a:solidFill>
                                  <a:latin typeface="Cambria Math" panose="02040503050406030204" pitchFamily="18" charset="0"/>
                                </a:rPr>
                                <m:t>𝒗</m:t>
                              </m:r>
                            </m:e>
                            <m:sub>
                              <m:r>
                                <a:rPr lang="en-US" sz="1800" b="1" i="1" smtClean="0">
                                  <a:solidFill>
                                    <a:schemeClr val="bg1"/>
                                  </a:solidFill>
                                  <a:latin typeface="Cambria Math" panose="02040503050406030204" pitchFamily="18" charset="0"/>
                                </a:rPr>
                                <m:t>𝒋</m:t>
                              </m:r>
                            </m:sub>
                          </m:sSub>
                          <m:r>
                            <a:rPr lang="en-US" sz="1800" b="1" i="1">
                              <a:solidFill>
                                <a:schemeClr val="bg1"/>
                              </a:solidFill>
                              <a:latin typeface="Cambria Math" panose="02040503050406030204" pitchFamily="18" charset="0"/>
                            </a:rPr>
                            <m:t>=</m:t>
                          </m:r>
                          <m:r>
                            <a:rPr lang="en-US" sz="1800" b="1" i="1">
                              <a:solidFill>
                                <a:schemeClr val="bg1"/>
                              </a:solidFill>
                              <a:latin typeface="Cambria Math" panose="02040503050406030204" pitchFamily="18" charset="0"/>
                            </a:rPr>
                            <m:t>𝟏</m:t>
                          </m:r>
                        </m:e>
                        <m:e>
                          <m:r>
                            <a:rPr lang="en-US" sz="1800" b="1" i="1" smtClean="0">
                              <a:solidFill>
                                <a:schemeClr val="bg1"/>
                              </a:solidFill>
                              <a:latin typeface="Cambria Math" panose="02040503050406030204" pitchFamily="18" charset="0"/>
                            </a:rPr>
                            <m:t>𝒉</m:t>
                          </m:r>
                        </m:e>
                      </m:d>
                      <m:r>
                        <a:rPr lang="en-US" sz="1800" b="1" i="1">
                          <a:solidFill>
                            <a:schemeClr val="bg1"/>
                          </a:solidFill>
                          <a:latin typeface="Cambria Math" panose="02040503050406030204" pitchFamily="18" charset="0"/>
                        </a:rPr>
                        <m:t>=</m:t>
                      </m:r>
                      <m:r>
                        <a:rPr lang="en-US" sz="1800" b="1" i="1">
                          <a:solidFill>
                            <a:schemeClr val="bg1"/>
                          </a:solidFill>
                          <a:latin typeface="Cambria Math" panose="02040503050406030204" pitchFamily="18" charset="0"/>
                        </a:rPr>
                        <m:t>𝝈</m:t>
                      </m:r>
                      <m:r>
                        <a:rPr lang="en-US" sz="1800" b="1" i="1">
                          <a:solidFill>
                            <a:schemeClr val="bg1"/>
                          </a:solidFill>
                          <a:latin typeface="Cambria Math" panose="02040503050406030204" pitchFamily="18" charset="0"/>
                        </a:rPr>
                        <m:t>(</m:t>
                      </m:r>
                      <m:sSub>
                        <m:sSubPr>
                          <m:ctrlPr>
                            <a:rPr lang="en-US" sz="1800" b="1" i="1">
                              <a:solidFill>
                                <a:schemeClr val="bg1"/>
                              </a:solidFill>
                              <a:latin typeface="Cambria Math" charset="0"/>
                            </a:rPr>
                          </m:ctrlPr>
                        </m:sSubPr>
                        <m:e>
                          <m:r>
                            <a:rPr lang="en-US" sz="1800" b="1" i="1" smtClean="0">
                              <a:solidFill>
                                <a:schemeClr val="bg1"/>
                              </a:solidFill>
                              <a:latin typeface="Cambria Math" panose="02040503050406030204" pitchFamily="18" charset="0"/>
                            </a:rPr>
                            <m:t>𝒃</m:t>
                          </m:r>
                        </m:e>
                        <m:sub>
                          <m:r>
                            <a:rPr lang="en-US" sz="1800" b="1" i="1" smtClean="0">
                              <a:solidFill>
                                <a:schemeClr val="bg1"/>
                              </a:solidFill>
                              <a:latin typeface="Cambria Math" panose="02040503050406030204" pitchFamily="18" charset="0"/>
                            </a:rPr>
                            <m:t>𝒋</m:t>
                          </m:r>
                        </m:sub>
                      </m:sSub>
                      <m:r>
                        <a:rPr lang="en-US" sz="1800" b="1" i="1">
                          <a:solidFill>
                            <a:schemeClr val="bg1"/>
                          </a:solidFill>
                          <a:latin typeface="Cambria Math" panose="02040503050406030204" pitchFamily="18" charset="0"/>
                        </a:rPr>
                        <m:t>+</m:t>
                      </m:r>
                      <m:sSub>
                        <m:sSubPr>
                          <m:ctrlPr>
                            <a:rPr lang="en-US" sz="1800" b="1" i="1">
                              <a:solidFill>
                                <a:schemeClr val="bg1"/>
                              </a:solidFill>
                              <a:latin typeface="Cambria Math" charset="0"/>
                            </a:rPr>
                          </m:ctrlPr>
                        </m:sSubPr>
                        <m:e>
                          <m:r>
                            <a:rPr lang="en-US" sz="1800" b="1" i="1">
                              <a:solidFill>
                                <a:schemeClr val="bg1"/>
                              </a:solidFill>
                              <a:latin typeface="Cambria Math" panose="02040503050406030204" pitchFamily="18" charset="0"/>
                            </a:rPr>
                            <m:t>𝑾</m:t>
                          </m:r>
                          <m:r>
                            <a:rPr lang="en-US" sz="1800" b="1" i="1" smtClean="0">
                              <a:solidFill>
                                <a:schemeClr val="bg1"/>
                              </a:solidFill>
                              <a:latin typeface="Cambria Math" panose="02040503050406030204" pitchFamily="18" charset="0"/>
                            </a:rPr>
                            <m:t>′</m:t>
                          </m:r>
                        </m:e>
                        <m:sub>
                          <m:r>
                            <a:rPr lang="en-US" sz="1800" b="1" i="1" smtClean="0">
                              <a:solidFill>
                                <a:schemeClr val="bg1"/>
                              </a:solidFill>
                              <a:latin typeface="Cambria Math" panose="02040503050406030204" pitchFamily="18" charset="0"/>
                            </a:rPr>
                            <m:t>𝒋</m:t>
                          </m:r>
                        </m:sub>
                      </m:sSub>
                      <m:r>
                        <a:rPr lang="en-US" sz="1800" b="1" i="1" smtClean="0">
                          <a:solidFill>
                            <a:schemeClr val="bg1"/>
                          </a:solidFill>
                          <a:latin typeface="Cambria Math" panose="02040503050406030204" pitchFamily="18" charset="0"/>
                        </a:rPr>
                        <m:t>𝒉</m:t>
                      </m:r>
                      <m:r>
                        <a:rPr lang="en-US" sz="1800" b="1" i="1">
                          <a:solidFill>
                            <a:schemeClr val="bg1"/>
                          </a:solidFill>
                          <a:latin typeface="Cambria Math" panose="02040503050406030204" pitchFamily="18" charset="0"/>
                        </a:rPr>
                        <m:t>)</m:t>
                      </m:r>
                    </m:oMath>
                  </m:oMathPara>
                </a14:m>
                <a:endParaRPr lang="en-US" sz="1800" b="1" dirty="0">
                  <a:solidFill>
                    <a:schemeClr val="bg1"/>
                  </a:solidFill>
                </a:endParaRPr>
              </a:p>
              <a:p>
                <a:pPr algn="just">
                  <a:spcAft>
                    <a:spcPct val="50000"/>
                  </a:spcAft>
                </a:pPr>
                <a:endParaRPr lang="en-US" sz="1800" b="1" dirty="0">
                  <a:solidFill>
                    <a:schemeClr val="bg1"/>
                  </a:solidFill>
                </a:endParaRPr>
              </a:p>
            </p:txBody>
          </p:sp>
        </mc:Choice>
        <mc:Fallback xmlns="">
          <p:sp>
            <p:nvSpPr>
              <p:cNvPr id="10" name="Rectangle 3155"/>
              <p:cNvSpPr>
                <a:spLocks noRot="1" noChangeAspect="1" noMove="1" noResize="1" noEditPoints="1" noAdjustHandles="1" noChangeArrowheads="1" noChangeShapeType="1" noTextEdit="1"/>
              </p:cNvSpPr>
              <p:nvPr/>
            </p:nvSpPr>
            <p:spPr bwMode="auto">
              <a:xfrm>
                <a:off x="437286" y="762203"/>
                <a:ext cx="8645525" cy="5883594"/>
              </a:xfrm>
              <a:prstGeom prst="rect">
                <a:avLst/>
              </a:prstGeom>
              <a:blipFill>
                <a:blip r:embed="rId2"/>
                <a:stretch>
                  <a:fillRect l="-1693" t="-1347" r="-1622"/>
                </a:stretch>
              </a:blipFill>
              <a:ln w="9525">
                <a:no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327831614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0"/>
          <p:cNvSpPr txBox="1">
            <a:spLocks noChangeArrowheads="1"/>
          </p:cNvSpPr>
          <p:nvPr/>
        </p:nvSpPr>
        <p:spPr bwMode="auto">
          <a:xfrm>
            <a:off x="284886" y="91874"/>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Restricted Boltzmann Machines (RBM)</a:t>
            </a:r>
          </a:p>
        </p:txBody>
      </p:sp>
      <p:sp>
        <p:nvSpPr>
          <p:cNvPr id="22" name="Rectangle 3155"/>
          <p:cNvSpPr>
            <a:spLocks noChangeArrowheads="1"/>
          </p:cNvSpPr>
          <p:nvPr/>
        </p:nvSpPr>
        <p:spPr bwMode="auto">
          <a:xfrm>
            <a:off x="284886" y="609803"/>
            <a:ext cx="8645525" cy="5883594"/>
          </a:xfrm>
          <a:prstGeom prst="rect">
            <a:avLst/>
          </a:prstGeom>
          <a:noFill/>
          <a:ln w="9525">
            <a:noFill/>
            <a:miter lim="800000"/>
            <a:headEnd/>
            <a:tailEnd/>
          </a:ln>
          <a:effectLst/>
        </p:spPr>
        <p:txBody>
          <a:bodyPr lIns="0" tIns="0" rIns="0" bIns="0"/>
          <a:lstStyle/>
          <a:p>
            <a:pPr marL="176213" indent="-176213" algn="just">
              <a:spcAft>
                <a:spcPct val="50000"/>
              </a:spcAft>
              <a:buFontTx/>
              <a:buChar char="•"/>
            </a:pPr>
            <a:endParaRPr lang="en-US" sz="1800" b="1" dirty="0">
              <a:solidFill>
                <a:schemeClr val="bg1"/>
              </a:solidFill>
            </a:endParaRPr>
          </a:p>
        </p:txBody>
      </p:sp>
      <mc:AlternateContent xmlns:mc="http://schemas.openxmlformats.org/markup-compatibility/2006" xmlns:a14="http://schemas.microsoft.com/office/drawing/2010/main">
        <mc:Choice Requires="a14">
          <p:sp>
            <p:nvSpPr>
              <p:cNvPr id="10" name="Rectangle 3155"/>
              <p:cNvSpPr>
                <a:spLocks noChangeArrowheads="1"/>
              </p:cNvSpPr>
              <p:nvPr/>
            </p:nvSpPr>
            <p:spPr bwMode="auto">
              <a:xfrm>
                <a:off x="284886" y="758400"/>
                <a:ext cx="8645525" cy="5883594"/>
              </a:xfrm>
              <a:prstGeom prst="rect">
                <a:avLst/>
              </a:prstGeom>
              <a:noFill/>
              <a:ln w="9525">
                <a:noFill/>
                <a:miter lim="800000"/>
                <a:headEnd/>
                <a:tailEnd/>
              </a:ln>
              <a:effectLst/>
            </p:spPr>
            <p:txBody>
              <a:bodyPr lIns="0" tIns="0" rIns="0" bIns="0"/>
              <a:lstStyle/>
              <a:p>
                <a:pPr marL="285750" indent="-285750" algn="just">
                  <a:spcAft>
                    <a:spcPct val="50000"/>
                  </a:spcAft>
                  <a:buFont typeface="Arial" panose="020B0604020202020204" pitchFamily="34" charset="0"/>
                  <a:buChar char="•"/>
                </a:pPr>
                <a:r>
                  <a:rPr lang="en-US" sz="1800" b="1" dirty="0">
                    <a:solidFill>
                      <a:schemeClr val="bg1"/>
                    </a:solidFill>
                  </a:rPr>
                  <a:t>Considering the previous information, the update equations are theoretically given by:</a:t>
                </a:r>
              </a:p>
              <a:p>
                <a:pPr algn="just">
                  <a:spcAft>
                    <a:spcPct val="50000"/>
                  </a:spcAft>
                </a:pPr>
                <a14:m>
                  <m:oMathPara xmlns:m="http://schemas.openxmlformats.org/officeDocument/2006/math">
                    <m:oMathParaPr>
                      <m:jc m:val="centerGroup"/>
                    </m:oMathParaPr>
                    <m:oMath xmlns:m="http://schemas.openxmlformats.org/officeDocument/2006/math">
                      <m:r>
                        <a:rPr lang="en-US" sz="1800" b="1" i="1">
                          <a:solidFill>
                            <a:schemeClr val="bg1"/>
                          </a:solidFill>
                          <a:latin typeface="Cambria Math" panose="02040503050406030204" pitchFamily="18" charset="0"/>
                        </a:rPr>
                        <m:t>−</m:t>
                      </m:r>
                      <m:f>
                        <m:fPr>
                          <m:ctrlPr>
                            <a:rPr lang="en-US" sz="1800" b="1" i="1">
                              <a:solidFill>
                                <a:schemeClr val="bg1"/>
                              </a:solidFill>
                              <a:latin typeface="Cambria Math" charset="0"/>
                            </a:rPr>
                          </m:ctrlPr>
                        </m:fPr>
                        <m:num>
                          <m:r>
                            <a:rPr lang="en-US" sz="1800" b="1" i="1">
                              <a:solidFill>
                                <a:schemeClr val="bg1"/>
                              </a:solidFill>
                              <a:latin typeface="Cambria Math" panose="02040503050406030204" pitchFamily="18" charset="0"/>
                            </a:rPr>
                            <m:t>𝒅𝒍𝒐𝒈</m:t>
                          </m:r>
                          <m:d>
                            <m:dPr>
                              <m:ctrlPr>
                                <a:rPr lang="en-US" sz="1800" b="1" i="1">
                                  <a:solidFill>
                                    <a:schemeClr val="bg1"/>
                                  </a:solidFill>
                                  <a:latin typeface="Cambria Math" charset="0"/>
                                </a:rPr>
                              </m:ctrlPr>
                            </m:dPr>
                            <m:e>
                              <m:r>
                                <a:rPr lang="en-US" sz="1800" b="1" i="1">
                                  <a:solidFill>
                                    <a:schemeClr val="bg1"/>
                                  </a:solidFill>
                                  <a:latin typeface="Cambria Math" panose="02040503050406030204" pitchFamily="18" charset="0"/>
                                </a:rPr>
                                <m:t>𝒑</m:t>
                              </m:r>
                              <m:d>
                                <m:dPr>
                                  <m:ctrlPr>
                                    <a:rPr lang="en-US" sz="1800" b="1" i="1">
                                      <a:solidFill>
                                        <a:schemeClr val="bg1"/>
                                      </a:solidFill>
                                      <a:latin typeface="Cambria Math" charset="0"/>
                                    </a:rPr>
                                  </m:ctrlPr>
                                </m:dPr>
                                <m:e>
                                  <m:r>
                                    <a:rPr lang="en-US" sz="1800" b="1" i="1">
                                      <a:solidFill>
                                        <a:schemeClr val="bg1"/>
                                      </a:solidFill>
                                      <a:latin typeface="Cambria Math" panose="02040503050406030204" pitchFamily="18" charset="0"/>
                                    </a:rPr>
                                    <m:t>𝒗</m:t>
                                  </m:r>
                                </m:e>
                              </m:d>
                            </m:e>
                          </m:d>
                        </m:num>
                        <m:den>
                          <m:r>
                            <a:rPr lang="en-US" sz="1800" b="1" i="1">
                              <a:solidFill>
                                <a:schemeClr val="bg1"/>
                              </a:solidFill>
                              <a:latin typeface="Cambria Math" panose="02040503050406030204" pitchFamily="18" charset="0"/>
                            </a:rPr>
                            <m:t>𝒅</m:t>
                          </m:r>
                          <m:sSub>
                            <m:sSubPr>
                              <m:ctrlPr>
                                <a:rPr lang="en-US" sz="1800" b="1" i="1">
                                  <a:solidFill>
                                    <a:schemeClr val="bg1"/>
                                  </a:solidFill>
                                  <a:latin typeface="Cambria Math" charset="0"/>
                                </a:rPr>
                              </m:ctrlPr>
                            </m:sSubPr>
                            <m:e>
                              <m:r>
                                <a:rPr lang="en-US" sz="1800" b="1" i="1">
                                  <a:solidFill>
                                    <a:schemeClr val="bg1"/>
                                  </a:solidFill>
                                  <a:latin typeface="Cambria Math" panose="02040503050406030204" pitchFamily="18" charset="0"/>
                                </a:rPr>
                                <m:t>𝑾</m:t>
                              </m:r>
                            </m:e>
                            <m:sub>
                              <m:r>
                                <a:rPr lang="en-US" sz="1800" b="1" i="1">
                                  <a:solidFill>
                                    <a:schemeClr val="bg1"/>
                                  </a:solidFill>
                                  <a:latin typeface="Cambria Math" panose="02040503050406030204" pitchFamily="18" charset="0"/>
                                </a:rPr>
                                <m:t>𝒊𝒋</m:t>
                              </m:r>
                            </m:sub>
                          </m:sSub>
                        </m:den>
                      </m:f>
                      <m:r>
                        <a:rPr lang="en-US" sz="1800" b="1" i="1">
                          <a:solidFill>
                            <a:schemeClr val="bg1"/>
                          </a:solidFill>
                          <a:latin typeface="Cambria Math" panose="02040503050406030204" pitchFamily="18" charset="0"/>
                        </a:rPr>
                        <m:t>=</m:t>
                      </m:r>
                      <m:sSub>
                        <m:sSubPr>
                          <m:ctrlPr>
                            <a:rPr lang="en-US" sz="1800" b="1" i="1">
                              <a:solidFill>
                                <a:schemeClr val="bg1"/>
                              </a:solidFill>
                              <a:latin typeface="Cambria Math" charset="0"/>
                            </a:rPr>
                          </m:ctrlPr>
                        </m:sSubPr>
                        <m:e>
                          <m:r>
                            <a:rPr lang="en-US" sz="1800" b="1" i="1">
                              <a:solidFill>
                                <a:schemeClr val="bg1"/>
                              </a:solidFill>
                              <a:latin typeface="Cambria Math" panose="02040503050406030204" pitchFamily="18" charset="0"/>
                            </a:rPr>
                            <m:t>𝑬</m:t>
                          </m:r>
                        </m:e>
                        <m:sub>
                          <m:r>
                            <a:rPr lang="en-US" sz="1800" b="1" i="1">
                              <a:solidFill>
                                <a:schemeClr val="bg1"/>
                              </a:solidFill>
                              <a:latin typeface="Cambria Math" panose="02040503050406030204" pitchFamily="18" charset="0"/>
                            </a:rPr>
                            <m:t>𝒗</m:t>
                          </m:r>
                        </m:sub>
                      </m:sSub>
                      <m:d>
                        <m:dPr>
                          <m:begChr m:val="["/>
                          <m:endChr m:val="]"/>
                          <m:ctrlPr>
                            <a:rPr lang="en-US" sz="1800" b="1" i="1">
                              <a:solidFill>
                                <a:schemeClr val="bg1"/>
                              </a:solidFill>
                              <a:latin typeface="Cambria Math" charset="0"/>
                            </a:rPr>
                          </m:ctrlPr>
                        </m:dPr>
                        <m:e>
                          <m:r>
                            <a:rPr lang="en-US" sz="1800" b="1" i="1">
                              <a:solidFill>
                                <a:schemeClr val="bg1"/>
                              </a:solidFill>
                              <a:latin typeface="Cambria Math" panose="02040503050406030204" pitchFamily="18" charset="0"/>
                            </a:rPr>
                            <m:t>𝒑</m:t>
                          </m:r>
                          <m:d>
                            <m:dPr>
                              <m:ctrlPr>
                                <a:rPr lang="en-US" sz="1800" b="1" i="1">
                                  <a:solidFill>
                                    <a:schemeClr val="bg1"/>
                                  </a:solidFill>
                                  <a:latin typeface="Cambria Math" charset="0"/>
                                </a:rPr>
                              </m:ctrlPr>
                            </m:dPr>
                            <m:e>
                              <m:sSub>
                                <m:sSubPr>
                                  <m:ctrlPr>
                                    <a:rPr lang="en-US" sz="1800" b="1" i="1">
                                      <a:solidFill>
                                        <a:schemeClr val="bg1"/>
                                      </a:solidFill>
                                      <a:latin typeface="Cambria Math" charset="0"/>
                                    </a:rPr>
                                  </m:ctrlPr>
                                </m:sSubPr>
                                <m:e>
                                  <m:r>
                                    <a:rPr lang="en-US" sz="1800" b="1" i="1">
                                      <a:solidFill>
                                        <a:schemeClr val="bg1"/>
                                      </a:solidFill>
                                      <a:latin typeface="Cambria Math" panose="02040503050406030204" pitchFamily="18" charset="0"/>
                                    </a:rPr>
                                    <m:t>𝒉</m:t>
                                  </m:r>
                                </m:e>
                                <m:sub>
                                  <m:r>
                                    <a:rPr lang="en-US" sz="1800" b="1" i="1">
                                      <a:solidFill>
                                        <a:schemeClr val="bg1"/>
                                      </a:solidFill>
                                      <a:latin typeface="Cambria Math" panose="02040503050406030204" pitchFamily="18" charset="0"/>
                                    </a:rPr>
                                    <m:t>𝒊</m:t>
                                  </m:r>
                                </m:sub>
                              </m:sSub>
                            </m:e>
                            <m:e>
                              <m:r>
                                <a:rPr lang="en-US" sz="1800" b="1" i="1">
                                  <a:solidFill>
                                    <a:schemeClr val="bg1"/>
                                  </a:solidFill>
                                  <a:latin typeface="Cambria Math" panose="02040503050406030204" pitchFamily="18" charset="0"/>
                                </a:rPr>
                                <m:t>𝒗</m:t>
                              </m:r>
                            </m:e>
                          </m:d>
                          <m:r>
                            <a:rPr lang="en-US" sz="1800" b="1" i="1">
                              <a:solidFill>
                                <a:schemeClr val="bg1"/>
                              </a:solidFill>
                              <a:latin typeface="Cambria Math" panose="02040503050406030204" pitchFamily="18" charset="0"/>
                              <a:ea typeface="Cambria Math" panose="02040503050406030204" pitchFamily="18" charset="0"/>
                            </a:rPr>
                            <m:t>∙</m:t>
                          </m:r>
                          <m:sSub>
                            <m:sSubPr>
                              <m:ctrlPr>
                                <a:rPr lang="en-US" sz="1800" b="1" i="1">
                                  <a:solidFill>
                                    <a:schemeClr val="bg1"/>
                                  </a:solidFill>
                                  <a:latin typeface="Cambria Math" charset="0"/>
                                  <a:ea typeface="Cambria Math" panose="02040503050406030204" pitchFamily="18" charset="0"/>
                                </a:rPr>
                              </m:ctrlPr>
                            </m:sSubPr>
                            <m:e>
                              <m:r>
                                <a:rPr lang="en-US" sz="1800" b="1" i="1">
                                  <a:solidFill>
                                    <a:schemeClr val="bg1"/>
                                  </a:solidFill>
                                  <a:latin typeface="Cambria Math" panose="02040503050406030204" pitchFamily="18" charset="0"/>
                                  <a:ea typeface="Cambria Math" panose="02040503050406030204" pitchFamily="18" charset="0"/>
                                </a:rPr>
                                <m:t>𝒗</m:t>
                              </m:r>
                            </m:e>
                            <m:sub>
                              <m:r>
                                <a:rPr lang="en-US" sz="1800" b="1" i="1">
                                  <a:solidFill>
                                    <a:schemeClr val="bg1"/>
                                  </a:solidFill>
                                  <a:latin typeface="Cambria Math" panose="02040503050406030204" pitchFamily="18" charset="0"/>
                                  <a:ea typeface="Cambria Math" panose="02040503050406030204" pitchFamily="18" charset="0"/>
                                </a:rPr>
                                <m:t>𝒋</m:t>
                              </m:r>
                            </m:sub>
                          </m:sSub>
                        </m:e>
                      </m:d>
                      <m:r>
                        <a:rPr lang="en-US" sz="1800" b="1" i="1">
                          <a:solidFill>
                            <a:schemeClr val="bg1"/>
                          </a:solidFill>
                          <a:latin typeface="Cambria Math" panose="02040503050406030204" pitchFamily="18" charset="0"/>
                        </a:rPr>
                        <m:t>−</m:t>
                      </m:r>
                      <m:sSubSup>
                        <m:sSubSupPr>
                          <m:ctrlPr>
                            <a:rPr lang="en-US" sz="1800" b="1" i="1">
                              <a:solidFill>
                                <a:schemeClr val="bg1"/>
                              </a:solidFill>
                              <a:latin typeface="Cambria Math" charset="0"/>
                              <a:ea typeface="Cambria Math" panose="02040503050406030204" pitchFamily="18" charset="0"/>
                            </a:rPr>
                          </m:ctrlPr>
                        </m:sSubSupPr>
                        <m:e>
                          <m:r>
                            <a:rPr lang="en-US" sz="1800" b="1" i="1">
                              <a:solidFill>
                                <a:schemeClr val="bg1"/>
                              </a:solidFill>
                              <a:latin typeface="Cambria Math" panose="02040503050406030204" pitchFamily="18" charset="0"/>
                              <a:ea typeface="Cambria Math" panose="02040503050406030204" pitchFamily="18" charset="0"/>
                            </a:rPr>
                            <m:t>𝒗</m:t>
                          </m:r>
                        </m:e>
                        <m:sub>
                          <m:r>
                            <a:rPr lang="en-US" sz="1800" b="1" i="1">
                              <a:solidFill>
                                <a:schemeClr val="bg1"/>
                              </a:solidFill>
                              <a:latin typeface="Cambria Math" panose="02040503050406030204" pitchFamily="18" charset="0"/>
                              <a:ea typeface="Cambria Math" panose="02040503050406030204" pitchFamily="18" charset="0"/>
                            </a:rPr>
                            <m:t>𝒋</m:t>
                          </m:r>
                        </m:sub>
                        <m:sup>
                          <m:d>
                            <m:dPr>
                              <m:ctrlPr>
                                <a:rPr lang="en-US" sz="1800" b="1" i="1">
                                  <a:solidFill>
                                    <a:schemeClr val="bg1"/>
                                  </a:solidFill>
                                  <a:latin typeface="Cambria Math" charset="0"/>
                                  <a:ea typeface="Cambria Math" panose="02040503050406030204" pitchFamily="18" charset="0"/>
                                </a:rPr>
                              </m:ctrlPr>
                            </m:dPr>
                            <m:e>
                              <m:r>
                                <a:rPr lang="en-US" sz="1800" b="1" i="1">
                                  <a:solidFill>
                                    <a:schemeClr val="bg1"/>
                                  </a:solidFill>
                                  <a:latin typeface="Cambria Math" panose="02040503050406030204" pitchFamily="18" charset="0"/>
                                  <a:ea typeface="Cambria Math" panose="02040503050406030204" pitchFamily="18" charset="0"/>
                                </a:rPr>
                                <m:t>𝒊</m:t>
                              </m:r>
                            </m:e>
                          </m:d>
                        </m:sup>
                      </m:sSubSup>
                      <m:r>
                        <a:rPr lang="en-US" sz="1800" b="1" i="1">
                          <a:solidFill>
                            <a:schemeClr val="bg1"/>
                          </a:solidFill>
                          <a:latin typeface="Cambria Math" panose="02040503050406030204" pitchFamily="18" charset="0"/>
                          <a:ea typeface="Cambria Math" panose="02040503050406030204" pitchFamily="18" charset="0"/>
                        </a:rPr>
                        <m:t>∙</m:t>
                      </m:r>
                      <m:r>
                        <a:rPr lang="en-US" sz="1800" b="1" i="1">
                          <a:solidFill>
                            <a:schemeClr val="bg1"/>
                          </a:solidFill>
                          <a:latin typeface="Cambria Math" panose="02040503050406030204" pitchFamily="18" charset="0"/>
                          <a:ea typeface="Cambria Math" panose="02040503050406030204" pitchFamily="18" charset="0"/>
                        </a:rPr>
                        <m:t>𝝈</m:t>
                      </m:r>
                      <m:d>
                        <m:dPr>
                          <m:ctrlPr>
                            <a:rPr lang="en-US" sz="1800" b="1" i="1">
                              <a:solidFill>
                                <a:schemeClr val="bg1"/>
                              </a:solidFill>
                              <a:latin typeface="Cambria Math" charset="0"/>
                              <a:ea typeface="Cambria Math" panose="02040503050406030204" pitchFamily="18" charset="0"/>
                            </a:rPr>
                          </m:ctrlPr>
                        </m:dPr>
                        <m:e>
                          <m:sSub>
                            <m:sSubPr>
                              <m:ctrlPr>
                                <a:rPr lang="en-US" sz="1800" b="1" i="1">
                                  <a:solidFill>
                                    <a:schemeClr val="bg1"/>
                                  </a:solidFill>
                                  <a:latin typeface="Cambria Math" charset="0"/>
                                  <a:ea typeface="Cambria Math" panose="02040503050406030204" pitchFamily="18" charset="0"/>
                                </a:rPr>
                              </m:ctrlPr>
                            </m:sSubPr>
                            <m:e>
                              <m:r>
                                <a:rPr lang="en-US" sz="1800" b="1" i="1">
                                  <a:solidFill>
                                    <a:schemeClr val="bg1"/>
                                  </a:solidFill>
                                  <a:latin typeface="Cambria Math" panose="02040503050406030204" pitchFamily="18" charset="0"/>
                                  <a:ea typeface="Cambria Math" panose="02040503050406030204" pitchFamily="18" charset="0"/>
                                </a:rPr>
                                <m:t>𝑾</m:t>
                              </m:r>
                            </m:e>
                            <m:sub>
                              <m:r>
                                <a:rPr lang="en-US" sz="1800" b="1" i="1">
                                  <a:solidFill>
                                    <a:schemeClr val="bg1"/>
                                  </a:solidFill>
                                  <a:latin typeface="Cambria Math" panose="02040503050406030204" pitchFamily="18" charset="0"/>
                                  <a:ea typeface="Cambria Math" panose="02040503050406030204" pitchFamily="18" charset="0"/>
                                </a:rPr>
                                <m:t>𝒊</m:t>
                              </m:r>
                            </m:sub>
                          </m:sSub>
                          <m:r>
                            <a:rPr lang="en-US" sz="1800" b="1" i="1">
                              <a:solidFill>
                                <a:schemeClr val="bg1"/>
                              </a:solidFill>
                              <a:latin typeface="Cambria Math" panose="02040503050406030204" pitchFamily="18" charset="0"/>
                              <a:ea typeface="Cambria Math" panose="02040503050406030204" pitchFamily="18" charset="0"/>
                            </a:rPr>
                            <m:t>∙</m:t>
                          </m:r>
                          <m:sSup>
                            <m:sSupPr>
                              <m:ctrlPr>
                                <a:rPr lang="en-US" sz="1800" b="1" i="1">
                                  <a:solidFill>
                                    <a:schemeClr val="bg1"/>
                                  </a:solidFill>
                                  <a:latin typeface="Cambria Math"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𝒗</m:t>
                              </m:r>
                            </m:e>
                            <m:sup>
                              <m:d>
                                <m:dPr>
                                  <m:ctrlPr>
                                    <a:rPr lang="en-US" sz="1800" b="1" i="1">
                                      <a:solidFill>
                                        <a:schemeClr val="bg1"/>
                                      </a:solidFill>
                                      <a:latin typeface="Cambria Math" charset="0"/>
                                      <a:ea typeface="Cambria Math" panose="02040503050406030204" pitchFamily="18" charset="0"/>
                                    </a:rPr>
                                  </m:ctrlPr>
                                </m:dPr>
                                <m:e>
                                  <m:r>
                                    <a:rPr lang="en-US" sz="1800" b="1" i="1">
                                      <a:solidFill>
                                        <a:schemeClr val="bg1"/>
                                      </a:solidFill>
                                      <a:latin typeface="Cambria Math" panose="02040503050406030204" pitchFamily="18" charset="0"/>
                                      <a:ea typeface="Cambria Math" panose="02040503050406030204" pitchFamily="18" charset="0"/>
                                    </a:rPr>
                                    <m:t>𝒊</m:t>
                                  </m:r>
                                </m:e>
                              </m:d>
                            </m:sup>
                          </m:sSup>
                          <m:r>
                            <a:rPr lang="en-US" sz="1800" b="1" i="1">
                              <a:solidFill>
                                <a:schemeClr val="bg1"/>
                              </a:solidFill>
                              <a:latin typeface="Cambria Math" panose="02040503050406030204" pitchFamily="18" charset="0"/>
                              <a:ea typeface="Cambria Math" panose="02040503050406030204" pitchFamily="18" charset="0"/>
                            </a:rPr>
                            <m:t>+</m:t>
                          </m:r>
                          <m:sSub>
                            <m:sSubPr>
                              <m:ctrlPr>
                                <a:rPr lang="en-US" sz="1800" b="1" i="1">
                                  <a:solidFill>
                                    <a:schemeClr val="bg1"/>
                                  </a:solidFill>
                                  <a:latin typeface="Cambria Math" charset="0"/>
                                  <a:ea typeface="Cambria Math" panose="02040503050406030204" pitchFamily="18" charset="0"/>
                                </a:rPr>
                              </m:ctrlPr>
                            </m:sSubPr>
                            <m:e>
                              <m:r>
                                <a:rPr lang="en-US" sz="1800" b="1" i="1">
                                  <a:solidFill>
                                    <a:schemeClr val="bg1"/>
                                  </a:solidFill>
                                  <a:latin typeface="Cambria Math" panose="02040503050406030204" pitchFamily="18" charset="0"/>
                                  <a:ea typeface="Cambria Math" panose="02040503050406030204" pitchFamily="18" charset="0"/>
                                </a:rPr>
                                <m:t>𝒄</m:t>
                              </m:r>
                            </m:e>
                            <m:sub>
                              <m:r>
                                <a:rPr lang="en-US" sz="1800" b="1" i="1">
                                  <a:solidFill>
                                    <a:schemeClr val="bg1"/>
                                  </a:solidFill>
                                  <a:latin typeface="Cambria Math" panose="02040503050406030204" pitchFamily="18" charset="0"/>
                                  <a:ea typeface="Cambria Math" panose="02040503050406030204" pitchFamily="18" charset="0"/>
                                </a:rPr>
                                <m:t>𝒊</m:t>
                              </m:r>
                            </m:sub>
                          </m:sSub>
                        </m:e>
                      </m:d>
                    </m:oMath>
                  </m:oMathPara>
                </a14:m>
                <a:endParaRPr lang="en-US" sz="1800" b="1" dirty="0">
                  <a:solidFill>
                    <a:schemeClr val="bg1"/>
                  </a:solidFill>
                  <a:ea typeface="Cambria Math" panose="02040503050406030204" pitchFamily="18" charset="0"/>
                </a:endParaRPr>
              </a:p>
              <a:p>
                <a:pPr algn="ctr">
                  <a:spcAft>
                    <a:spcPct val="50000"/>
                  </a:spcAft>
                </a:pPr>
                <a:r>
                  <a:rPr lang="en-US" sz="1800" b="1" i="1" dirty="0">
                    <a:solidFill>
                      <a:schemeClr val="bg1"/>
                    </a:solidFill>
                    <a:latin typeface="Cambria Math" panose="02040503050406030204" pitchFamily="18" charset="0"/>
                  </a:rPr>
                  <a:t>  </a:t>
                </a:r>
                <a14:m>
                  <m:oMath xmlns:m="http://schemas.openxmlformats.org/officeDocument/2006/math">
                    <m:r>
                      <a:rPr lang="en-US" sz="1800" b="1" i="1">
                        <a:solidFill>
                          <a:schemeClr val="bg1"/>
                        </a:solidFill>
                        <a:latin typeface="Cambria Math" panose="02040503050406030204" pitchFamily="18" charset="0"/>
                      </a:rPr>
                      <m:t>−</m:t>
                    </m:r>
                    <m:f>
                      <m:fPr>
                        <m:ctrlPr>
                          <a:rPr lang="en-US" sz="1800" b="1" i="1">
                            <a:solidFill>
                              <a:schemeClr val="bg1"/>
                            </a:solidFill>
                            <a:latin typeface="Cambria Math" charset="0"/>
                          </a:rPr>
                        </m:ctrlPr>
                      </m:fPr>
                      <m:num>
                        <m:r>
                          <a:rPr lang="en-US" sz="1800" b="1" i="1">
                            <a:solidFill>
                              <a:schemeClr val="bg1"/>
                            </a:solidFill>
                            <a:latin typeface="Cambria Math" panose="02040503050406030204" pitchFamily="18" charset="0"/>
                          </a:rPr>
                          <m:t>𝒅𝒍𝒐𝒈</m:t>
                        </m:r>
                        <m:d>
                          <m:dPr>
                            <m:ctrlPr>
                              <a:rPr lang="en-US" sz="1800" b="1" i="1">
                                <a:solidFill>
                                  <a:schemeClr val="bg1"/>
                                </a:solidFill>
                                <a:latin typeface="Cambria Math" charset="0"/>
                              </a:rPr>
                            </m:ctrlPr>
                          </m:dPr>
                          <m:e>
                            <m:r>
                              <a:rPr lang="en-US" sz="1800" b="1" i="1">
                                <a:solidFill>
                                  <a:schemeClr val="bg1"/>
                                </a:solidFill>
                                <a:latin typeface="Cambria Math" panose="02040503050406030204" pitchFamily="18" charset="0"/>
                              </a:rPr>
                              <m:t>𝒑</m:t>
                            </m:r>
                            <m:d>
                              <m:dPr>
                                <m:ctrlPr>
                                  <a:rPr lang="en-US" sz="1800" b="1" i="1">
                                    <a:solidFill>
                                      <a:schemeClr val="bg1"/>
                                    </a:solidFill>
                                    <a:latin typeface="Cambria Math" charset="0"/>
                                  </a:rPr>
                                </m:ctrlPr>
                              </m:dPr>
                              <m:e>
                                <m:r>
                                  <a:rPr lang="en-US" sz="1800" b="1" i="1">
                                    <a:solidFill>
                                      <a:schemeClr val="bg1"/>
                                    </a:solidFill>
                                    <a:latin typeface="Cambria Math" panose="02040503050406030204" pitchFamily="18" charset="0"/>
                                  </a:rPr>
                                  <m:t>𝒗</m:t>
                                </m:r>
                              </m:e>
                            </m:d>
                          </m:e>
                        </m:d>
                      </m:num>
                      <m:den>
                        <m:r>
                          <a:rPr lang="en-US" sz="1800" b="1" i="1">
                            <a:solidFill>
                              <a:schemeClr val="bg1"/>
                            </a:solidFill>
                            <a:latin typeface="Cambria Math" panose="02040503050406030204" pitchFamily="18" charset="0"/>
                          </a:rPr>
                          <m:t>𝒅</m:t>
                        </m:r>
                        <m:sSub>
                          <m:sSubPr>
                            <m:ctrlPr>
                              <a:rPr lang="en-US" sz="1800" b="1" i="1">
                                <a:solidFill>
                                  <a:schemeClr val="bg1"/>
                                </a:solidFill>
                                <a:latin typeface="Cambria Math" charset="0"/>
                              </a:rPr>
                            </m:ctrlPr>
                          </m:sSubPr>
                          <m:e>
                            <m:r>
                              <a:rPr lang="en-US" sz="1800" b="1" i="1">
                                <a:solidFill>
                                  <a:schemeClr val="bg1"/>
                                </a:solidFill>
                                <a:latin typeface="Cambria Math" panose="02040503050406030204" pitchFamily="18" charset="0"/>
                              </a:rPr>
                              <m:t>𝒄</m:t>
                            </m:r>
                          </m:e>
                          <m:sub>
                            <m:r>
                              <a:rPr lang="en-US" sz="1800" b="1" i="1">
                                <a:solidFill>
                                  <a:schemeClr val="bg1"/>
                                </a:solidFill>
                                <a:latin typeface="Cambria Math" panose="02040503050406030204" pitchFamily="18" charset="0"/>
                              </a:rPr>
                              <m:t>𝒊</m:t>
                            </m:r>
                          </m:sub>
                        </m:sSub>
                      </m:den>
                    </m:f>
                    <m:r>
                      <a:rPr lang="en-US" sz="1800" b="1" i="1">
                        <a:solidFill>
                          <a:schemeClr val="bg1"/>
                        </a:solidFill>
                        <a:latin typeface="Cambria Math" panose="02040503050406030204" pitchFamily="18" charset="0"/>
                      </a:rPr>
                      <m:t>=</m:t>
                    </m:r>
                    <m:sSub>
                      <m:sSubPr>
                        <m:ctrlPr>
                          <a:rPr lang="en-US" sz="1800" b="1" i="1">
                            <a:solidFill>
                              <a:schemeClr val="bg1"/>
                            </a:solidFill>
                            <a:latin typeface="Cambria Math" charset="0"/>
                          </a:rPr>
                        </m:ctrlPr>
                      </m:sSubPr>
                      <m:e>
                        <m:r>
                          <a:rPr lang="en-US" sz="1800" b="1" i="1">
                            <a:solidFill>
                              <a:schemeClr val="bg1"/>
                            </a:solidFill>
                            <a:latin typeface="Cambria Math" panose="02040503050406030204" pitchFamily="18" charset="0"/>
                          </a:rPr>
                          <m:t>𝑬</m:t>
                        </m:r>
                      </m:e>
                      <m:sub>
                        <m:r>
                          <a:rPr lang="en-US" sz="1800" b="1" i="1">
                            <a:solidFill>
                              <a:schemeClr val="bg1"/>
                            </a:solidFill>
                            <a:latin typeface="Cambria Math" panose="02040503050406030204" pitchFamily="18" charset="0"/>
                          </a:rPr>
                          <m:t>𝒗</m:t>
                        </m:r>
                      </m:sub>
                    </m:sSub>
                    <m:d>
                      <m:dPr>
                        <m:begChr m:val="["/>
                        <m:endChr m:val="]"/>
                        <m:ctrlPr>
                          <a:rPr lang="en-US" sz="1800" b="1" i="1">
                            <a:solidFill>
                              <a:schemeClr val="bg1"/>
                            </a:solidFill>
                            <a:latin typeface="Cambria Math" charset="0"/>
                          </a:rPr>
                        </m:ctrlPr>
                      </m:dPr>
                      <m:e>
                        <m:r>
                          <a:rPr lang="en-US" sz="1800" b="1" i="1">
                            <a:solidFill>
                              <a:schemeClr val="bg1"/>
                            </a:solidFill>
                            <a:latin typeface="Cambria Math" panose="02040503050406030204" pitchFamily="18" charset="0"/>
                          </a:rPr>
                          <m:t>𝒑</m:t>
                        </m:r>
                        <m:d>
                          <m:dPr>
                            <m:ctrlPr>
                              <a:rPr lang="en-US" sz="1800" b="1" i="1">
                                <a:solidFill>
                                  <a:schemeClr val="bg1"/>
                                </a:solidFill>
                                <a:latin typeface="Cambria Math" charset="0"/>
                              </a:rPr>
                            </m:ctrlPr>
                          </m:dPr>
                          <m:e>
                            <m:sSub>
                              <m:sSubPr>
                                <m:ctrlPr>
                                  <a:rPr lang="en-US" sz="1800" b="1" i="1">
                                    <a:solidFill>
                                      <a:schemeClr val="bg1"/>
                                    </a:solidFill>
                                    <a:latin typeface="Cambria Math" charset="0"/>
                                  </a:rPr>
                                </m:ctrlPr>
                              </m:sSubPr>
                              <m:e>
                                <m:r>
                                  <a:rPr lang="en-US" sz="1800" b="1" i="1">
                                    <a:solidFill>
                                      <a:schemeClr val="bg1"/>
                                    </a:solidFill>
                                    <a:latin typeface="Cambria Math" panose="02040503050406030204" pitchFamily="18" charset="0"/>
                                  </a:rPr>
                                  <m:t>𝒉</m:t>
                                </m:r>
                              </m:e>
                              <m:sub>
                                <m:r>
                                  <a:rPr lang="en-US" sz="1800" b="1" i="1">
                                    <a:solidFill>
                                      <a:schemeClr val="bg1"/>
                                    </a:solidFill>
                                    <a:latin typeface="Cambria Math" panose="02040503050406030204" pitchFamily="18" charset="0"/>
                                  </a:rPr>
                                  <m:t>𝒊</m:t>
                                </m:r>
                              </m:sub>
                            </m:sSub>
                          </m:e>
                          <m:e>
                            <m:r>
                              <a:rPr lang="en-US" sz="1800" b="1" i="1">
                                <a:solidFill>
                                  <a:schemeClr val="bg1"/>
                                </a:solidFill>
                                <a:latin typeface="Cambria Math" panose="02040503050406030204" pitchFamily="18" charset="0"/>
                              </a:rPr>
                              <m:t>𝒗</m:t>
                            </m:r>
                          </m:e>
                        </m:d>
                      </m:e>
                    </m:d>
                    <m:r>
                      <a:rPr lang="en-US" sz="1800" b="1" i="1">
                        <a:solidFill>
                          <a:schemeClr val="bg1"/>
                        </a:solidFill>
                        <a:latin typeface="Cambria Math" panose="02040503050406030204" pitchFamily="18" charset="0"/>
                      </a:rPr>
                      <m:t>−</m:t>
                    </m:r>
                    <m:r>
                      <a:rPr lang="en-US" sz="1800" b="1" i="1">
                        <a:solidFill>
                          <a:schemeClr val="bg1"/>
                        </a:solidFill>
                        <a:latin typeface="Cambria Math" panose="02040503050406030204" pitchFamily="18" charset="0"/>
                      </a:rPr>
                      <m:t>𝝈</m:t>
                    </m:r>
                    <m:d>
                      <m:dPr>
                        <m:ctrlPr>
                          <a:rPr lang="en-US" sz="1800" b="1" i="1">
                            <a:solidFill>
                              <a:schemeClr val="bg1"/>
                            </a:solidFill>
                            <a:latin typeface="Cambria Math" charset="0"/>
                          </a:rPr>
                        </m:ctrlPr>
                      </m:dPr>
                      <m:e>
                        <m:sSub>
                          <m:sSubPr>
                            <m:ctrlPr>
                              <a:rPr lang="en-US" sz="1800" b="1" i="1">
                                <a:solidFill>
                                  <a:schemeClr val="bg1"/>
                                </a:solidFill>
                                <a:latin typeface="Cambria Math" charset="0"/>
                              </a:rPr>
                            </m:ctrlPr>
                          </m:sSubPr>
                          <m:e>
                            <m:r>
                              <a:rPr lang="en-US" sz="1800" b="1" i="1">
                                <a:solidFill>
                                  <a:schemeClr val="bg1"/>
                                </a:solidFill>
                                <a:latin typeface="Cambria Math" panose="02040503050406030204" pitchFamily="18" charset="0"/>
                              </a:rPr>
                              <m:t>𝑾</m:t>
                            </m:r>
                          </m:e>
                          <m:sub>
                            <m:r>
                              <a:rPr lang="en-US" sz="1800" b="1" i="1">
                                <a:solidFill>
                                  <a:schemeClr val="bg1"/>
                                </a:solidFill>
                                <a:latin typeface="Cambria Math" panose="02040503050406030204" pitchFamily="18" charset="0"/>
                              </a:rPr>
                              <m:t>𝒊</m:t>
                            </m:r>
                          </m:sub>
                        </m:sSub>
                        <m:r>
                          <a:rPr lang="en-US" sz="1800" b="1" i="1">
                            <a:solidFill>
                              <a:schemeClr val="bg1"/>
                            </a:solidFill>
                            <a:latin typeface="Cambria Math" panose="02040503050406030204" pitchFamily="18" charset="0"/>
                          </a:rPr>
                          <m:t>∙</m:t>
                        </m:r>
                        <m:sSup>
                          <m:sSupPr>
                            <m:ctrlPr>
                              <a:rPr lang="en-US" sz="1800" b="1" i="1">
                                <a:solidFill>
                                  <a:schemeClr val="bg1"/>
                                </a:solidFill>
                                <a:latin typeface="Cambria Math" charset="0"/>
                              </a:rPr>
                            </m:ctrlPr>
                          </m:sSupPr>
                          <m:e>
                            <m:r>
                              <a:rPr lang="en-US" sz="1800" b="1" i="1">
                                <a:solidFill>
                                  <a:schemeClr val="bg1"/>
                                </a:solidFill>
                                <a:latin typeface="Cambria Math" panose="02040503050406030204" pitchFamily="18" charset="0"/>
                              </a:rPr>
                              <m:t>𝒗</m:t>
                            </m:r>
                          </m:e>
                          <m:sup>
                            <m:d>
                              <m:dPr>
                                <m:ctrlPr>
                                  <a:rPr lang="en-US" sz="1800" b="1" i="1">
                                    <a:solidFill>
                                      <a:schemeClr val="bg1"/>
                                    </a:solidFill>
                                    <a:latin typeface="Cambria Math" charset="0"/>
                                  </a:rPr>
                                </m:ctrlPr>
                              </m:dPr>
                              <m:e>
                                <m:r>
                                  <a:rPr lang="en-US" sz="1800" b="1" i="1">
                                    <a:solidFill>
                                      <a:schemeClr val="bg1"/>
                                    </a:solidFill>
                                    <a:latin typeface="Cambria Math" panose="02040503050406030204" pitchFamily="18" charset="0"/>
                                  </a:rPr>
                                  <m:t>𝒊</m:t>
                                </m:r>
                              </m:e>
                            </m:d>
                          </m:sup>
                        </m:sSup>
                      </m:e>
                    </m:d>
                  </m:oMath>
                </a14:m>
                <a:endParaRPr lang="en-US" sz="1800" b="1" i="1" dirty="0">
                  <a:solidFill>
                    <a:schemeClr val="bg1"/>
                  </a:solidFill>
                  <a:latin typeface="Cambria Math" panose="02040503050406030204" pitchFamily="18" charset="0"/>
                </a:endParaRPr>
              </a:p>
              <a:p>
                <a:pPr algn="just">
                  <a:spcAft>
                    <a:spcPct val="50000"/>
                  </a:spcAft>
                </a:pPr>
                <a14:m>
                  <m:oMathPara xmlns:m="http://schemas.openxmlformats.org/officeDocument/2006/math">
                    <m:oMathParaPr>
                      <m:jc m:val="centerGroup"/>
                    </m:oMathParaPr>
                    <m:oMath xmlns:m="http://schemas.openxmlformats.org/officeDocument/2006/math">
                      <m:r>
                        <a:rPr lang="en-US" sz="1800" b="1" i="1">
                          <a:solidFill>
                            <a:schemeClr val="bg1"/>
                          </a:solidFill>
                          <a:latin typeface="Cambria Math" panose="02040503050406030204" pitchFamily="18" charset="0"/>
                        </a:rPr>
                        <m:t>−</m:t>
                      </m:r>
                      <m:f>
                        <m:fPr>
                          <m:ctrlPr>
                            <a:rPr lang="en-US" sz="1800" b="1" i="1">
                              <a:solidFill>
                                <a:schemeClr val="bg1"/>
                              </a:solidFill>
                              <a:latin typeface="Cambria Math" charset="0"/>
                            </a:rPr>
                          </m:ctrlPr>
                        </m:fPr>
                        <m:num>
                          <m:r>
                            <a:rPr lang="en-US" sz="1800" b="1" i="1">
                              <a:solidFill>
                                <a:schemeClr val="bg1"/>
                              </a:solidFill>
                              <a:latin typeface="Cambria Math" panose="02040503050406030204" pitchFamily="18" charset="0"/>
                            </a:rPr>
                            <m:t>𝒅𝒍𝒐𝒈</m:t>
                          </m:r>
                          <m:d>
                            <m:dPr>
                              <m:ctrlPr>
                                <a:rPr lang="en-US" sz="1800" b="1" i="1">
                                  <a:solidFill>
                                    <a:schemeClr val="bg1"/>
                                  </a:solidFill>
                                  <a:latin typeface="Cambria Math" charset="0"/>
                                </a:rPr>
                              </m:ctrlPr>
                            </m:dPr>
                            <m:e>
                              <m:r>
                                <a:rPr lang="en-US" sz="1800" b="1" i="1">
                                  <a:solidFill>
                                    <a:schemeClr val="bg1"/>
                                  </a:solidFill>
                                  <a:latin typeface="Cambria Math" panose="02040503050406030204" pitchFamily="18" charset="0"/>
                                </a:rPr>
                                <m:t>𝒑</m:t>
                              </m:r>
                              <m:d>
                                <m:dPr>
                                  <m:ctrlPr>
                                    <a:rPr lang="en-US" sz="1800" b="1" i="1">
                                      <a:solidFill>
                                        <a:schemeClr val="bg1"/>
                                      </a:solidFill>
                                      <a:latin typeface="Cambria Math" charset="0"/>
                                    </a:rPr>
                                  </m:ctrlPr>
                                </m:dPr>
                                <m:e>
                                  <m:r>
                                    <a:rPr lang="en-US" sz="1800" b="1" i="1">
                                      <a:solidFill>
                                        <a:schemeClr val="bg1"/>
                                      </a:solidFill>
                                      <a:latin typeface="Cambria Math" panose="02040503050406030204" pitchFamily="18" charset="0"/>
                                    </a:rPr>
                                    <m:t>𝒗</m:t>
                                  </m:r>
                                </m:e>
                              </m:d>
                            </m:e>
                          </m:d>
                        </m:num>
                        <m:den>
                          <m:r>
                            <a:rPr lang="en-US" sz="1800" b="1" i="1">
                              <a:solidFill>
                                <a:schemeClr val="bg1"/>
                              </a:solidFill>
                              <a:latin typeface="Cambria Math" panose="02040503050406030204" pitchFamily="18" charset="0"/>
                            </a:rPr>
                            <m:t>𝒅</m:t>
                          </m:r>
                          <m:sSub>
                            <m:sSubPr>
                              <m:ctrlPr>
                                <a:rPr lang="en-US" sz="1800" b="1" i="1">
                                  <a:solidFill>
                                    <a:schemeClr val="bg1"/>
                                  </a:solidFill>
                                  <a:latin typeface="Cambria Math" charset="0"/>
                                </a:rPr>
                              </m:ctrlPr>
                            </m:sSubPr>
                            <m:e>
                              <m:r>
                                <a:rPr lang="en-US" sz="1800" b="1" i="1" smtClean="0">
                                  <a:solidFill>
                                    <a:schemeClr val="bg1"/>
                                  </a:solidFill>
                                  <a:latin typeface="Cambria Math" panose="02040503050406030204" pitchFamily="18" charset="0"/>
                                </a:rPr>
                                <m:t>𝒃</m:t>
                              </m:r>
                            </m:e>
                            <m:sub>
                              <m:r>
                                <a:rPr lang="en-US" sz="1800" b="1" i="1" smtClean="0">
                                  <a:solidFill>
                                    <a:schemeClr val="bg1"/>
                                  </a:solidFill>
                                  <a:latin typeface="Cambria Math" panose="02040503050406030204" pitchFamily="18" charset="0"/>
                                </a:rPr>
                                <m:t>𝒋</m:t>
                              </m:r>
                            </m:sub>
                          </m:sSub>
                        </m:den>
                      </m:f>
                      <m:r>
                        <a:rPr lang="en-US" sz="1800" b="1" i="1">
                          <a:solidFill>
                            <a:schemeClr val="bg1"/>
                          </a:solidFill>
                          <a:latin typeface="Cambria Math" panose="02040503050406030204" pitchFamily="18" charset="0"/>
                        </a:rPr>
                        <m:t>=</m:t>
                      </m:r>
                      <m:sSub>
                        <m:sSubPr>
                          <m:ctrlPr>
                            <a:rPr lang="en-US" sz="1800" b="1" i="1">
                              <a:solidFill>
                                <a:schemeClr val="bg1"/>
                              </a:solidFill>
                              <a:latin typeface="Cambria Math" charset="0"/>
                            </a:rPr>
                          </m:ctrlPr>
                        </m:sSubPr>
                        <m:e>
                          <m:r>
                            <a:rPr lang="en-US" sz="1800" b="1" i="1">
                              <a:solidFill>
                                <a:schemeClr val="bg1"/>
                              </a:solidFill>
                              <a:latin typeface="Cambria Math" panose="02040503050406030204" pitchFamily="18" charset="0"/>
                            </a:rPr>
                            <m:t>𝑬</m:t>
                          </m:r>
                        </m:e>
                        <m:sub>
                          <m:r>
                            <a:rPr lang="en-US" sz="1800" b="1" i="1">
                              <a:solidFill>
                                <a:schemeClr val="bg1"/>
                              </a:solidFill>
                              <a:latin typeface="Cambria Math" panose="02040503050406030204" pitchFamily="18" charset="0"/>
                            </a:rPr>
                            <m:t>𝒗</m:t>
                          </m:r>
                        </m:sub>
                      </m:sSub>
                      <m:d>
                        <m:dPr>
                          <m:begChr m:val="["/>
                          <m:endChr m:val="]"/>
                          <m:ctrlPr>
                            <a:rPr lang="en-US" sz="1800" b="1" i="1">
                              <a:solidFill>
                                <a:schemeClr val="bg1"/>
                              </a:solidFill>
                              <a:latin typeface="Cambria Math" charset="0"/>
                            </a:rPr>
                          </m:ctrlPr>
                        </m:dPr>
                        <m:e>
                          <m:r>
                            <a:rPr lang="en-US" sz="1800" b="1" i="1">
                              <a:solidFill>
                                <a:schemeClr val="bg1"/>
                              </a:solidFill>
                              <a:latin typeface="Cambria Math" panose="02040503050406030204" pitchFamily="18" charset="0"/>
                            </a:rPr>
                            <m:t>𝒑</m:t>
                          </m:r>
                          <m:d>
                            <m:dPr>
                              <m:ctrlPr>
                                <a:rPr lang="en-US" sz="1800" b="1" i="1">
                                  <a:solidFill>
                                    <a:schemeClr val="bg1"/>
                                  </a:solidFill>
                                  <a:latin typeface="Cambria Math" charset="0"/>
                                </a:rPr>
                              </m:ctrlPr>
                            </m:dPr>
                            <m:e>
                              <m:sSub>
                                <m:sSubPr>
                                  <m:ctrlPr>
                                    <a:rPr lang="en-US" sz="1800" b="1" i="1">
                                      <a:solidFill>
                                        <a:schemeClr val="bg1"/>
                                      </a:solidFill>
                                      <a:latin typeface="Cambria Math" charset="0"/>
                                    </a:rPr>
                                  </m:ctrlPr>
                                </m:sSubPr>
                                <m:e>
                                  <m:r>
                                    <a:rPr lang="en-US" sz="1800" b="1" i="1" smtClean="0">
                                      <a:solidFill>
                                        <a:schemeClr val="bg1"/>
                                      </a:solidFill>
                                      <a:latin typeface="Cambria Math" panose="02040503050406030204" pitchFamily="18" charset="0"/>
                                    </a:rPr>
                                    <m:t>𝒗</m:t>
                                  </m:r>
                                </m:e>
                                <m:sub>
                                  <m:r>
                                    <a:rPr lang="en-US" sz="1800" b="1" i="1" smtClean="0">
                                      <a:solidFill>
                                        <a:schemeClr val="bg1"/>
                                      </a:solidFill>
                                      <a:latin typeface="Cambria Math" panose="02040503050406030204" pitchFamily="18" charset="0"/>
                                    </a:rPr>
                                    <m:t>𝒋</m:t>
                                  </m:r>
                                </m:sub>
                              </m:sSub>
                            </m:e>
                            <m:e>
                              <m:r>
                                <a:rPr lang="en-US" sz="1800" b="1" i="1" smtClean="0">
                                  <a:solidFill>
                                    <a:schemeClr val="bg1"/>
                                  </a:solidFill>
                                  <a:latin typeface="Cambria Math" panose="02040503050406030204" pitchFamily="18" charset="0"/>
                                </a:rPr>
                                <m:t>𝒉</m:t>
                              </m:r>
                            </m:e>
                          </m:d>
                        </m:e>
                      </m:d>
                      <m:r>
                        <a:rPr lang="en-US" sz="1800" b="1" i="1">
                          <a:solidFill>
                            <a:schemeClr val="bg1"/>
                          </a:solidFill>
                          <a:latin typeface="Cambria Math" panose="02040503050406030204" pitchFamily="18" charset="0"/>
                          <a:ea typeface="Cambria Math" panose="02040503050406030204" pitchFamily="18" charset="0"/>
                        </a:rPr>
                        <m:t>−</m:t>
                      </m:r>
                      <m:sSubSup>
                        <m:sSubSupPr>
                          <m:ctrlPr>
                            <a:rPr lang="en-US" sz="1800" b="1" i="1" smtClean="0">
                              <a:solidFill>
                                <a:schemeClr val="bg1"/>
                              </a:solidFill>
                              <a:latin typeface="Cambria Math" charset="0"/>
                              <a:ea typeface="Cambria Math" panose="02040503050406030204" pitchFamily="18" charset="0"/>
                            </a:rPr>
                          </m:ctrlPr>
                        </m:sSubSupPr>
                        <m:e>
                          <m:r>
                            <a:rPr lang="en-US" sz="1800" b="1" i="1" smtClean="0">
                              <a:solidFill>
                                <a:schemeClr val="bg1"/>
                              </a:solidFill>
                              <a:latin typeface="Cambria Math" panose="02040503050406030204" pitchFamily="18" charset="0"/>
                              <a:ea typeface="Cambria Math" panose="02040503050406030204" pitchFamily="18" charset="0"/>
                            </a:rPr>
                            <m:t>𝒗</m:t>
                          </m:r>
                        </m:e>
                        <m:sub>
                          <m:r>
                            <a:rPr lang="en-US" sz="1800" b="1" i="1" smtClean="0">
                              <a:solidFill>
                                <a:schemeClr val="bg1"/>
                              </a:solidFill>
                              <a:latin typeface="Cambria Math" panose="02040503050406030204" pitchFamily="18" charset="0"/>
                              <a:ea typeface="Cambria Math" panose="02040503050406030204" pitchFamily="18" charset="0"/>
                            </a:rPr>
                            <m:t>𝒋</m:t>
                          </m:r>
                        </m:sub>
                        <m:sup>
                          <m:r>
                            <a:rPr lang="en-US" sz="1800" b="1" i="1" smtClean="0">
                              <a:solidFill>
                                <a:schemeClr val="bg1"/>
                              </a:solidFill>
                              <a:latin typeface="Cambria Math" panose="02040503050406030204" pitchFamily="18" charset="0"/>
                              <a:ea typeface="Cambria Math" panose="02040503050406030204" pitchFamily="18" charset="0"/>
                            </a:rPr>
                            <m:t>(</m:t>
                          </m:r>
                          <m:r>
                            <a:rPr lang="en-US" sz="1800" b="1" i="1" smtClean="0">
                              <a:solidFill>
                                <a:schemeClr val="bg1"/>
                              </a:solidFill>
                              <a:latin typeface="Cambria Math" panose="02040503050406030204" pitchFamily="18" charset="0"/>
                              <a:ea typeface="Cambria Math" panose="02040503050406030204" pitchFamily="18" charset="0"/>
                            </a:rPr>
                            <m:t>𝒊</m:t>
                          </m:r>
                          <m:r>
                            <a:rPr lang="en-US" sz="1800" b="1" i="1" smtClean="0">
                              <a:solidFill>
                                <a:schemeClr val="bg1"/>
                              </a:solidFill>
                              <a:latin typeface="Cambria Math" panose="02040503050406030204" pitchFamily="18" charset="0"/>
                              <a:ea typeface="Cambria Math" panose="02040503050406030204" pitchFamily="18" charset="0"/>
                            </a:rPr>
                            <m:t>)</m:t>
                          </m:r>
                        </m:sup>
                      </m:sSubSup>
                    </m:oMath>
                  </m:oMathPara>
                </a14:m>
                <a:endParaRPr lang="en-US" sz="1800" b="1" dirty="0">
                  <a:solidFill>
                    <a:schemeClr val="bg1"/>
                  </a:solidFill>
                  <a:ea typeface="Cambria Math" panose="02040503050406030204" pitchFamily="18" charset="0"/>
                </a:endParaRPr>
              </a:p>
              <a:p>
                <a:pPr marL="285750" indent="-285750" algn="just">
                  <a:spcAft>
                    <a:spcPct val="50000"/>
                  </a:spcAft>
                  <a:buFont typeface="Arial" panose="020B0604020202020204" pitchFamily="34" charset="0"/>
                  <a:buChar char="•"/>
                </a:pPr>
                <a:r>
                  <a:rPr lang="en-US" sz="1800" b="1" dirty="0">
                    <a:solidFill>
                      <a:schemeClr val="bg1"/>
                    </a:solidFill>
                    <a:ea typeface="Cambria Math" panose="02040503050406030204" pitchFamily="18" charset="0"/>
                  </a:rPr>
                  <a:t>In practice, the log-likelihood gradients are commonly approximated by algorithms such as Contrastive Divergence (CD-k), which does the following:</a:t>
                </a:r>
              </a:p>
              <a:p>
                <a:pPr marL="742950" lvl="1" indent="-285750" algn="just">
                  <a:spcAft>
                    <a:spcPct val="50000"/>
                  </a:spcAft>
                  <a:buFont typeface="Arial" panose="020B0604020202020204" pitchFamily="34" charset="0"/>
                  <a:buChar char="•"/>
                </a:pPr>
                <a:r>
                  <a:rPr lang="en-US" sz="1800" b="1" dirty="0">
                    <a:solidFill>
                      <a:schemeClr val="bg1"/>
                    </a:solidFill>
                    <a:ea typeface="Cambria Math" panose="02040503050406030204" pitchFamily="18" charset="0"/>
                  </a:rPr>
                  <a:t>Since we want </a:t>
                </a:r>
                <a14:m>
                  <m:oMath xmlns:m="http://schemas.openxmlformats.org/officeDocument/2006/math">
                    <m:r>
                      <a:rPr lang="en-US" sz="1800" b="1" i="1" smtClean="0">
                        <a:solidFill>
                          <a:schemeClr val="bg1"/>
                        </a:solidFill>
                        <a:latin typeface="Cambria Math" panose="02040503050406030204" pitchFamily="18" charset="0"/>
                        <a:ea typeface="Cambria Math" panose="02040503050406030204" pitchFamily="18" charset="0"/>
                      </a:rPr>
                      <m:t>𝒑</m:t>
                    </m:r>
                    <m:d>
                      <m:dPr>
                        <m:ctrlPr>
                          <a:rPr lang="en-US" sz="1800" b="1" i="1" smtClean="0">
                            <a:solidFill>
                              <a:schemeClr val="bg1"/>
                            </a:solidFill>
                            <a:latin typeface="Cambria Math" charset="0"/>
                            <a:ea typeface="Cambria Math" panose="02040503050406030204" pitchFamily="18" charset="0"/>
                          </a:rPr>
                        </m:ctrlPr>
                      </m:dPr>
                      <m:e>
                        <m:r>
                          <a:rPr lang="en-US" sz="1800" b="1" i="1" smtClean="0">
                            <a:solidFill>
                              <a:schemeClr val="bg1"/>
                            </a:solidFill>
                            <a:latin typeface="Cambria Math" panose="02040503050406030204" pitchFamily="18" charset="0"/>
                            <a:ea typeface="Cambria Math" panose="02040503050406030204" pitchFamily="18" charset="0"/>
                          </a:rPr>
                          <m:t>𝒗</m:t>
                        </m:r>
                      </m:e>
                    </m:d>
                    <m:r>
                      <a:rPr lang="en-US" sz="1800" b="1" i="1" smtClean="0">
                        <a:solidFill>
                          <a:schemeClr val="bg1"/>
                        </a:solidFill>
                        <a:latin typeface="Cambria Math" panose="02040503050406030204" pitchFamily="18" charset="0"/>
                        <a:ea typeface="Cambria Math" panose="02040503050406030204" pitchFamily="18" charset="0"/>
                      </a:rPr>
                      <m:t>≈</m:t>
                    </m:r>
                    <m:sSub>
                      <m:sSubPr>
                        <m:ctrlPr>
                          <a:rPr lang="en-US" sz="1800" b="1" i="1" smtClean="0">
                            <a:solidFill>
                              <a:schemeClr val="bg1"/>
                            </a:solidFill>
                            <a:latin typeface="Cambria Math" charset="0"/>
                            <a:ea typeface="Cambria Math" panose="02040503050406030204" pitchFamily="18" charset="0"/>
                          </a:rPr>
                        </m:ctrlPr>
                      </m:sSubPr>
                      <m:e>
                        <m:r>
                          <a:rPr lang="en-US" sz="1800" b="1" i="1" smtClean="0">
                            <a:solidFill>
                              <a:schemeClr val="bg1"/>
                            </a:solidFill>
                            <a:latin typeface="Cambria Math" panose="02040503050406030204" pitchFamily="18" charset="0"/>
                            <a:ea typeface="Cambria Math" panose="02040503050406030204" pitchFamily="18" charset="0"/>
                          </a:rPr>
                          <m:t>𝒑</m:t>
                        </m:r>
                      </m:e>
                      <m:sub>
                        <m:r>
                          <a:rPr lang="en-US" sz="1800" b="1" i="1" smtClean="0">
                            <a:solidFill>
                              <a:schemeClr val="bg1"/>
                            </a:solidFill>
                            <a:latin typeface="Cambria Math" panose="02040503050406030204" pitchFamily="18" charset="0"/>
                            <a:ea typeface="Cambria Math" panose="02040503050406030204" pitchFamily="18" charset="0"/>
                          </a:rPr>
                          <m:t>𝒕𝒓𝒂𝒊𝒏</m:t>
                        </m:r>
                      </m:sub>
                    </m:sSub>
                    <m:d>
                      <m:dPr>
                        <m:ctrlPr>
                          <a:rPr lang="en-US" sz="1800" b="1" i="1" smtClean="0">
                            <a:solidFill>
                              <a:schemeClr val="bg1"/>
                            </a:solidFill>
                            <a:latin typeface="Cambria Math" charset="0"/>
                            <a:ea typeface="Cambria Math" panose="02040503050406030204" pitchFamily="18" charset="0"/>
                          </a:rPr>
                        </m:ctrlPr>
                      </m:dPr>
                      <m:e>
                        <m:r>
                          <a:rPr lang="en-US" sz="1800" b="1" i="1" smtClean="0">
                            <a:solidFill>
                              <a:schemeClr val="bg1"/>
                            </a:solidFill>
                            <a:latin typeface="Cambria Math" panose="02040503050406030204" pitchFamily="18" charset="0"/>
                            <a:ea typeface="Cambria Math" panose="02040503050406030204" pitchFamily="18" charset="0"/>
                          </a:rPr>
                          <m:t>𝒗</m:t>
                        </m:r>
                      </m:e>
                    </m:d>
                  </m:oMath>
                </a14:m>
                <a:r>
                  <a:rPr lang="en-US" sz="1800" b="1" dirty="0">
                    <a:solidFill>
                      <a:schemeClr val="bg1"/>
                    </a:solidFill>
                    <a:ea typeface="Cambria Math" panose="02040503050406030204" pitchFamily="18" charset="0"/>
                  </a:rPr>
                  <a:t> a Markov Chain is initialized with a training example that is close to </a:t>
                </a:r>
                <a:r>
                  <a:rPr lang="en-US" sz="1800" b="1" i="1" dirty="0">
                    <a:solidFill>
                      <a:schemeClr val="bg1"/>
                    </a:solidFill>
                    <a:ea typeface="Cambria Math" panose="02040503050406030204" pitchFamily="18" charset="0"/>
                  </a:rPr>
                  <a:t>p </a:t>
                </a:r>
                <a:r>
                  <a:rPr lang="en-US" sz="1800" b="1" dirty="0">
                    <a:solidFill>
                      <a:schemeClr val="bg1"/>
                    </a:solidFill>
                    <a:ea typeface="Cambria Math" panose="02040503050406030204" pitchFamily="18" charset="0"/>
                  </a:rPr>
                  <a:t>(so chain is close to convergence)</a:t>
                </a:r>
              </a:p>
              <a:p>
                <a:pPr marL="742950" lvl="1" indent="-285750" algn="just">
                  <a:spcAft>
                    <a:spcPct val="50000"/>
                  </a:spcAft>
                  <a:buFont typeface="Arial" panose="020B0604020202020204" pitchFamily="34" charset="0"/>
                  <a:buChar char="•"/>
                </a:pPr>
                <a:r>
                  <a:rPr lang="en-US" sz="1800" b="1" dirty="0">
                    <a:solidFill>
                      <a:schemeClr val="bg1"/>
                    </a:solidFill>
                    <a:ea typeface="Cambria Math" panose="02040503050406030204" pitchFamily="18" charset="0"/>
                  </a:rPr>
                  <a:t>CD selects samples after only k steps of Gibbs sampling (does not wait for convergence)</a:t>
                </a:r>
              </a:p>
              <a:p>
                <a:pPr algn="just">
                  <a:spcAft>
                    <a:spcPct val="50000"/>
                  </a:spcAft>
                </a:pPr>
                <a:endParaRPr lang="en-US" sz="1800" b="1" dirty="0">
                  <a:solidFill>
                    <a:schemeClr val="bg1"/>
                  </a:solidFill>
                  <a:ea typeface="Cambria Math" panose="02040503050406030204" pitchFamily="18" charset="0"/>
                </a:endParaRPr>
              </a:p>
              <a:p>
                <a:pPr algn="just">
                  <a:spcAft>
                    <a:spcPct val="50000"/>
                  </a:spcAft>
                </a:pPr>
                <a:endParaRPr lang="en-US" sz="1800" b="1" dirty="0">
                  <a:solidFill>
                    <a:schemeClr val="bg1"/>
                  </a:solidFill>
                </a:endParaRPr>
              </a:p>
              <a:p>
                <a:pPr algn="just">
                  <a:spcAft>
                    <a:spcPct val="50000"/>
                  </a:spcAft>
                </a:pPr>
                <a:endParaRPr lang="en-US" sz="1800" b="1" dirty="0">
                  <a:solidFill>
                    <a:schemeClr val="bg1"/>
                  </a:solidFill>
                </a:endParaRPr>
              </a:p>
            </p:txBody>
          </p:sp>
        </mc:Choice>
        <mc:Fallback xmlns="">
          <p:sp>
            <p:nvSpPr>
              <p:cNvPr id="10" name="Rectangle 3155"/>
              <p:cNvSpPr>
                <a:spLocks noRot="1" noChangeAspect="1" noMove="1" noResize="1" noEditPoints="1" noAdjustHandles="1" noChangeArrowheads="1" noChangeShapeType="1" noTextEdit="1"/>
              </p:cNvSpPr>
              <p:nvPr/>
            </p:nvSpPr>
            <p:spPr bwMode="auto">
              <a:xfrm>
                <a:off x="284886" y="758400"/>
                <a:ext cx="8645525" cy="5883594"/>
              </a:xfrm>
              <a:prstGeom prst="rect">
                <a:avLst/>
              </a:prstGeom>
              <a:blipFill>
                <a:blip r:embed="rId3"/>
                <a:stretch>
                  <a:fillRect l="-1551" t="-1346" r="-1622"/>
                </a:stretch>
              </a:blipFill>
              <a:ln w="9525">
                <a:no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46673544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0"/>
          <p:cNvSpPr txBox="1">
            <a:spLocks noChangeArrowheads="1"/>
          </p:cNvSpPr>
          <p:nvPr/>
        </p:nvSpPr>
        <p:spPr bwMode="auto">
          <a:xfrm>
            <a:off x="284886" y="91874"/>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RBM Training Summary </a:t>
            </a:r>
          </a:p>
        </p:txBody>
      </p:sp>
      <p:sp>
        <p:nvSpPr>
          <p:cNvPr id="22" name="Rectangle 3155"/>
          <p:cNvSpPr>
            <a:spLocks noChangeArrowheads="1"/>
          </p:cNvSpPr>
          <p:nvPr/>
        </p:nvSpPr>
        <p:spPr bwMode="auto">
          <a:xfrm>
            <a:off x="284886" y="609803"/>
            <a:ext cx="8645525" cy="5883594"/>
          </a:xfrm>
          <a:prstGeom prst="rect">
            <a:avLst/>
          </a:prstGeom>
          <a:noFill/>
          <a:ln w="9525">
            <a:noFill/>
            <a:miter lim="800000"/>
            <a:headEnd/>
            <a:tailEnd/>
          </a:ln>
          <a:effectLst/>
        </p:spPr>
        <p:txBody>
          <a:bodyPr lIns="0" tIns="0" rIns="0" bIns="0"/>
          <a:lstStyle/>
          <a:p>
            <a:pPr marL="176213" indent="-176213" algn="just">
              <a:spcAft>
                <a:spcPct val="50000"/>
              </a:spcAft>
              <a:buFontTx/>
              <a:buChar char="•"/>
            </a:pPr>
            <a:endParaRPr lang="en-US" sz="1800" b="1" dirty="0">
              <a:solidFill>
                <a:schemeClr val="bg1"/>
              </a:solidFill>
            </a:endParaRPr>
          </a:p>
        </p:txBody>
      </p:sp>
      <p:sp>
        <p:nvSpPr>
          <p:cNvPr id="10" name="Rectangle 3155"/>
          <p:cNvSpPr>
            <a:spLocks noChangeArrowheads="1"/>
          </p:cNvSpPr>
          <p:nvPr/>
        </p:nvSpPr>
        <p:spPr bwMode="auto">
          <a:xfrm>
            <a:off x="437287" y="762203"/>
            <a:ext cx="2607470" cy="1721372"/>
          </a:xfrm>
          <a:prstGeom prst="rect">
            <a:avLst/>
          </a:prstGeom>
          <a:noFill/>
          <a:ln w="9525">
            <a:noFill/>
            <a:miter lim="800000"/>
            <a:headEnd/>
            <a:tailEnd/>
          </a:ln>
          <a:effectLst/>
        </p:spPr>
        <p:txBody>
          <a:bodyPr lIns="0" tIns="0" rIns="0" bIns="0"/>
          <a:lstStyle/>
          <a:p>
            <a:pPr>
              <a:spcAft>
                <a:spcPct val="50000"/>
              </a:spcAft>
            </a:pPr>
            <a:r>
              <a:rPr lang="en-US" sz="1800" b="1" dirty="0">
                <a:solidFill>
                  <a:schemeClr val="bg1"/>
                </a:solidFill>
              </a:rPr>
              <a:t>1. Forward Pass: Inputs are combined with an individual weights and a bias. Some hidden nodes are activated.</a:t>
            </a:r>
          </a:p>
          <a:p>
            <a:pPr>
              <a:spcAft>
                <a:spcPct val="50000"/>
              </a:spcAft>
            </a:pPr>
            <a:endParaRPr lang="en-US" sz="1800" b="1" dirty="0">
              <a:solidFill>
                <a:schemeClr val="bg1"/>
              </a:solidFill>
            </a:endParaRPr>
          </a:p>
          <a:p>
            <a:pPr>
              <a:spcAft>
                <a:spcPct val="50000"/>
              </a:spcAft>
            </a:pPr>
            <a:endParaRPr lang="en-US" sz="1800" b="1" dirty="0">
              <a:solidFill>
                <a:schemeClr val="bg1"/>
              </a:solidFill>
            </a:endParaRPr>
          </a:p>
        </p:txBody>
      </p:sp>
      <p:sp>
        <p:nvSpPr>
          <p:cNvPr id="33" name="Rectangle 3155"/>
          <p:cNvSpPr>
            <a:spLocks noChangeArrowheads="1"/>
          </p:cNvSpPr>
          <p:nvPr/>
        </p:nvSpPr>
        <p:spPr bwMode="auto">
          <a:xfrm>
            <a:off x="3498258" y="762203"/>
            <a:ext cx="2607470" cy="2026486"/>
          </a:xfrm>
          <a:prstGeom prst="rect">
            <a:avLst/>
          </a:prstGeom>
          <a:noFill/>
          <a:ln w="9525">
            <a:noFill/>
            <a:miter lim="800000"/>
            <a:headEnd/>
            <a:tailEnd/>
          </a:ln>
          <a:effectLst/>
        </p:spPr>
        <p:txBody>
          <a:bodyPr lIns="0" tIns="0" rIns="0" bIns="0"/>
          <a:lstStyle/>
          <a:p>
            <a:pPr>
              <a:spcAft>
                <a:spcPct val="50000"/>
              </a:spcAft>
            </a:pPr>
            <a:r>
              <a:rPr lang="en-US" sz="1800" b="1" dirty="0">
                <a:solidFill>
                  <a:schemeClr val="bg1"/>
                </a:solidFill>
              </a:rPr>
              <a:t>2. Backward Pass: Activations are combined with an individual weight and a bias. Results are passed to the visible layer.</a:t>
            </a:r>
          </a:p>
          <a:p>
            <a:pPr>
              <a:spcAft>
                <a:spcPct val="50000"/>
              </a:spcAft>
            </a:pPr>
            <a:endParaRPr lang="en-US" sz="1800" b="1" dirty="0">
              <a:solidFill>
                <a:schemeClr val="bg1"/>
              </a:solidFill>
            </a:endParaRPr>
          </a:p>
          <a:p>
            <a:pPr>
              <a:spcAft>
                <a:spcPct val="50000"/>
              </a:spcAft>
            </a:pPr>
            <a:endParaRPr lang="en-US" sz="1800" b="1" dirty="0">
              <a:solidFill>
                <a:schemeClr val="bg1"/>
              </a:solidFill>
            </a:endParaRPr>
          </a:p>
        </p:txBody>
      </p:sp>
      <mc:AlternateContent xmlns:mc="http://schemas.openxmlformats.org/markup-compatibility/2006" xmlns:a14="http://schemas.microsoft.com/office/drawing/2010/main">
        <mc:Choice Requires="a14">
          <p:sp>
            <p:nvSpPr>
              <p:cNvPr id="34" name="Rectangle 3155"/>
              <p:cNvSpPr>
                <a:spLocks noChangeArrowheads="1"/>
              </p:cNvSpPr>
              <p:nvPr/>
            </p:nvSpPr>
            <p:spPr bwMode="auto">
              <a:xfrm>
                <a:off x="6322941" y="762202"/>
                <a:ext cx="2607470" cy="1862385"/>
              </a:xfrm>
              <a:prstGeom prst="rect">
                <a:avLst/>
              </a:prstGeom>
              <a:noFill/>
              <a:ln w="9525">
                <a:noFill/>
                <a:miter lim="800000"/>
                <a:headEnd/>
                <a:tailEnd/>
              </a:ln>
              <a:effectLst/>
            </p:spPr>
            <p:txBody>
              <a:bodyPr lIns="0" tIns="0" rIns="0" bIns="0"/>
              <a:lstStyle/>
              <a:p>
                <a:pPr>
                  <a:spcAft>
                    <a:spcPct val="50000"/>
                  </a:spcAft>
                </a:pPr>
                <a:r>
                  <a:rPr lang="en-US" sz="1800" b="1" dirty="0">
                    <a:solidFill>
                      <a:schemeClr val="bg1"/>
                    </a:solidFill>
                  </a:rPr>
                  <a:t>3. Divergence calculation: Input </a:t>
                </a:r>
                <a14:m>
                  <m:oMath xmlns:m="http://schemas.openxmlformats.org/officeDocument/2006/math">
                    <m:r>
                      <a:rPr lang="en-US" sz="1800" b="1" i="1" smtClean="0">
                        <a:solidFill>
                          <a:schemeClr val="bg1"/>
                        </a:solidFill>
                        <a:latin typeface="Cambria Math" panose="02040503050406030204" pitchFamily="18" charset="0"/>
                      </a:rPr>
                      <m:t>𝒙</m:t>
                    </m:r>
                  </m:oMath>
                </a14:m>
                <a:r>
                  <a:rPr lang="en-US" sz="1800" b="1" dirty="0">
                    <a:solidFill>
                      <a:schemeClr val="bg1"/>
                    </a:solidFill>
                  </a:rPr>
                  <a:t> and samples </a:t>
                </a:r>
                <a14:m>
                  <m:oMath xmlns:m="http://schemas.openxmlformats.org/officeDocument/2006/math">
                    <m:acc>
                      <m:accPr>
                        <m:chr m:val="̃"/>
                        <m:ctrlPr>
                          <a:rPr lang="en-US" sz="1800" b="1" i="1" smtClean="0">
                            <a:solidFill>
                              <a:schemeClr val="bg1"/>
                            </a:solidFill>
                            <a:latin typeface="Cambria Math" charset="0"/>
                          </a:rPr>
                        </m:ctrlPr>
                      </m:accPr>
                      <m:e>
                        <m:r>
                          <a:rPr lang="en-US" sz="1800" b="1" i="1" smtClean="0">
                            <a:solidFill>
                              <a:schemeClr val="bg1"/>
                            </a:solidFill>
                            <a:latin typeface="Cambria Math" panose="02040503050406030204" pitchFamily="18" charset="0"/>
                          </a:rPr>
                          <m:t>𝒙</m:t>
                        </m:r>
                      </m:e>
                    </m:acc>
                  </m:oMath>
                </a14:m>
                <a:r>
                  <a:rPr lang="en-US" sz="1800" b="1" dirty="0">
                    <a:solidFill>
                      <a:schemeClr val="bg1"/>
                    </a:solidFill>
                  </a:rPr>
                  <a:t> are compared in visible layer. Parameters are updated and steps are repeated</a:t>
                </a:r>
              </a:p>
              <a:p>
                <a:pPr>
                  <a:spcAft>
                    <a:spcPct val="50000"/>
                  </a:spcAft>
                </a:pPr>
                <a:endParaRPr lang="en-US" sz="1800" b="1" dirty="0">
                  <a:solidFill>
                    <a:schemeClr val="bg1"/>
                  </a:solidFill>
                </a:endParaRPr>
              </a:p>
              <a:p>
                <a:pPr>
                  <a:spcAft>
                    <a:spcPct val="50000"/>
                  </a:spcAft>
                </a:pPr>
                <a:endParaRPr lang="en-US" sz="1800" b="1" dirty="0">
                  <a:solidFill>
                    <a:schemeClr val="bg1"/>
                  </a:solidFill>
                </a:endParaRPr>
              </a:p>
              <a:p>
                <a:pPr>
                  <a:spcAft>
                    <a:spcPct val="50000"/>
                  </a:spcAft>
                </a:pPr>
                <a:endParaRPr lang="en-US" sz="1800" b="1" dirty="0">
                  <a:solidFill>
                    <a:schemeClr val="bg1"/>
                  </a:solidFill>
                </a:endParaRPr>
              </a:p>
            </p:txBody>
          </p:sp>
        </mc:Choice>
        <mc:Fallback xmlns="">
          <p:sp>
            <p:nvSpPr>
              <p:cNvPr id="34" name="Rectangle 3155"/>
              <p:cNvSpPr>
                <a:spLocks noRot="1" noChangeAspect="1" noMove="1" noResize="1" noEditPoints="1" noAdjustHandles="1" noChangeArrowheads="1" noChangeShapeType="1" noTextEdit="1"/>
              </p:cNvSpPr>
              <p:nvPr/>
            </p:nvSpPr>
            <p:spPr bwMode="auto">
              <a:xfrm>
                <a:off x="6322941" y="762202"/>
                <a:ext cx="2607470" cy="1862385"/>
              </a:xfrm>
              <a:prstGeom prst="rect">
                <a:avLst/>
              </a:prstGeom>
              <a:blipFill>
                <a:blip r:embed="rId3"/>
                <a:stretch>
                  <a:fillRect l="-5374" t="-4248" r="-6075" b="-10784"/>
                </a:stretch>
              </a:blipFill>
              <a:ln w="9525">
                <a:noFill/>
                <a:miter lim="800000"/>
                <a:headEnd/>
                <a:tailEnd/>
              </a:ln>
              <a:effectLst/>
            </p:spPr>
            <p:txBody>
              <a:bodyPr/>
              <a:lstStyle/>
              <a:p>
                <a:r>
                  <a:rPr lang="en-US">
                    <a:noFill/>
                  </a:rPr>
                  <a:t> </a:t>
                </a:r>
              </a:p>
            </p:txBody>
          </p:sp>
        </mc:Fallback>
      </mc:AlternateContent>
      <p:grpSp>
        <p:nvGrpSpPr>
          <p:cNvPr id="126" name="Group 125"/>
          <p:cNvGrpSpPr/>
          <p:nvPr/>
        </p:nvGrpSpPr>
        <p:grpSpPr>
          <a:xfrm>
            <a:off x="889755" y="4500795"/>
            <a:ext cx="1813203" cy="1630875"/>
            <a:chOff x="706655" y="2442584"/>
            <a:chExt cx="1813203" cy="1630875"/>
          </a:xfrm>
        </p:grpSpPr>
        <p:grpSp>
          <p:nvGrpSpPr>
            <p:cNvPr id="127" name="Group 126"/>
            <p:cNvGrpSpPr/>
            <p:nvPr/>
          </p:nvGrpSpPr>
          <p:grpSpPr>
            <a:xfrm>
              <a:off x="706655" y="2442584"/>
              <a:ext cx="1813203" cy="1158507"/>
              <a:chOff x="391886" y="3168799"/>
              <a:chExt cx="2708474" cy="1900330"/>
            </a:xfrm>
          </p:grpSpPr>
          <mc:AlternateContent xmlns:mc="http://schemas.openxmlformats.org/markup-compatibility/2006" xmlns:a14="http://schemas.microsoft.com/office/drawing/2010/main">
            <mc:Choice Requires="a14">
              <p:sp>
                <p:nvSpPr>
                  <p:cNvPr id="135" name="Oval 134"/>
                  <p:cNvSpPr/>
                  <p:nvPr/>
                </p:nvSpPr>
                <p:spPr>
                  <a:xfrm>
                    <a:off x="391886" y="3508909"/>
                    <a:ext cx="653143" cy="65314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accent1"/>
                                  </a:solidFill>
                                  <a:latin typeface="Cambria Math" charset="0"/>
                                </a:rPr>
                              </m:ctrlPr>
                            </m:sSubPr>
                            <m:e>
                              <m:r>
                                <a:rPr lang="en-US" b="0" i="1" smtClean="0">
                                  <a:solidFill>
                                    <a:schemeClr val="accent1"/>
                                  </a:solidFill>
                                  <a:latin typeface="Cambria Math" panose="02040503050406030204" pitchFamily="18" charset="0"/>
                                </a:rPr>
                                <m:t>𝑉</m:t>
                              </m:r>
                            </m:e>
                            <m:sub>
                              <m:r>
                                <a:rPr lang="en-US" b="0" i="1" smtClean="0">
                                  <a:solidFill>
                                    <a:schemeClr val="accent1"/>
                                  </a:solidFill>
                                  <a:latin typeface="Cambria Math" panose="02040503050406030204" pitchFamily="18" charset="0"/>
                                </a:rPr>
                                <m:t>1</m:t>
                              </m:r>
                            </m:sub>
                          </m:sSub>
                        </m:oMath>
                      </m:oMathPara>
                    </a14:m>
                    <a:endParaRPr lang="en-US" dirty="0">
                      <a:solidFill>
                        <a:schemeClr val="accent1"/>
                      </a:solidFill>
                    </a:endParaRPr>
                  </a:p>
                </p:txBody>
              </p:sp>
            </mc:Choice>
            <mc:Fallback xmlns="">
              <p:sp>
                <p:nvSpPr>
                  <p:cNvPr id="135" name="Oval 134"/>
                  <p:cNvSpPr>
                    <a:spLocks noRot="1" noChangeAspect="1" noMove="1" noResize="1" noEditPoints="1" noAdjustHandles="1" noChangeArrowheads="1" noChangeShapeType="1" noTextEdit="1"/>
                  </p:cNvSpPr>
                  <p:nvPr/>
                </p:nvSpPr>
                <p:spPr>
                  <a:xfrm>
                    <a:off x="391886" y="3508909"/>
                    <a:ext cx="653143" cy="653142"/>
                  </a:xfrm>
                  <a:prstGeom prst="ellipse">
                    <a:avLst/>
                  </a:prstGeom>
                  <a:blipFill>
                    <a:blip r:embed="rId4"/>
                    <a:stretch>
                      <a:fillRect l="-13158" b="-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6" name="Oval 135"/>
                  <p:cNvSpPr/>
                  <p:nvPr/>
                </p:nvSpPr>
                <p:spPr>
                  <a:xfrm>
                    <a:off x="391886" y="4415987"/>
                    <a:ext cx="653143" cy="65314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14:m>
                      <m:oMathPara xmlns:m="http://schemas.openxmlformats.org/officeDocument/2006/math">
                        <m:oMathParaPr>
                          <m:jc m:val="centerGroup"/>
                        </m:oMathParaPr>
                        <m:oMath xmlns:m="http://schemas.openxmlformats.org/officeDocument/2006/math">
                          <m:sSub>
                            <m:sSubPr>
                              <m:ctrlPr>
                                <a:rPr lang="en-US" i="1">
                                  <a:solidFill>
                                    <a:schemeClr val="accent1"/>
                                  </a:solidFill>
                                  <a:latin typeface="Cambria Math" charset="0"/>
                                </a:rPr>
                              </m:ctrlPr>
                            </m:sSubPr>
                            <m:e>
                              <m:r>
                                <a:rPr lang="en-US" i="1">
                                  <a:solidFill>
                                    <a:schemeClr val="accent1"/>
                                  </a:solidFill>
                                  <a:latin typeface="Cambria Math" panose="02040503050406030204" pitchFamily="18" charset="0"/>
                                </a:rPr>
                                <m:t>𝑉</m:t>
                              </m:r>
                            </m:e>
                            <m:sub>
                              <m:r>
                                <a:rPr lang="en-US" i="1">
                                  <a:solidFill>
                                    <a:schemeClr val="accent1"/>
                                  </a:solidFill>
                                  <a:latin typeface="Cambria Math" panose="02040503050406030204" pitchFamily="18" charset="0"/>
                                </a:rPr>
                                <m:t>2</m:t>
                              </m:r>
                            </m:sub>
                          </m:sSub>
                        </m:oMath>
                      </m:oMathPara>
                    </a14:m>
                    <a:endParaRPr lang="en-US" i="1" dirty="0">
                      <a:solidFill>
                        <a:schemeClr val="accent1"/>
                      </a:solidFill>
                      <a:latin typeface="Cambria Math" panose="02040503050406030204" pitchFamily="18" charset="0"/>
                    </a:endParaRPr>
                  </a:p>
                </p:txBody>
              </p:sp>
            </mc:Choice>
            <mc:Fallback xmlns="">
              <p:sp>
                <p:nvSpPr>
                  <p:cNvPr id="136" name="Oval 135"/>
                  <p:cNvSpPr>
                    <a:spLocks noRot="1" noChangeAspect="1" noMove="1" noResize="1" noEditPoints="1" noAdjustHandles="1" noChangeArrowheads="1" noChangeShapeType="1" noTextEdit="1"/>
                  </p:cNvSpPr>
                  <p:nvPr/>
                </p:nvSpPr>
                <p:spPr>
                  <a:xfrm>
                    <a:off x="391886" y="4415987"/>
                    <a:ext cx="653143" cy="653142"/>
                  </a:xfrm>
                  <a:prstGeom prst="ellipse">
                    <a:avLst/>
                  </a:prstGeom>
                  <a:blipFill>
                    <a:blip r:embed="rId5"/>
                    <a:stretch>
                      <a:fillRect l="-11842" b="-101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7" name="Oval 136"/>
                  <p:cNvSpPr/>
                  <p:nvPr/>
                </p:nvSpPr>
                <p:spPr>
                  <a:xfrm>
                    <a:off x="2416627" y="4153492"/>
                    <a:ext cx="653143" cy="65314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14:m>
                      <m:oMathPara xmlns:m="http://schemas.openxmlformats.org/officeDocument/2006/math">
                        <m:oMathParaPr>
                          <m:jc m:val="centerGroup"/>
                        </m:oMathParaPr>
                        <m:oMath xmlns:m="http://schemas.openxmlformats.org/officeDocument/2006/math">
                          <m:sSub>
                            <m:sSubPr>
                              <m:ctrlPr>
                                <a:rPr lang="en-US" i="1">
                                  <a:solidFill>
                                    <a:schemeClr val="tx1"/>
                                  </a:solidFill>
                                  <a:latin typeface="Cambria Math" charset="0"/>
                                </a:rPr>
                              </m:ctrlPr>
                            </m:sSubPr>
                            <m:e>
                              <m:r>
                                <a:rPr lang="en-US" i="1">
                                  <a:solidFill>
                                    <a:schemeClr val="tx1"/>
                                  </a:solidFill>
                                  <a:latin typeface="Cambria Math" panose="02040503050406030204" pitchFamily="18" charset="0"/>
                                </a:rPr>
                                <m:t>h</m:t>
                              </m:r>
                            </m:e>
                            <m:sub>
                              <m:r>
                                <a:rPr lang="en-US" i="1">
                                  <a:solidFill>
                                    <a:schemeClr val="tx1"/>
                                  </a:solidFill>
                                  <a:latin typeface="Cambria Math" panose="02040503050406030204" pitchFamily="18" charset="0"/>
                                </a:rPr>
                                <m:t>2</m:t>
                              </m:r>
                            </m:sub>
                          </m:sSub>
                        </m:oMath>
                      </m:oMathPara>
                    </a14:m>
                    <a:endParaRPr lang="en-US" i="1" dirty="0">
                      <a:solidFill>
                        <a:schemeClr val="tx1"/>
                      </a:solidFill>
                      <a:latin typeface="Cambria Math" panose="02040503050406030204" pitchFamily="18" charset="0"/>
                    </a:endParaRPr>
                  </a:p>
                </p:txBody>
              </p:sp>
            </mc:Choice>
            <mc:Fallback xmlns="">
              <p:sp>
                <p:nvSpPr>
                  <p:cNvPr id="137" name="Oval 136"/>
                  <p:cNvSpPr>
                    <a:spLocks noRot="1" noChangeAspect="1" noMove="1" noResize="1" noEditPoints="1" noAdjustHandles="1" noChangeArrowheads="1" noChangeShapeType="1" noTextEdit="1"/>
                  </p:cNvSpPr>
                  <p:nvPr/>
                </p:nvSpPr>
                <p:spPr>
                  <a:xfrm>
                    <a:off x="2416627" y="4153492"/>
                    <a:ext cx="653143" cy="653142"/>
                  </a:xfrm>
                  <a:prstGeom prst="ellipse">
                    <a:avLst/>
                  </a:prstGeom>
                  <a:blipFill>
                    <a:blip r:embed="rId6"/>
                    <a:stretch>
                      <a:fillRect l="-14474" b="-86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8" name="Oval 137"/>
                  <p:cNvSpPr/>
                  <p:nvPr/>
                </p:nvSpPr>
                <p:spPr>
                  <a:xfrm>
                    <a:off x="2447217" y="3168799"/>
                    <a:ext cx="653143" cy="6531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14:m>
                      <m:oMathPara xmlns:m="http://schemas.openxmlformats.org/officeDocument/2006/math">
                        <m:oMathParaPr>
                          <m:jc m:val="centerGroup"/>
                        </m:oMathParaPr>
                        <m:oMath xmlns:m="http://schemas.openxmlformats.org/officeDocument/2006/math">
                          <m:sSub>
                            <m:sSubPr>
                              <m:ctrlPr>
                                <a:rPr lang="en-US" i="1" smtClean="0">
                                  <a:solidFill>
                                    <a:schemeClr val="accent1">
                                      <a:lumMod val="20000"/>
                                      <a:lumOff val="80000"/>
                                    </a:schemeClr>
                                  </a:solidFill>
                                  <a:latin typeface="Cambria Math" charset="0"/>
                                </a:rPr>
                              </m:ctrlPr>
                            </m:sSubPr>
                            <m:e>
                              <m:r>
                                <a:rPr lang="en-US" b="0" i="1" smtClean="0">
                                  <a:solidFill>
                                    <a:schemeClr val="accent1">
                                      <a:lumMod val="20000"/>
                                      <a:lumOff val="80000"/>
                                    </a:schemeClr>
                                  </a:solidFill>
                                  <a:latin typeface="Cambria Math" panose="02040503050406030204" pitchFamily="18" charset="0"/>
                                </a:rPr>
                                <m:t>h</m:t>
                              </m:r>
                            </m:e>
                            <m:sub>
                              <m:r>
                                <a:rPr lang="en-US" b="0" i="1" smtClean="0">
                                  <a:solidFill>
                                    <a:schemeClr val="accent1">
                                      <a:lumMod val="20000"/>
                                      <a:lumOff val="80000"/>
                                    </a:schemeClr>
                                  </a:solidFill>
                                  <a:latin typeface="Cambria Math" panose="02040503050406030204" pitchFamily="18" charset="0"/>
                                </a:rPr>
                                <m:t>1</m:t>
                              </m:r>
                            </m:sub>
                          </m:sSub>
                        </m:oMath>
                      </m:oMathPara>
                    </a14:m>
                    <a:endParaRPr lang="en-US" dirty="0"/>
                  </a:p>
                </p:txBody>
              </p:sp>
            </mc:Choice>
            <mc:Fallback xmlns="">
              <p:sp>
                <p:nvSpPr>
                  <p:cNvPr id="138" name="Oval 137"/>
                  <p:cNvSpPr>
                    <a:spLocks noRot="1" noChangeAspect="1" noMove="1" noResize="1" noEditPoints="1" noAdjustHandles="1" noChangeArrowheads="1" noChangeShapeType="1" noTextEdit="1"/>
                  </p:cNvSpPr>
                  <p:nvPr/>
                </p:nvSpPr>
                <p:spPr>
                  <a:xfrm>
                    <a:off x="2447217" y="3168799"/>
                    <a:ext cx="653143" cy="653142"/>
                  </a:xfrm>
                  <a:prstGeom prst="ellipse">
                    <a:avLst/>
                  </a:prstGeom>
                  <a:blipFill>
                    <a:blip r:embed="rId7"/>
                    <a:stretch>
                      <a:fillRect l="-16000" b="-8571"/>
                    </a:stretch>
                  </a:blipFill>
                </p:spPr>
                <p:txBody>
                  <a:bodyPr/>
                  <a:lstStyle/>
                  <a:p>
                    <a:r>
                      <a:rPr lang="en-US">
                        <a:noFill/>
                      </a:rPr>
                      <a:t> </a:t>
                    </a:r>
                  </a:p>
                </p:txBody>
              </p:sp>
            </mc:Fallback>
          </mc:AlternateContent>
        </p:grpSp>
        <p:cxnSp>
          <p:nvCxnSpPr>
            <p:cNvPr id="128" name="Straight Arrow Connector 127"/>
            <p:cNvCxnSpPr>
              <a:stCxn id="135" idx="6"/>
              <a:endCxn id="138" idx="2"/>
            </p:cNvCxnSpPr>
            <p:nvPr/>
          </p:nvCxnSpPr>
          <p:spPr>
            <a:xfrm flipV="1">
              <a:off x="1143905" y="2641673"/>
              <a:ext cx="938703" cy="207343"/>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a:stCxn id="135" idx="6"/>
              <a:endCxn id="137" idx="2"/>
            </p:cNvCxnSpPr>
            <p:nvPr/>
          </p:nvCxnSpPr>
          <p:spPr>
            <a:xfrm>
              <a:off x="1143905" y="2849016"/>
              <a:ext cx="918224" cy="392960"/>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a:stCxn id="136" idx="6"/>
              <a:endCxn id="138" idx="2"/>
            </p:cNvCxnSpPr>
            <p:nvPr/>
          </p:nvCxnSpPr>
          <p:spPr>
            <a:xfrm flipV="1">
              <a:off x="1143905" y="2641673"/>
              <a:ext cx="938703" cy="760329"/>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a:stCxn id="136" idx="6"/>
              <a:endCxn id="137" idx="2"/>
            </p:cNvCxnSpPr>
            <p:nvPr/>
          </p:nvCxnSpPr>
          <p:spPr>
            <a:xfrm flipV="1">
              <a:off x="1143905" y="3241976"/>
              <a:ext cx="918224" cy="160026"/>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2" name="Oval 131"/>
                <p:cNvSpPr/>
                <p:nvPr/>
              </p:nvSpPr>
              <p:spPr>
                <a:xfrm>
                  <a:off x="2062129" y="3675281"/>
                  <a:ext cx="437250" cy="398178"/>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14:m>
                    <m:oMathPara xmlns:m="http://schemas.openxmlformats.org/officeDocument/2006/math">
                      <m:oMathParaPr>
                        <m:jc m:val="centerGroup"/>
                      </m:oMathParaPr>
                      <m:oMath xmlns:m="http://schemas.openxmlformats.org/officeDocument/2006/math">
                        <m:sSub>
                          <m:sSubPr>
                            <m:ctrlPr>
                              <a:rPr lang="en-US" i="1">
                                <a:solidFill>
                                  <a:schemeClr val="tx1"/>
                                </a:solidFill>
                                <a:latin typeface="Cambria Math" charset="0"/>
                              </a:rPr>
                            </m:ctrlPr>
                          </m:sSubPr>
                          <m:e>
                            <m:r>
                              <a:rPr lang="en-US" i="1">
                                <a:solidFill>
                                  <a:schemeClr val="tx1"/>
                                </a:solidFill>
                                <a:latin typeface="Cambria Math" panose="02040503050406030204" pitchFamily="18" charset="0"/>
                              </a:rPr>
                              <m:t>h</m:t>
                            </m:r>
                          </m:e>
                          <m:sub>
                            <m:r>
                              <a:rPr lang="en-US" i="1">
                                <a:solidFill>
                                  <a:schemeClr val="tx1"/>
                                </a:solidFill>
                                <a:latin typeface="Cambria Math" panose="02040503050406030204" pitchFamily="18" charset="0"/>
                              </a:rPr>
                              <m:t>3</m:t>
                            </m:r>
                          </m:sub>
                        </m:sSub>
                      </m:oMath>
                    </m:oMathPara>
                  </a14:m>
                  <a:endParaRPr lang="en-US" i="1" dirty="0">
                    <a:solidFill>
                      <a:schemeClr val="tx1"/>
                    </a:solidFill>
                    <a:latin typeface="Cambria Math" panose="02040503050406030204" pitchFamily="18" charset="0"/>
                  </a:endParaRPr>
                </a:p>
              </p:txBody>
            </p:sp>
          </mc:Choice>
          <mc:Fallback xmlns="">
            <p:sp>
              <p:nvSpPr>
                <p:cNvPr id="132" name="Oval 131"/>
                <p:cNvSpPr>
                  <a:spLocks noRot="1" noChangeAspect="1" noMove="1" noResize="1" noEditPoints="1" noAdjustHandles="1" noChangeArrowheads="1" noChangeShapeType="1" noTextEdit="1"/>
                </p:cNvSpPr>
                <p:nvPr/>
              </p:nvSpPr>
              <p:spPr>
                <a:xfrm>
                  <a:off x="2062129" y="3675281"/>
                  <a:ext cx="437250" cy="398178"/>
                </a:xfrm>
                <a:prstGeom prst="ellipse">
                  <a:avLst/>
                </a:prstGeom>
                <a:blipFill>
                  <a:blip r:embed="rId8"/>
                  <a:stretch>
                    <a:fillRect l="-14474" b="-8696"/>
                  </a:stretch>
                </a:blipFill>
              </p:spPr>
              <p:txBody>
                <a:bodyPr/>
                <a:lstStyle/>
                <a:p>
                  <a:r>
                    <a:rPr lang="en-US">
                      <a:noFill/>
                    </a:rPr>
                    <a:t> </a:t>
                  </a:r>
                </a:p>
              </p:txBody>
            </p:sp>
          </mc:Fallback>
        </mc:AlternateContent>
        <p:cxnSp>
          <p:nvCxnSpPr>
            <p:cNvPr id="133" name="Straight Arrow Connector 132"/>
            <p:cNvCxnSpPr>
              <a:stCxn id="135" idx="6"/>
              <a:endCxn id="132" idx="2"/>
            </p:cNvCxnSpPr>
            <p:nvPr/>
          </p:nvCxnSpPr>
          <p:spPr>
            <a:xfrm>
              <a:off x="1143905" y="2849016"/>
              <a:ext cx="918224" cy="1025354"/>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a:stCxn id="136" idx="6"/>
              <a:endCxn id="132" idx="2"/>
            </p:cNvCxnSpPr>
            <p:nvPr/>
          </p:nvCxnSpPr>
          <p:spPr>
            <a:xfrm>
              <a:off x="1143905" y="3402002"/>
              <a:ext cx="918224" cy="472368"/>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56" name="Group 155"/>
          <p:cNvGrpSpPr/>
          <p:nvPr/>
        </p:nvGrpSpPr>
        <p:grpSpPr>
          <a:xfrm>
            <a:off x="834420" y="2394954"/>
            <a:ext cx="1813203" cy="1653166"/>
            <a:chOff x="778767" y="2775597"/>
            <a:chExt cx="1813203" cy="1653166"/>
          </a:xfrm>
        </p:grpSpPr>
        <p:grpSp>
          <p:nvGrpSpPr>
            <p:cNvPr id="125" name="Group 124"/>
            <p:cNvGrpSpPr/>
            <p:nvPr/>
          </p:nvGrpSpPr>
          <p:grpSpPr>
            <a:xfrm>
              <a:off x="778767" y="2797888"/>
              <a:ext cx="1813203" cy="1630875"/>
              <a:chOff x="706655" y="2442584"/>
              <a:chExt cx="1813203" cy="1630875"/>
            </a:xfrm>
          </p:grpSpPr>
          <p:grpSp>
            <p:nvGrpSpPr>
              <p:cNvPr id="95" name="Group 94"/>
              <p:cNvGrpSpPr/>
              <p:nvPr/>
            </p:nvGrpSpPr>
            <p:grpSpPr>
              <a:xfrm>
                <a:off x="706655" y="2442584"/>
                <a:ext cx="1813203" cy="1158507"/>
                <a:chOff x="391886" y="3168799"/>
                <a:chExt cx="2708474" cy="1900330"/>
              </a:xfrm>
            </p:grpSpPr>
            <mc:AlternateContent xmlns:mc="http://schemas.openxmlformats.org/markup-compatibility/2006" xmlns:a14="http://schemas.microsoft.com/office/drawing/2010/main">
              <mc:Choice Requires="a14">
                <p:sp>
                  <p:nvSpPr>
                    <p:cNvPr id="98" name="Oval 97"/>
                    <p:cNvSpPr/>
                    <p:nvPr/>
                  </p:nvSpPr>
                  <p:spPr>
                    <a:xfrm>
                      <a:off x="391886" y="3508909"/>
                      <a:ext cx="653143" cy="65314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accent1"/>
                                    </a:solidFill>
                                    <a:latin typeface="Cambria Math" charset="0"/>
                                  </a:rPr>
                                </m:ctrlPr>
                              </m:sSubPr>
                              <m:e>
                                <m:r>
                                  <a:rPr lang="en-US" b="0" i="1" smtClean="0">
                                    <a:solidFill>
                                      <a:schemeClr val="accent1"/>
                                    </a:solidFill>
                                    <a:latin typeface="Cambria Math" panose="02040503050406030204" pitchFamily="18" charset="0"/>
                                  </a:rPr>
                                  <m:t>𝑉</m:t>
                                </m:r>
                              </m:e>
                              <m:sub>
                                <m:r>
                                  <a:rPr lang="en-US" b="0" i="1" smtClean="0">
                                    <a:solidFill>
                                      <a:schemeClr val="accent1"/>
                                    </a:solidFill>
                                    <a:latin typeface="Cambria Math" panose="02040503050406030204" pitchFamily="18" charset="0"/>
                                  </a:rPr>
                                  <m:t>1</m:t>
                                </m:r>
                              </m:sub>
                            </m:sSub>
                          </m:oMath>
                        </m:oMathPara>
                      </a14:m>
                      <a:endParaRPr lang="en-US" dirty="0">
                        <a:solidFill>
                          <a:schemeClr val="accent1"/>
                        </a:solidFill>
                      </a:endParaRPr>
                    </a:p>
                  </p:txBody>
                </p:sp>
              </mc:Choice>
              <mc:Fallback xmlns="">
                <p:sp>
                  <p:nvSpPr>
                    <p:cNvPr id="98" name="Oval 97"/>
                    <p:cNvSpPr>
                      <a:spLocks noRot="1" noChangeAspect="1" noMove="1" noResize="1" noEditPoints="1" noAdjustHandles="1" noChangeArrowheads="1" noChangeShapeType="1" noTextEdit="1"/>
                    </p:cNvSpPr>
                    <p:nvPr/>
                  </p:nvSpPr>
                  <p:spPr>
                    <a:xfrm>
                      <a:off x="391886" y="3508909"/>
                      <a:ext cx="653143" cy="653142"/>
                    </a:xfrm>
                    <a:prstGeom prst="ellipse">
                      <a:avLst/>
                    </a:prstGeom>
                    <a:blipFill>
                      <a:blip r:embed="rId9"/>
                      <a:stretch>
                        <a:fillRect l="-13158" b="-86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Oval 98"/>
                    <p:cNvSpPr/>
                    <p:nvPr/>
                  </p:nvSpPr>
                  <p:spPr>
                    <a:xfrm>
                      <a:off x="391886" y="4415987"/>
                      <a:ext cx="653143" cy="65314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14:m>
                        <m:oMathPara xmlns:m="http://schemas.openxmlformats.org/officeDocument/2006/math">
                          <m:oMathParaPr>
                            <m:jc m:val="centerGroup"/>
                          </m:oMathParaPr>
                          <m:oMath xmlns:m="http://schemas.openxmlformats.org/officeDocument/2006/math">
                            <m:sSub>
                              <m:sSubPr>
                                <m:ctrlPr>
                                  <a:rPr lang="en-US" i="1">
                                    <a:solidFill>
                                      <a:schemeClr val="accent1"/>
                                    </a:solidFill>
                                    <a:latin typeface="Cambria Math" charset="0"/>
                                  </a:rPr>
                                </m:ctrlPr>
                              </m:sSubPr>
                              <m:e>
                                <m:r>
                                  <a:rPr lang="en-US" i="1">
                                    <a:solidFill>
                                      <a:schemeClr val="accent1"/>
                                    </a:solidFill>
                                    <a:latin typeface="Cambria Math" panose="02040503050406030204" pitchFamily="18" charset="0"/>
                                  </a:rPr>
                                  <m:t>𝑉</m:t>
                                </m:r>
                              </m:e>
                              <m:sub>
                                <m:r>
                                  <a:rPr lang="en-US" i="1">
                                    <a:solidFill>
                                      <a:schemeClr val="accent1"/>
                                    </a:solidFill>
                                    <a:latin typeface="Cambria Math" panose="02040503050406030204" pitchFamily="18" charset="0"/>
                                  </a:rPr>
                                  <m:t>2</m:t>
                                </m:r>
                              </m:sub>
                            </m:sSub>
                          </m:oMath>
                        </m:oMathPara>
                      </a14:m>
                      <a:endParaRPr lang="en-US" i="1" dirty="0">
                        <a:solidFill>
                          <a:schemeClr val="accent1"/>
                        </a:solidFill>
                        <a:latin typeface="Cambria Math" panose="02040503050406030204" pitchFamily="18" charset="0"/>
                      </a:endParaRPr>
                    </a:p>
                  </p:txBody>
                </p:sp>
              </mc:Choice>
              <mc:Fallback xmlns="">
                <p:sp>
                  <p:nvSpPr>
                    <p:cNvPr id="99" name="Oval 98"/>
                    <p:cNvSpPr>
                      <a:spLocks noRot="1" noChangeAspect="1" noMove="1" noResize="1" noEditPoints="1" noAdjustHandles="1" noChangeArrowheads="1" noChangeShapeType="1" noTextEdit="1"/>
                    </p:cNvSpPr>
                    <p:nvPr/>
                  </p:nvSpPr>
                  <p:spPr>
                    <a:xfrm>
                      <a:off x="391886" y="4415987"/>
                      <a:ext cx="653143" cy="653142"/>
                    </a:xfrm>
                    <a:prstGeom prst="ellipse">
                      <a:avLst/>
                    </a:prstGeom>
                    <a:blipFill>
                      <a:blip r:embed="rId10"/>
                      <a:stretch>
                        <a:fillRect l="-11842" b="-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 name="Oval 100"/>
                    <p:cNvSpPr/>
                    <p:nvPr/>
                  </p:nvSpPr>
                  <p:spPr>
                    <a:xfrm>
                      <a:off x="2416627" y="4153492"/>
                      <a:ext cx="653143" cy="653142"/>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14:m>
                        <m:oMathPara xmlns:m="http://schemas.openxmlformats.org/officeDocument/2006/math">
                          <m:oMathParaPr>
                            <m:jc m:val="centerGroup"/>
                          </m:oMathParaPr>
                          <m:oMath xmlns:m="http://schemas.openxmlformats.org/officeDocument/2006/math">
                            <m:sSub>
                              <m:sSubPr>
                                <m:ctrlPr>
                                  <a:rPr lang="en-US" i="1" smtClean="0">
                                    <a:solidFill>
                                      <a:schemeClr val="accent1">
                                        <a:lumMod val="20000"/>
                                        <a:lumOff val="80000"/>
                                      </a:schemeClr>
                                    </a:solidFill>
                                    <a:latin typeface="Cambria Math" charset="0"/>
                                  </a:rPr>
                                </m:ctrlPr>
                              </m:sSubPr>
                              <m:e>
                                <m:r>
                                  <a:rPr lang="en-US" i="1">
                                    <a:solidFill>
                                      <a:schemeClr val="accent1">
                                        <a:lumMod val="20000"/>
                                        <a:lumOff val="80000"/>
                                      </a:schemeClr>
                                    </a:solidFill>
                                    <a:latin typeface="Cambria Math" panose="02040503050406030204" pitchFamily="18" charset="0"/>
                                  </a:rPr>
                                  <m:t>h</m:t>
                                </m:r>
                              </m:e>
                              <m:sub>
                                <m:r>
                                  <a:rPr lang="en-US" i="1">
                                    <a:solidFill>
                                      <a:schemeClr val="accent1">
                                        <a:lumMod val="20000"/>
                                        <a:lumOff val="80000"/>
                                      </a:schemeClr>
                                    </a:solidFill>
                                    <a:latin typeface="Cambria Math" panose="02040503050406030204" pitchFamily="18" charset="0"/>
                                  </a:rPr>
                                  <m:t>2</m:t>
                                </m:r>
                              </m:sub>
                            </m:sSub>
                          </m:oMath>
                        </m:oMathPara>
                      </a14:m>
                      <a:endParaRPr lang="en-US" i="1" dirty="0">
                        <a:solidFill>
                          <a:schemeClr val="accent1">
                            <a:lumMod val="20000"/>
                            <a:lumOff val="80000"/>
                          </a:schemeClr>
                        </a:solidFill>
                        <a:latin typeface="Cambria Math" panose="02040503050406030204" pitchFamily="18" charset="0"/>
                      </a:endParaRPr>
                    </a:p>
                  </p:txBody>
                </p:sp>
              </mc:Choice>
              <mc:Fallback xmlns="">
                <p:sp>
                  <p:nvSpPr>
                    <p:cNvPr id="101" name="Oval 100"/>
                    <p:cNvSpPr>
                      <a:spLocks noRot="1" noChangeAspect="1" noMove="1" noResize="1" noEditPoints="1" noAdjustHandles="1" noChangeArrowheads="1" noChangeShapeType="1" noTextEdit="1"/>
                    </p:cNvSpPr>
                    <p:nvPr/>
                  </p:nvSpPr>
                  <p:spPr>
                    <a:xfrm>
                      <a:off x="2416627" y="4153492"/>
                      <a:ext cx="653143" cy="653142"/>
                    </a:xfrm>
                    <a:prstGeom prst="ellipse">
                      <a:avLst/>
                    </a:prstGeom>
                    <a:blipFill>
                      <a:blip r:embed="rId11"/>
                      <a:stretch>
                        <a:fillRect l="-14474" b="-101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2" name="Oval 101"/>
                    <p:cNvSpPr/>
                    <p:nvPr/>
                  </p:nvSpPr>
                  <p:spPr>
                    <a:xfrm>
                      <a:off x="2447217" y="3168799"/>
                      <a:ext cx="653143" cy="6531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accent1">
                                    <a:lumMod val="20000"/>
                                    <a:lumOff val="80000"/>
                                  </a:schemeClr>
                                </a:solidFill>
                                <a:latin typeface="Cambria Math" panose="02040503050406030204" pitchFamily="18" charset="0"/>
                              </a:rPr>
                              <m:t>𝑐</m:t>
                            </m:r>
                          </m:oMath>
                        </m:oMathPara>
                      </a14:m>
                      <a:endParaRPr lang="en-US" dirty="0">
                        <a:solidFill>
                          <a:schemeClr val="accent1">
                            <a:lumMod val="20000"/>
                            <a:lumOff val="80000"/>
                          </a:schemeClr>
                        </a:solidFill>
                      </a:endParaRPr>
                    </a:p>
                  </p:txBody>
                </p:sp>
              </mc:Choice>
              <mc:Fallback xmlns="">
                <p:sp>
                  <p:nvSpPr>
                    <p:cNvPr id="102" name="Oval 101"/>
                    <p:cNvSpPr>
                      <a:spLocks noRot="1" noChangeAspect="1" noMove="1" noResize="1" noEditPoints="1" noAdjustHandles="1" noChangeArrowheads="1" noChangeShapeType="1" noTextEdit="1"/>
                    </p:cNvSpPr>
                    <p:nvPr/>
                  </p:nvSpPr>
                  <p:spPr>
                    <a:xfrm>
                      <a:off x="2447217" y="3168799"/>
                      <a:ext cx="653143" cy="653142"/>
                    </a:xfrm>
                    <a:prstGeom prst="ellipse">
                      <a:avLst/>
                    </a:prstGeom>
                    <a:blipFill>
                      <a:blip r:embed="rId12"/>
                      <a:stretch>
                        <a:fillRect/>
                      </a:stretch>
                    </a:blipFill>
                  </p:spPr>
                  <p:txBody>
                    <a:bodyPr/>
                    <a:lstStyle/>
                    <a:p>
                      <a:r>
                        <a:rPr lang="en-US">
                          <a:noFill/>
                        </a:rPr>
                        <a:t> </a:t>
                      </a:r>
                    </a:p>
                  </p:txBody>
                </p:sp>
              </mc:Fallback>
            </mc:AlternateContent>
          </p:grpSp>
          <p:cxnSp>
            <p:nvCxnSpPr>
              <p:cNvPr id="6" name="Straight Arrow Connector 5"/>
              <p:cNvCxnSpPr>
                <a:stCxn id="98" idx="6"/>
                <a:endCxn id="102" idx="2"/>
              </p:cNvCxnSpPr>
              <p:nvPr/>
            </p:nvCxnSpPr>
            <p:spPr>
              <a:xfrm flipV="1">
                <a:off x="1143905" y="2641673"/>
                <a:ext cx="938703" cy="20734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98" idx="6"/>
                <a:endCxn id="101" idx="2"/>
              </p:cNvCxnSpPr>
              <p:nvPr/>
            </p:nvCxnSpPr>
            <p:spPr>
              <a:xfrm>
                <a:off x="1143905" y="2849016"/>
                <a:ext cx="918224" cy="392960"/>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99" idx="6"/>
                <a:endCxn id="102" idx="2"/>
              </p:cNvCxnSpPr>
              <p:nvPr/>
            </p:nvCxnSpPr>
            <p:spPr>
              <a:xfrm flipV="1">
                <a:off x="1143905" y="2641673"/>
                <a:ext cx="938703" cy="760329"/>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99" idx="6"/>
                <a:endCxn id="101" idx="2"/>
              </p:cNvCxnSpPr>
              <p:nvPr/>
            </p:nvCxnSpPr>
            <p:spPr>
              <a:xfrm flipV="1">
                <a:off x="1143905" y="3241976"/>
                <a:ext cx="918224" cy="160026"/>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8" name="Oval 117"/>
                  <p:cNvSpPr/>
                  <p:nvPr/>
                </p:nvSpPr>
                <p:spPr>
                  <a:xfrm>
                    <a:off x="2062129" y="3675281"/>
                    <a:ext cx="437250" cy="398178"/>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14:m>
                      <m:oMathPara xmlns:m="http://schemas.openxmlformats.org/officeDocument/2006/math">
                        <m:oMathParaPr>
                          <m:jc m:val="centerGroup"/>
                        </m:oMathParaPr>
                        <m:oMath xmlns:m="http://schemas.openxmlformats.org/officeDocument/2006/math">
                          <m:sSub>
                            <m:sSubPr>
                              <m:ctrlPr>
                                <a:rPr lang="en-US" i="1" smtClean="0">
                                  <a:solidFill>
                                    <a:schemeClr val="accent1">
                                      <a:lumMod val="20000"/>
                                      <a:lumOff val="80000"/>
                                    </a:schemeClr>
                                  </a:solidFill>
                                  <a:latin typeface="Cambria Math" charset="0"/>
                                </a:rPr>
                              </m:ctrlPr>
                            </m:sSubPr>
                            <m:e>
                              <m:r>
                                <a:rPr lang="en-US" i="1">
                                  <a:solidFill>
                                    <a:schemeClr val="accent1">
                                      <a:lumMod val="20000"/>
                                      <a:lumOff val="80000"/>
                                    </a:schemeClr>
                                  </a:solidFill>
                                  <a:latin typeface="Cambria Math" panose="02040503050406030204" pitchFamily="18" charset="0"/>
                                </a:rPr>
                                <m:t>h</m:t>
                              </m:r>
                            </m:e>
                            <m:sub>
                              <m:r>
                                <a:rPr lang="en-US" b="0" i="1" smtClean="0">
                                  <a:solidFill>
                                    <a:schemeClr val="accent1">
                                      <a:lumMod val="20000"/>
                                      <a:lumOff val="80000"/>
                                    </a:schemeClr>
                                  </a:solidFill>
                                  <a:latin typeface="Cambria Math" panose="02040503050406030204" pitchFamily="18" charset="0"/>
                                </a:rPr>
                                <m:t>3</m:t>
                              </m:r>
                            </m:sub>
                          </m:sSub>
                        </m:oMath>
                      </m:oMathPara>
                    </a14:m>
                    <a:endParaRPr lang="en-US" i="1" dirty="0">
                      <a:solidFill>
                        <a:schemeClr val="accent1">
                          <a:lumMod val="20000"/>
                          <a:lumOff val="80000"/>
                        </a:schemeClr>
                      </a:solidFill>
                      <a:latin typeface="Cambria Math" panose="02040503050406030204" pitchFamily="18" charset="0"/>
                    </a:endParaRPr>
                  </a:p>
                </p:txBody>
              </p:sp>
            </mc:Choice>
            <mc:Fallback xmlns="">
              <p:sp>
                <p:nvSpPr>
                  <p:cNvPr id="118" name="Oval 117"/>
                  <p:cNvSpPr>
                    <a:spLocks noRot="1" noChangeAspect="1" noMove="1" noResize="1" noEditPoints="1" noAdjustHandles="1" noChangeArrowheads="1" noChangeShapeType="1" noTextEdit="1"/>
                  </p:cNvSpPr>
                  <p:nvPr/>
                </p:nvSpPr>
                <p:spPr>
                  <a:xfrm>
                    <a:off x="2062129" y="3675281"/>
                    <a:ext cx="437250" cy="398178"/>
                  </a:xfrm>
                  <a:prstGeom prst="ellipse">
                    <a:avLst/>
                  </a:prstGeom>
                  <a:blipFill>
                    <a:blip r:embed="rId13"/>
                    <a:stretch>
                      <a:fillRect l="-14474" b="-8696"/>
                    </a:stretch>
                  </a:blipFill>
                </p:spPr>
                <p:txBody>
                  <a:bodyPr/>
                  <a:lstStyle/>
                  <a:p>
                    <a:r>
                      <a:rPr lang="en-US">
                        <a:noFill/>
                      </a:rPr>
                      <a:t> </a:t>
                    </a:r>
                  </a:p>
                </p:txBody>
              </p:sp>
            </mc:Fallback>
          </mc:AlternateContent>
          <p:cxnSp>
            <p:nvCxnSpPr>
              <p:cNvPr id="123" name="Straight Arrow Connector 122"/>
              <p:cNvCxnSpPr>
                <a:stCxn id="98" idx="6"/>
                <a:endCxn id="118" idx="2"/>
              </p:cNvCxnSpPr>
              <p:nvPr/>
            </p:nvCxnSpPr>
            <p:spPr>
              <a:xfrm>
                <a:off x="1143905" y="2849016"/>
                <a:ext cx="918224" cy="1025354"/>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a:stCxn id="99" idx="6"/>
                <a:endCxn id="118" idx="2"/>
              </p:cNvCxnSpPr>
              <p:nvPr/>
            </p:nvCxnSpPr>
            <p:spPr>
              <a:xfrm>
                <a:off x="1143905" y="3402002"/>
                <a:ext cx="918224" cy="472368"/>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39" name="Rectangle 3155"/>
                <p:cNvSpPr>
                  <a:spLocks noChangeArrowheads="1"/>
                </p:cNvSpPr>
                <p:nvPr/>
              </p:nvSpPr>
              <p:spPr bwMode="auto">
                <a:xfrm>
                  <a:off x="1545770" y="2775597"/>
                  <a:ext cx="381498" cy="374405"/>
                </a:xfrm>
                <a:prstGeom prst="rect">
                  <a:avLst/>
                </a:prstGeom>
                <a:noFill/>
                <a:ln w="9525">
                  <a:noFill/>
                  <a:miter lim="800000"/>
                  <a:headEnd/>
                  <a:tailEnd/>
                </a:ln>
                <a:effectLst/>
              </p:spPr>
              <p:txBody>
                <a:bodyPr lIns="0" tIns="0" rIns="0" bIns="0"/>
                <a:lstStyle/>
                <a:p>
                  <a:pPr>
                    <a:spcAft>
                      <a:spcPct val="50000"/>
                    </a:spcAft>
                  </a:pPr>
                  <a14:m>
                    <m:oMathPara xmlns:m="http://schemas.openxmlformats.org/officeDocument/2006/math">
                      <m:oMathParaPr>
                        <m:jc m:val="centerGroup"/>
                      </m:oMathParaPr>
                      <m:oMath xmlns:m="http://schemas.openxmlformats.org/officeDocument/2006/math">
                        <m:sSub>
                          <m:sSubPr>
                            <m:ctrlPr>
                              <a:rPr lang="en-US" sz="1800" b="1" i="1" smtClean="0">
                                <a:solidFill>
                                  <a:schemeClr val="bg1"/>
                                </a:solidFill>
                                <a:latin typeface="Cambria Math" charset="0"/>
                              </a:rPr>
                            </m:ctrlPr>
                          </m:sSubPr>
                          <m:e>
                            <m:r>
                              <a:rPr lang="en-US" sz="1800" b="1" i="1" smtClean="0">
                                <a:solidFill>
                                  <a:schemeClr val="bg1"/>
                                </a:solidFill>
                                <a:latin typeface="Cambria Math" panose="02040503050406030204" pitchFamily="18" charset="0"/>
                              </a:rPr>
                              <m:t>𝒘</m:t>
                            </m:r>
                          </m:e>
                          <m:sub>
                            <m:r>
                              <a:rPr lang="en-US" sz="1800" b="1" i="1" smtClean="0">
                                <a:solidFill>
                                  <a:schemeClr val="bg1"/>
                                </a:solidFill>
                                <a:latin typeface="Cambria Math" panose="02040503050406030204" pitchFamily="18" charset="0"/>
                              </a:rPr>
                              <m:t>𝟏</m:t>
                            </m:r>
                          </m:sub>
                        </m:sSub>
                      </m:oMath>
                    </m:oMathPara>
                  </a14:m>
                  <a:endParaRPr lang="en-US" sz="1800" b="1" dirty="0">
                    <a:solidFill>
                      <a:schemeClr val="bg1"/>
                    </a:solidFill>
                  </a:endParaRPr>
                </a:p>
                <a:p>
                  <a:pPr>
                    <a:spcAft>
                      <a:spcPct val="50000"/>
                    </a:spcAft>
                  </a:pPr>
                  <a:endParaRPr lang="en-US" sz="1800" b="1" dirty="0">
                    <a:solidFill>
                      <a:schemeClr val="bg1"/>
                    </a:solidFill>
                  </a:endParaRPr>
                </a:p>
              </p:txBody>
            </p:sp>
          </mc:Choice>
          <mc:Fallback xmlns="">
            <p:sp>
              <p:nvSpPr>
                <p:cNvPr id="139" name="Rectangle 3155"/>
                <p:cNvSpPr>
                  <a:spLocks noRot="1" noChangeAspect="1" noMove="1" noResize="1" noEditPoints="1" noAdjustHandles="1" noChangeArrowheads="1" noChangeShapeType="1" noTextEdit="1"/>
                </p:cNvSpPr>
                <p:nvPr/>
              </p:nvSpPr>
              <p:spPr bwMode="auto">
                <a:xfrm>
                  <a:off x="1545770" y="2775597"/>
                  <a:ext cx="381498" cy="374405"/>
                </a:xfrm>
                <a:prstGeom prst="rect">
                  <a:avLst/>
                </a:prstGeom>
                <a:blipFill>
                  <a:blip r:embed="rId14"/>
                  <a:stretch>
                    <a:fillRect/>
                  </a:stretch>
                </a:blipFill>
                <a:ln w="9525">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0" name="Rectangle 3155"/>
                <p:cNvSpPr>
                  <a:spLocks noChangeArrowheads="1"/>
                </p:cNvSpPr>
                <p:nvPr/>
              </p:nvSpPr>
              <p:spPr bwMode="auto">
                <a:xfrm>
                  <a:off x="1792579" y="3231736"/>
                  <a:ext cx="381498" cy="374405"/>
                </a:xfrm>
                <a:prstGeom prst="rect">
                  <a:avLst/>
                </a:prstGeom>
                <a:noFill/>
                <a:ln w="9525">
                  <a:noFill/>
                  <a:miter lim="800000"/>
                  <a:headEnd/>
                  <a:tailEnd/>
                </a:ln>
                <a:effectLst/>
              </p:spPr>
              <p:txBody>
                <a:bodyPr lIns="0" tIns="0" rIns="0" bIns="0"/>
                <a:lstStyle/>
                <a:p>
                  <a:pPr>
                    <a:spcAft>
                      <a:spcPct val="50000"/>
                    </a:spcAft>
                  </a:pPr>
                  <a14:m>
                    <m:oMathPara xmlns:m="http://schemas.openxmlformats.org/officeDocument/2006/math">
                      <m:oMathParaPr>
                        <m:jc m:val="centerGroup"/>
                      </m:oMathParaPr>
                      <m:oMath xmlns:m="http://schemas.openxmlformats.org/officeDocument/2006/math">
                        <m:sSub>
                          <m:sSubPr>
                            <m:ctrlPr>
                              <a:rPr lang="en-US" sz="1800" b="1" i="1" smtClean="0">
                                <a:solidFill>
                                  <a:schemeClr val="bg1"/>
                                </a:solidFill>
                                <a:latin typeface="Cambria Math" charset="0"/>
                              </a:rPr>
                            </m:ctrlPr>
                          </m:sSubPr>
                          <m:e>
                            <m:r>
                              <a:rPr lang="en-US" sz="1800" b="1" i="1" smtClean="0">
                                <a:solidFill>
                                  <a:schemeClr val="bg1"/>
                                </a:solidFill>
                                <a:latin typeface="Cambria Math" panose="02040503050406030204" pitchFamily="18" charset="0"/>
                              </a:rPr>
                              <m:t>𝒘</m:t>
                            </m:r>
                          </m:e>
                          <m:sub>
                            <m:r>
                              <a:rPr lang="en-US" sz="1800" b="1" i="1" smtClean="0">
                                <a:solidFill>
                                  <a:schemeClr val="bg1"/>
                                </a:solidFill>
                                <a:latin typeface="Cambria Math" panose="02040503050406030204" pitchFamily="18" charset="0"/>
                              </a:rPr>
                              <m:t>𝟐</m:t>
                            </m:r>
                          </m:sub>
                        </m:sSub>
                      </m:oMath>
                    </m:oMathPara>
                  </a14:m>
                  <a:endParaRPr lang="en-US" sz="1800" b="1" dirty="0">
                    <a:solidFill>
                      <a:schemeClr val="bg1"/>
                    </a:solidFill>
                  </a:endParaRPr>
                </a:p>
                <a:p>
                  <a:pPr>
                    <a:spcAft>
                      <a:spcPct val="50000"/>
                    </a:spcAft>
                  </a:pPr>
                  <a:endParaRPr lang="en-US" sz="1800" b="1" dirty="0">
                    <a:solidFill>
                      <a:schemeClr val="bg1"/>
                    </a:solidFill>
                  </a:endParaRPr>
                </a:p>
              </p:txBody>
            </p:sp>
          </mc:Choice>
          <mc:Fallback xmlns="">
            <p:sp>
              <p:nvSpPr>
                <p:cNvPr id="140" name="Rectangle 3155"/>
                <p:cNvSpPr>
                  <a:spLocks noRot="1" noChangeAspect="1" noMove="1" noResize="1" noEditPoints="1" noAdjustHandles="1" noChangeArrowheads="1" noChangeShapeType="1" noTextEdit="1"/>
                </p:cNvSpPr>
                <p:nvPr/>
              </p:nvSpPr>
              <p:spPr bwMode="auto">
                <a:xfrm>
                  <a:off x="1792579" y="3231736"/>
                  <a:ext cx="381498" cy="374405"/>
                </a:xfrm>
                <a:prstGeom prst="rect">
                  <a:avLst/>
                </a:prstGeom>
                <a:blipFill>
                  <a:blip r:embed="rId15"/>
                  <a:stretch>
                    <a:fillRect/>
                  </a:stretch>
                </a:blipFill>
                <a:ln w="9525">
                  <a:noFill/>
                  <a:miter lim="800000"/>
                  <a:headEnd/>
                  <a:tailEnd/>
                </a:ln>
                <a:effectLst/>
              </p:spPr>
              <p:txBody>
                <a:bodyPr/>
                <a:lstStyle/>
                <a:p>
                  <a:r>
                    <a:rPr lang="en-US">
                      <a:noFill/>
                    </a:rPr>
                    <a:t> </a:t>
                  </a:r>
                </a:p>
              </p:txBody>
            </p:sp>
          </mc:Fallback>
        </mc:AlternateContent>
      </p:grpSp>
      <p:sp>
        <p:nvSpPr>
          <p:cNvPr id="155" name="Rectangle 3155"/>
          <p:cNvSpPr>
            <a:spLocks noChangeArrowheads="1"/>
          </p:cNvSpPr>
          <p:nvPr/>
        </p:nvSpPr>
        <p:spPr bwMode="auto">
          <a:xfrm>
            <a:off x="746590" y="4109311"/>
            <a:ext cx="2607470" cy="589563"/>
          </a:xfrm>
          <a:prstGeom prst="rect">
            <a:avLst/>
          </a:prstGeom>
          <a:noFill/>
          <a:ln w="9525">
            <a:noFill/>
            <a:miter lim="800000"/>
            <a:headEnd/>
            <a:tailEnd/>
          </a:ln>
          <a:effectLst/>
        </p:spPr>
        <p:txBody>
          <a:bodyPr lIns="0" tIns="0" rIns="0" bIns="0"/>
          <a:lstStyle/>
          <a:p>
            <a:pPr>
              <a:spcAft>
                <a:spcPct val="50000"/>
              </a:spcAft>
            </a:pPr>
            <a:r>
              <a:rPr lang="en-US" sz="1400" b="1" dirty="0">
                <a:solidFill>
                  <a:schemeClr val="bg1"/>
                </a:solidFill>
              </a:rPr>
              <a:t>Input being passed to first hidden node</a:t>
            </a:r>
          </a:p>
          <a:p>
            <a:pPr>
              <a:spcAft>
                <a:spcPct val="50000"/>
              </a:spcAft>
            </a:pPr>
            <a:endParaRPr lang="en-US" sz="1400" b="1" dirty="0">
              <a:solidFill>
                <a:schemeClr val="bg1"/>
              </a:solidFill>
            </a:endParaRPr>
          </a:p>
          <a:p>
            <a:pPr>
              <a:spcAft>
                <a:spcPct val="50000"/>
              </a:spcAft>
            </a:pPr>
            <a:endParaRPr lang="en-US" sz="1400" b="1" dirty="0">
              <a:solidFill>
                <a:schemeClr val="bg1"/>
              </a:solidFill>
            </a:endParaRPr>
          </a:p>
        </p:txBody>
      </p:sp>
      <mc:AlternateContent xmlns:mc="http://schemas.openxmlformats.org/markup-compatibility/2006" xmlns:a14="http://schemas.microsoft.com/office/drawing/2010/main">
        <mc:Choice Requires="a14">
          <p:sp>
            <p:nvSpPr>
              <p:cNvPr id="157" name="Rectangle 3155"/>
              <p:cNvSpPr>
                <a:spLocks noChangeArrowheads="1"/>
              </p:cNvSpPr>
              <p:nvPr/>
            </p:nvSpPr>
            <p:spPr bwMode="auto">
              <a:xfrm>
                <a:off x="482382" y="6239374"/>
                <a:ext cx="2607470" cy="213602"/>
              </a:xfrm>
              <a:prstGeom prst="rect">
                <a:avLst/>
              </a:prstGeom>
              <a:noFill/>
              <a:ln w="9525">
                <a:noFill/>
                <a:miter lim="800000"/>
                <a:headEnd/>
                <a:tailEnd/>
              </a:ln>
              <a:effectLst/>
            </p:spPr>
            <p:txBody>
              <a:bodyPr lIns="0" tIns="0" rIns="0" bIns="0"/>
              <a:lstStyle/>
              <a:p>
                <a:pPr algn="ctr">
                  <a:spcAft>
                    <a:spcPct val="50000"/>
                  </a:spcAft>
                </a:pPr>
                <a14:m>
                  <m:oMath xmlns:m="http://schemas.openxmlformats.org/officeDocument/2006/math">
                    <m:sSub>
                      <m:sSubPr>
                        <m:ctrlPr>
                          <a:rPr lang="en-US" sz="1400" b="1" i="1" smtClean="0">
                            <a:solidFill>
                              <a:schemeClr val="bg1"/>
                            </a:solidFill>
                            <a:latin typeface="Cambria Math" charset="0"/>
                          </a:rPr>
                        </m:ctrlPr>
                      </m:sSubPr>
                      <m:e>
                        <m:r>
                          <a:rPr lang="en-US" sz="1400" b="1" i="1" smtClean="0">
                            <a:solidFill>
                              <a:schemeClr val="bg1"/>
                            </a:solidFill>
                            <a:latin typeface="Cambria Math" panose="02040503050406030204" pitchFamily="18" charset="0"/>
                          </a:rPr>
                          <m:t>𝒉</m:t>
                        </m:r>
                      </m:e>
                      <m:sub>
                        <m:r>
                          <a:rPr lang="en-US" sz="1400" b="1" i="1" smtClean="0">
                            <a:solidFill>
                              <a:schemeClr val="bg1"/>
                            </a:solidFill>
                            <a:latin typeface="Cambria Math" panose="02040503050406030204" pitchFamily="18" charset="0"/>
                          </a:rPr>
                          <m:t>𝟏</m:t>
                        </m:r>
                      </m:sub>
                    </m:sSub>
                  </m:oMath>
                </a14:m>
                <a:r>
                  <a:rPr lang="en-US" sz="1400" b="1" dirty="0">
                    <a:solidFill>
                      <a:schemeClr val="bg1"/>
                    </a:solidFill>
                  </a:rPr>
                  <a:t> activates in this example</a:t>
                </a:r>
              </a:p>
              <a:p>
                <a:pPr>
                  <a:spcAft>
                    <a:spcPct val="50000"/>
                  </a:spcAft>
                </a:pPr>
                <a:endParaRPr lang="en-US" sz="1400" b="1" dirty="0">
                  <a:solidFill>
                    <a:schemeClr val="bg1"/>
                  </a:solidFill>
                </a:endParaRPr>
              </a:p>
            </p:txBody>
          </p:sp>
        </mc:Choice>
        <mc:Fallback xmlns="">
          <p:sp>
            <p:nvSpPr>
              <p:cNvPr id="157" name="Rectangle 3155"/>
              <p:cNvSpPr>
                <a:spLocks noRot="1" noChangeAspect="1" noMove="1" noResize="1" noEditPoints="1" noAdjustHandles="1" noChangeArrowheads="1" noChangeShapeType="1" noTextEdit="1"/>
              </p:cNvSpPr>
              <p:nvPr/>
            </p:nvSpPr>
            <p:spPr bwMode="auto">
              <a:xfrm>
                <a:off x="482382" y="6239374"/>
                <a:ext cx="2607470" cy="213602"/>
              </a:xfrm>
              <a:prstGeom prst="rect">
                <a:avLst/>
              </a:prstGeom>
              <a:blipFill>
                <a:blip r:embed="rId16"/>
                <a:stretch>
                  <a:fillRect t="-28571" b="-51429"/>
                </a:stretch>
              </a:blipFill>
              <a:ln w="9525">
                <a:noFill/>
                <a:miter lim="800000"/>
                <a:headEnd/>
                <a:tailEnd/>
              </a:ln>
              <a:effectLst/>
            </p:spPr>
            <p:txBody>
              <a:bodyPr/>
              <a:lstStyle/>
              <a:p>
                <a:r>
                  <a:rPr lang="en-US">
                    <a:noFill/>
                  </a:rPr>
                  <a:t> </a:t>
                </a:r>
              </a:p>
            </p:txBody>
          </p:sp>
        </mc:Fallback>
      </mc:AlternateContent>
      <p:grpSp>
        <p:nvGrpSpPr>
          <p:cNvPr id="179" name="Group 178"/>
          <p:cNvGrpSpPr/>
          <p:nvPr/>
        </p:nvGrpSpPr>
        <p:grpSpPr>
          <a:xfrm>
            <a:off x="3881074" y="3164506"/>
            <a:ext cx="1813203" cy="1658052"/>
            <a:chOff x="3811163" y="2706403"/>
            <a:chExt cx="1813203" cy="1658052"/>
          </a:xfrm>
        </p:grpSpPr>
        <p:grpSp>
          <p:nvGrpSpPr>
            <p:cNvPr id="142" name="Group 141"/>
            <p:cNvGrpSpPr/>
            <p:nvPr/>
          </p:nvGrpSpPr>
          <p:grpSpPr>
            <a:xfrm>
              <a:off x="3811163" y="2733580"/>
              <a:ext cx="1813203" cy="1630875"/>
              <a:chOff x="706655" y="2442584"/>
              <a:chExt cx="1813203" cy="1630875"/>
            </a:xfrm>
          </p:grpSpPr>
          <p:grpSp>
            <p:nvGrpSpPr>
              <p:cNvPr id="143" name="Group 142"/>
              <p:cNvGrpSpPr/>
              <p:nvPr/>
            </p:nvGrpSpPr>
            <p:grpSpPr>
              <a:xfrm>
                <a:off x="706655" y="2442584"/>
                <a:ext cx="1813203" cy="1158507"/>
                <a:chOff x="391886" y="3168799"/>
                <a:chExt cx="2708474" cy="1900330"/>
              </a:xfrm>
            </p:grpSpPr>
            <mc:AlternateContent xmlns:mc="http://schemas.openxmlformats.org/markup-compatibility/2006" xmlns:a14="http://schemas.microsoft.com/office/drawing/2010/main">
              <mc:Choice Requires="a14">
                <p:sp>
                  <p:nvSpPr>
                    <p:cNvPr id="151" name="Oval 150"/>
                    <p:cNvSpPr/>
                    <p:nvPr/>
                  </p:nvSpPr>
                  <p:spPr>
                    <a:xfrm>
                      <a:off x="391886" y="3508909"/>
                      <a:ext cx="653143" cy="65314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accent1"/>
                                </a:solidFill>
                                <a:latin typeface="Cambria Math" panose="02040503050406030204" pitchFamily="18" charset="0"/>
                              </a:rPr>
                              <m:t>𝑏</m:t>
                            </m:r>
                          </m:oMath>
                        </m:oMathPara>
                      </a14:m>
                      <a:endParaRPr lang="en-US" dirty="0">
                        <a:solidFill>
                          <a:schemeClr val="accent1"/>
                        </a:solidFill>
                      </a:endParaRPr>
                    </a:p>
                  </p:txBody>
                </p:sp>
              </mc:Choice>
              <mc:Fallback xmlns="">
                <p:sp>
                  <p:nvSpPr>
                    <p:cNvPr id="151" name="Oval 150"/>
                    <p:cNvSpPr>
                      <a:spLocks noRot="1" noChangeAspect="1" noMove="1" noResize="1" noEditPoints="1" noAdjustHandles="1" noChangeArrowheads="1" noChangeShapeType="1" noTextEdit="1"/>
                    </p:cNvSpPr>
                    <p:nvPr/>
                  </p:nvSpPr>
                  <p:spPr>
                    <a:xfrm>
                      <a:off x="391886" y="3508909"/>
                      <a:ext cx="653143" cy="653142"/>
                    </a:xfrm>
                    <a:prstGeom prst="ellipse">
                      <a:avLst/>
                    </a:prstGeom>
                    <a:blipFill>
                      <a:blip r:embed="rId17"/>
                      <a:stretch>
                        <a:fillRect l="-1333" b="-28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2" name="Oval 151"/>
                    <p:cNvSpPr/>
                    <p:nvPr/>
                  </p:nvSpPr>
                  <p:spPr>
                    <a:xfrm>
                      <a:off x="391886" y="4415987"/>
                      <a:ext cx="653143" cy="65314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14:m>
                        <m:oMathPara xmlns:m="http://schemas.openxmlformats.org/officeDocument/2006/math">
                          <m:oMathParaPr>
                            <m:jc m:val="centerGroup"/>
                          </m:oMathParaPr>
                          <m:oMath xmlns:m="http://schemas.openxmlformats.org/officeDocument/2006/math">
                            <m:sSub>
                              <m:sSubPr>
                                <m:ctrlPr>
                                  <a:rPr lang="en-US" i="1">
                                    <a:solidFill>
                                      <a:schemeClr val="accent1"/>
                                    </a:solidFill>
                                    <a:latin typeface="Cambria Math" charset="0"/>
                                  </a:rPr>
                                </m:ctrlPr>
                              </m:sSubPr>
                              <m:e>
                                <m:r>
                                  <a:rPr lang="en-US" i="1">
                                    <a:solidFill>
                                      <a:schemeClr val="accent1"/>
                                    </a:solidFill>
                                    <a:latin typeface="Cambria Math" panose="02040503050406030204" pitchFamily="18" charset="0"/>
                                  </a:rPr>
                                  <m:t>𝑉</m:t>
                                </m:r>
                              </m:e>
                              <m:sub>
                                <m:r>
                                  <a:rPr lang="en-US" i="1">
                                    <a:solidFill>
                                      <a:schemeClr val="accent1"/>
                                    </a:solidFill>
                                    <a:latin typeface="Cambria Math" panose="02040503050406030204" pitchFamily="18" charset="0"/>
                                  </a:rPr>
                                  <m:t>2</m:t>
                                </m:r>
                              </m:sub>
                            </m:sSub>
                          </m:oMath>
                        </m:oMathPara>
                      </a14:m>
                      <a:endParaRPr lang="en-US" i="1" dirty="0">
                        <a:solidFill>
                          <a:schemeClr val="accent1"/>
                        </a:solidFill>
                        <a:latin typeface="Cambria Math" panose="02040503050406030204" pitchFamily="18" charset="0"/>
                      </a:endParaRPr>
                    </a:p>
                  </p:txBody>
                </p:sp>
              </mc:Choice>
              <mc:Fallback xmlns="">
                <p:sp>
                  <p:nvSpPr>
                    <p:cNvPr id="152" name="Oval 151"/>
                    <p:cNvSpPr>
                      <a:spLocks noRot="1" noChangeAspect="1" noMove="1" noResize="1" noEditPoints="1" noAdjustHandles="1" noChangeArrowheads="1" noChangeShapeType="1" noTextEdit="1"/>
                    </p:cNvSpPr>
                    <p:nvPr/>
                  </p:nvSpPr>
                  <p:spPr>
                    <a:xfrm>
                      <a:off x="391886" y="4415987"/>
                      <a:ext cx="653143" cy="653142"/>
                    </a:xfrm>
                    <a:prstGeom prst="ellipse">
                      <a:avLst/>
                    </a:prstGeom>
                    <a:blipFill>
                      <a:blip r:embed="rId18"/>
                      <a:stretch>
                        <a:fillRect l="-12000" b="-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3" name="Oval 152"/>
                    <p:cNvSpPr/>
                    <p:nvPr/>
                  </p:nvSpPr>
                  <p:spPr>
                    <a:xfrm>
                      <a:off x="2416627" y="4153492"/>
                      <a:ext cx="653143" cy="653142"/>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14:m>
                        <m:oMathPara xmlns:m="http://schemas.openxmlformats.org/officeDocument/2006/math">
                          <m:oMathParaPr>
                            <m:jc m:val="centerGroup"/>
                          </m:oMathParaPr>
                          <m:oMath xmlns:m="http://schemas.openxmlformats.org/officeDocument/2006/math">
                            <m:sSub>
                              <m:sSubPr>
                                <m:ctrlPr>
                                  <a:rPr lang="en-US" i="1" smtClean="0">
                                    <a:solidFill>
                                      <a:schemeClr val="accent1">
                                        <a:lumMod val="20000"/>
                                        <a:lumOff val="80000"/>
                                      </a:schemeClr>
                                    </a:solidFill>
                                    <a:latin typeface="Cambria Math" charset="0"/>
                                  </a:rPr>
                                </m:ctrlPr>
                              </m:sSubPr>
                              <m:e>
                                <m:r>
                                  <a:rPr lang="en-US" i="1">
                                    <a:solidFill>
                                      <a:schemeClr val="accent1">
                                        <a:lumMod val="20000"/>
                                        <a:lumOff val="80000"/>
                                      </a:schemeClr>
                                    </a:solidFill>
                                    <a:latin typeface="Cambria Math" panose="02040503050406030204" pitchFamily="18" charset="0"/>
                                  </a:rPr>
                                  <m:t>h</m:t>
                                </m:r>
                              </m:e>
                              <m:sub>
                                <m:r>
                                  <a:rPr lang="en-US" i="1">
                                    <a:solidFill>
                                      <a:schemeClr val="accent1">
                                        <a:lumMod val="20000"/>
                                        <a:lumOff val="80000"/>
                                      </a:schemeClr>
                                    </a:solidFill>
                                    <a:latin typeface="Cambria Math" panose="02040503050406030204" pitchFamily="18" charset="0"/>
                                  </a:rPr>
                                  <m:t>2</m:t>
                                </m:r>
                              </m:sub>
                            </m:sSub>
                          </m:oMath>
                        </m:oMathPara>
                      </a14:m>
                      <a:endParaRPr lang="en-US" i="1" dirty="0">
                        <a:solidFill>
                          <a:schemeClr val="accent1">
                            <a:lumMod val="20000"/>
                            <a:lumOff val="80000"/>
                          </a:schemeClr>
                        </a:solidFill>
                        <a:latin typeface="Cambria Math" panose="02040503050406030204" pitchFamily="18" charset="0"/>
                      </a:endParaRPr>
                    </a:p>
                  </p:txBody>
                </p:sp>
              </mc:Choice>
              <mc:Fallback xmlns="">
                <p:sp>
                  <p:nvSpPr>
                    <p:cNvPr id="153" name="Oval 152"/>
                    <p:cNvSpPr>
                      <a:spLocks noRot="1" noChangeAspect="1" noMove="1" noResize="1" noEditPoints="1" noAdjustHandles="1" noChangeArrowheads="1" noChangeShapeType="1" noTextEdit="1"/>
                    </p:cNvSpPr>
                    <p:nvPr/>
                  </p:nvSpPr>
                  <p:spPr>
                    <a:xfrm>
                      <a:off x="2416627" y="4153492"/>
                      <a:ext cx="653143" cy="653142"/>
                    </a:xfrm>
                    <a:prstGeom prst="ellipse">
                      <a:avLst/>
                    </a:prstGeom>
                    <a:blipFill>
                      <a:blip r:embed="rId19"/>
                      <a:stretch>
                        <a:fillRect l="-14474" b="-101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4" name="Oval 153"/>
                    <p:cNvSpPr/>
                    <p:nvPr/>
                  </p:nvSpPr>
                  <p:spPr>
                    <a:xfrm>
                      <a:off x="2447217" y="3168799"/>
                      <a:ext cx="653143" cy="6531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accent1">
                                        <a:lumMod val="20000"/>
                                        <a:lumOff val="80000"/>
                                      </a:schemeClr>
                                    </a:solidFill>
                                    <a:latin typeface="Cambria Math" charset="0"/>
                                  </a:rPr>
                                </m:ctrlPr>
                              </m:sSubPr>
                              <m:e>
                                <m:r>
                                  <a:rPr lang="en-US" b="0" i="1" smtClean="0">
                                    <a:solidFill>
                                      <a:schemeClr val="accent1">
                                        <a:lumMod val="20000"/>
                                        <a:lumOff val="80000"/>
                                      </a:schemeClr>
                                    </a:solidFill>
                                    <a:latin typeface="Cambria Math" panose="02040503050406030204" pitchFamily="18" charset="0"/>
                                  </a:rPr>
                                  <m:t>h</m:t>
                                </m:r>
                              </m:e>
                              <m:sub>
                                <m:r>
                                  <a:rPr lang="en-US" b="0" i="1" smtClean="0">
                                    <a:solidFill>
                                      <a:schemeClr val="accent1">
                                        <a:lumMod val="20000"/>
                                        <a:lumOff val="80000"/>
                                      </a:schemeClr>
                                    </a:solidFill>
                                    <a:latin typeface="Cambria Math" panose="02040503050406030204" pitchFamily="18" charset="0"/>
                                  </a:rPr>
                                  <m:t>1</m:t>
                                </m:r>
                              </m:sub>
                            </m:sSub>
                          </m:oMath>
                        </m:oMathPara>
                      </a14:m>
                      <a:endParaRPr lang="en-US" dirty="0">
                        <a:solidFill>
                          <a:schemeClr val="accent1">
                            <a:lumMod val="20000"/>
                            <a:lumOff val="80000"/>
                          </a:schemeClr>
                        </a:solidFill>
                      </a:endParaRPr>
                    </a:p>
                  </p:txBody>
                </p:sp>
              </mc:Choice>
              <mc:Fallback xmlns="">
                <p:sp>
                  <p:nvSpPr>
                    <p:cNvPr id="154" name="Oval 153"/>
                    <p:cNvSpPr>
                      <a:spLocks noRot="1" noChangeAspect="1" noMove="1" noResize="1" noEditPoints="1" noAdjustHandles="1" noChangeArrowheads="1" noChangeShapeType="1" noTextEdit="1"/>
                    </p:cNvSpPr>
                    <p:nvPr/>
                  </p:nvSpPr>
                  <p:spPr>
                    <a:xfrm>
                      <a:off x="2447217" y="3168799"/>
                      <a:ext cx="653143" cy="653142"/>
                    </a:xfrm>
                    <a:prstGeom prst="ellipse">
                      <a:avLst/>
                    </a:prstGeom>
                    <a:blipFill>
                      <a:blip r:embed="rId20"/>
                      <a:stretch>
                        <a:fillRect l="-15789" b="-8696"/>
                      </a:stretch>
                    </a:blipFill>
                  </p:spPr>
                  <p:txBody>
                    <a:bodyPr/>
                    <a:lstStyle/>
                    <a:p>
                      <a:r>
                        <a:rPr lang="en-US">
                          <a:noFill/>
                        </a:rPr>
                        <a:t> </a:t>
                      </a:r>
                    </a:p>
                  </p:txBody>
                </p:sp>
              </mc:Fallback>
            </mc:AlternateContent>
          </p:grpSp>
          <p:cxnSp>
            <p:nvCxnSpPr>
              <p:cNvPr id="144" name="Straight Arrow Connector 143"/>
              <p:cNvCxnSpPr>
                <a:stCxn id="154" idx="2"/>
                <a:endCxn id="151" idx="6"/>
              </p:cNvCxnSpPr>
              <p:nvPr/>
            </p:nvCxnSpPr>
            <p:spPr>
              <a:xfrm flipH="1">
                <a:off x="1143905" y="2641673"/>
                <a:ext cx="938703" cy="207343"/>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a:stCxn id="153" idx="2"/>
                <a:endCxn id="151" idx="6"/>
              </p:cNvCxnSpPr>
              <p:nvPr/>
            </p:nvCxnSpPr>
            <p:spPr>
              <a:xfrm flipH="1" flipV="1">
                <a:off x="1143905" y="2849016"/>
                <a:ext cx="918224" cy="392960"/>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a:stCxn id="154" idx="2"/>
                <a:endCxn id="152" idx="6"/>
              </p:cNvCxnSpPr>
              <p:nvPr/>
            </p:nvCxnSpPr>
            <p:spPr>
              <a:xfrm flipH="1">
                <a:off x="1143905" y="2641673"/>
                <a:ext cx="938703" cy="760329"/>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a:stCxn id="153" idx="2"/>
                <a:endCxn id="152" idx="6"/>
              </p:cNvCxnSpPr>
              <p:nvPr/>
            </p:nvCxnSpPr>
            <p:spPr>
              <a:xfrm flipH="1">
                <a:off x="1143905" y="3241976"/>
                <a:ext cx="918224" cy="160026"/>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8" name="Oval 147"/>
                  <p:cNvSpPr/>
                  <p:nvPr/>
                </p:nvSpPr>
                <p:spPr>
                  <a:xfrm>
                    <a:off x="2062129" y="3675281"/>
                    <a:ext cx="437250" cy="398178"/>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14:m>
                      <m:oMathPara xmlns:m="http://schemas.openxmlformats.org/officeDocument/2006/math">
                        <m:oMathParaPr>
                          <m:jc m:val="centerGroup"/>
                        </m:oMathParaPr>
                        <m:oMath xmlns:m="http://schemas.openxmlformats.org/officeDocument/2006/math">
                          <m:sSub>
                            <m:sSubPr>
                              <m:ctrlPr>
                                <a:rPr lang="en-US" i="1" smtClean="0">
                                  <a:solidFill>
                                    <a:schemeClr val="accent1">
                                      <a:lumMod val="20000"/>
                                      <a:lumOff val="80000"/>
                                    </a:schemeClr>
                                  </a:solidFill>
                                  <a:latin typeface="Cambria Math" charset="0"/>
                                </a:rPr>
                              </m:ctrlPr>
                            </m:sSubPr>
                            <m:e>
                              <m:r>
                                <a:rPr lang="en-US" i="1">
                                  <a:solidFill>
                                    <a:schemeClr val="accent1">
                                      <a:lumMod val="20000"/>
                                      <a:lumOff val="80000"/>
                                    </a:schemeClr>
                                  </a:solidFill>
                                  <a:latin typeface="Cambria Math" panose="02040503050406030204" pitchFamily="18" charset="0"/>
                                </a:rPr>
                                <m:t>h</m:t>
                              </m:r>
                            </m:e>
                            <m:sub>
                              <m:r>
                                <a:rPr lang="en-US" b="0" i="1" smtClean="0">
                                  <a:solidFill>
                                    <a:schemeClr val="accent1">
                                      <a:lumMod val="20000"/>
                                      <a:lumOff val="80000"/>
                                    </a:schemeClr>
                                  </a:solidFill>
                                  <a:latin typeface="Cambria Math" panose="02040503050406030204" pitchFamily="18" charset="0"/>
                                </a:rPr>
                                <m:t>3</m:t>
                              </m:r>
                            </m:sub>
                          </m:sSub>
                        </m:oMath>
                      </m:oMathPara>
                    </a14:m>
                    <a:endParaRPr lang="en-US" i="1" dirty="0">
                      <a:solidFill>
                        <a:schemeClr val="accent1">
                          <a:lumMod val="20000"/>
                          <a:lumOff val="80000"/>
                        </a:schemeClr>
                      </a:solidFill>
                      <a:latin typeface="Cambria Math" panose="02040503050406030204" pitchFamily="18" charset="0"/>
                    </a:endParaRPr>
                  </a:p>
                </p:txBody>
              </p:sp>
            </mc:Choice>
            <mc:Fallback xmlns="">
              <p:sp>
                <p:nvSpPr>
                  <p:cNvPr id="148" name="Oval 147"/>
                  <p:cNvSpPr>
                    <a:spLocks noRot="1" noChangeAspect="1" noMove="1" noResize="1" noEditPoints="1" noAdjustHandles="1" noChangeArrowheads="1" noChangeShapeType="1" noTextEdit="1"/>
                  </p:cNvSpPr>
                  <p:nvPr/>
                </p:nvSpPr>
                <p:spPr>
                  <a:xfrm>
                    <a:off x="2062129" y="3675281"/>
                    <a:ext cx="437250" cy="398178"/>
                  </a:xfrm>
                  <a:prstGeom prst="ellipse">
                    <a:avLst/>
                  </a:prstGeom>
                  <a:blipFill>
                    <a:blip r:embed="rId21"/>
                    <a:stretch>
                      <a:fillRect l="-14474" b="-8696"/>
                    </a:stretch>
                  </a:blipFill>
                </p:spPr>
                <p:txBody>
                  <a:bodyPr/>
                  <a:lstStyle/>
                  <a:p>
                    <a:r>
                      <a:rPr lang="en-US">
                        <a:noFill/>
                      </a:rPr>
                      <a:t> </a:t>
                    </a:r>
                  </a:p>
                </p:txBody>
              </p:sp>
            </mc:Fallback>
          </mc:AlternateContent>
          <p:cxnSp>
            <p:nvCxnSpPr>
              <p:cNvPr id="149" name="Straight Arrow Connector 148"/>
              <p:cNvCxnSpPr>
                <a:stCxn id="148" idx="2"/>
                <a:endCxn id="151" idx="6"/>
              </p:cNvCxnSpPr>
              <p:nvPr/>
            </p:nvCxnSpPr>
            <p:spPr>
              <a:xfrm flipH="1" flipV="1">
                <a:off x="1143905" y="2849016"/>
                <a:ext cx="918224" cy="1025354"/>
              </a:xfrm>
              <a:prstGeom prst="straightConnector1">
                <a:avLst/>
              </a:prstGeom>
              <a:ln w="381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0" name="Straight Arrow Connector 149"/>
              <p:cNvCxnSpPr>
                <a:stCxn id="148" idx="2"/>
                <a:endCxn id="152" idx="6"/>
              </p:cNvCxnSpPr>
              <p:nvPr/>
            </p:nvCxnSpPr>
            <p:spPr>
              <a:xfrm flipH="1" flipV="1">
                <a:off x="1143905" y="3402002"/>
                <a:ext cx="918224" cy="472368"/>
              </a:xfrm>
              <a:prstGeom prst="straightConnector1">
                <a:avLst/>
              </a:prstGeom>
              <a:ln w="381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76" name="Rectangle 3155"/>
                <p:cNvSpPr>
                  <a:spLocks noChangeArrowheads="1"/>
                </p:cNvSpPr>
                <p:nvPr/>
              </p:nvSpPr>
              <p:spPr bwMode="auto">
                <a:xfrm>
                  <a:off x="4488541" y="2706403"/>
                  <a:ext cx="381498" cy="374405"/>
                </a:xfrm>
                <a:prstGeom prst="rect">
                  <a:avLst/>
                </a:prstGeom>
                <a:noFill/>
                <a:ln w="9525">
                  <a:noFill/>
                  <a:miter lim="800000"/>
                  <a:headEnd/>
                  <a:tailEnd/>
                </a:ln>
                <a:effectLst/>
              </p:spPr>
              <p:txBody>
                <a:bodyPr lIns="0" tIns="0" rIns="0" bIns="0"/>
                <a:lstStyle/>
                <a:p>
                  <a:pPr>
                    <a:spcAft>
                      <a:spcPct val="50000"/>
                    </a:spcAft>
                  </a:pPr>
                  <a14:m>
                    <m:oMathPara xmlns:m="http://schemas.openxmlformats.org/officeDocument/2006/math">
                      <m:oMathParaPr>
                        <m:jc m:val="centerGroup"/>
                      </m:oMathParaPr>
                      <m:oMath xmlns:m="http://schemas.openxmlformats.org/officeDocument/2006/math">
                        <m:sSub>
                          <m:sSubPr>
                            <m:ctrlPr>
                              <a:rPr lang="en-US" sz="1800" b="1" i="1" smtClean="0">
                                <a:solidFill>
                                  <a:schemeClr val="bg1"/>
                                </a:solidFill>
                                <a:latin typeface="Cambria Math" charset="0"/>
                              </a:rPr>
                            </m:ctrlPr>
                          </m:sSubPr>
                          <m:e>
                            <m:r>
                              <a:rPr lang="en-US" sz="1800" b="1" i="1" smtClean="0">
                                <a:solidFill>
                                  <a:schemeClr val="bg1"/>
                                </a:solidFill>
                                <a:latin typeface="Cambria Math" panose="02040503050406030204" pitchFamily="18" charset="0"/>
                              </a:rPr>
                              <m:t>𝒘</m:t>
                            </m:r>
                          </m:e>
                          <m:sub>
                            <m:r>
                              <a:rPr lang="en-US" sz="1800" b="1" i="1" smtClean="0">
                                <a:solidFill>
                                  <a:schemeClr val="bg1"/>
                                </a:solidFill>
                                <a:latin typeface="Cambria Math" panose="02040503050406030204" pitchFamily="18" charset="0"/>
                              </a:rPr>
                              <m:t>𝟏</m:t>
                            </m:r>
                          </m:sub>
                        </m:sSub>
                      </m:oMath>
                    </m:oMathPara>
                  </a14:m>
                  <a:endParaRPr lang="en-US" sz="1800" b="1" dirty="0">
                    <a:solidFill>
                      <a:schemeClr val="bg1"/>
                    </a:solidFill>
                  </a:endParaRPr>
                </a:p>
                <a:p>
                  <a:pPr>
                    <a:spcAft>
                      <a:spcPct val="50000"/>
                    </a:spcAft>
                  </a:pPr>
                  <a:endParaRPr lang="en-US" sz="1800" b="1" dirty="0">
                    <a:solidFill>
                      <a:schemeClr val="bg1"/>
                    </a:solidFill>
                  </a:endParaRPr>
                </a:p>
              </p:txBody>
            </p:sp>
          </mc:Choice>
          <mc:Fallback xmlns="">
            <p:sp>
              <p:nvSpPr>
                <p:cNvPr id="176" name="Rectangle 3155"/>
                <p:cNvSpPr>
                  <a:spLocks noRot="1" noChangeAspect="1" noMove="1" noResize="1" noEditPoints="1" noAdjustHandles="1" noChangeArrowheads="1" noChangeShapeType="1" noTextEdit="1"/>
                </p:cNvSpPr>
                <p:nvPr/>
              </p:nvSpPr>
              <p:spPr bwMode="auto">
                <a:xfrm>
                  <a:off x="4488541" y="2706403"/>
                  <a:ext cx="381498" cy="374405"/>
                </a:xfrm>
                <a:prstGeom prst="rect">
                  <a:avLst/>
                </a:prstGeom>
                <a:blipFill>
                  <a:blip r:embed="rId22"/>
                  <a:stretch>
                    <a:fillRect/>
                  </a:stretch>
                </a:blipFill>
                <a:ln w="9525">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7" name="Rectangle 3155"/>
                <p:cNvSpPr>
                  <a:spLocks noChangeArrowheads="1"/>
                </p:cNvSpPr>
                <p:nvPr/>
              </p:nvSpPr>
              <p:spPr bwMode="auto">
                <a:xfrm>
                  <a:off x="4802775" y="3120307"/>
                  <a:ext cx="381498" cy="374405"/>
                </a:xfrm>
                <a:prstGeom prst="rect">
                  <a:avLst/>
                </a:prstGeom>
                <a:noFill/>
                <a:ln w="9525">
                  <a:noFill/>
                  <a:miter lim="800000"/>
                  <a:headEnd/>
                  <a:tailEnd/>
                </a:ln>
                <a:effectLst/>
              </p:spPr>
              <p:txBody>
                <a:bodyPr lIns="0" tIns="0" rIns="0" bIns="0"/>
                <a:lstStyle/>
                <a:p>
                  <a:pPr>
                    <a:spcAft>
                      <a:spcPct val="50000"/>
                    </a:spcAft>
                  </a:pPr>
                  <a14:m>
                    <m:oMathPara xmlns:m="http://schemas.openxmlformats.org/officeDocument/2006/math">
                      <m:oMathParaPr>
                        <m:jc m:val="centerGroup"/>
                      </m:oMathParaPr>
                      <m:oMath xmlns:m="http://schemas.openxmlformats.org/officeDocument/2006/math">
                        <m:sSub>
                          <m:sSubPr>
                            <m:ctrlPr>
                              <a:rPr lang="en-US" sz="1800" b="1" i="1" smtClean="0">
                                <a:solidFill>
                                  <a:schemeClr val="bg1"/>
                                </a:solidFill>
                                <a:latin typeface="Cambria Math" charset="0"/>
                              </a:rPr>
                            </m:ctrlPr>
                          </m:sSubPr>
                          <m:e>
                            <m:r>
                              <a:rPr lang="en-US" sz="1800" b="1" i="1" smtClean="0">
                                <a:solidFill>
                                  <a:schemeClr val="bg1"/>
                                </a:solidFill>
                                <a:latin typeface="Cambria Math" panose="02040503050406030204" pitchFamily="18" charset="0"/>
                              </a:rPr>
                              <m:t>𝒘</m:t>
                            </m:r>
                          </m:e>
                          <m:sub>
                            <m:r>
                              <a:rPr lang="en-US" sz="1800" b="1" i="1" smtClean="0">
                                <a:solidFill>
                                  <a:schemeClr val="bg1"/>
                                </a:solidFill>
                                <a:latin typeface="Cambria Math" panose="02040503050406030204" pitchFamily="18" charset="0"/>
                              </a:rPr>
                              <m:t>𝟑</m:t>
                            </m:r>
                          </m:sub>
                        </m:sSub>
                      </m:oMath>
                    </m:oMathPara>
                  </a14:m>
                  <a:endParaRPr lang="en-US" sz="1800" b="1" dirty="0">
                    <a:solidFill>
                      <a:schemeClr val="bg1"/>
                    </a:solidFill>
                  </a:endParaRPr>
                </a:p>
                <a:p>
                  <a:pPr>
                    <a:spcAft>
                      <a:spcPct val="50000"/>
                    </a:spcAft>
                  </a:pPr>
                  <a:endParaRPr lang="en-US" sz="1800" b="1" dirty="0">
                    <a:solidFill>
                      <a:schemeClr val="bg1"/>
                    </a:solidFill>
                  </a:endParaRPr>
                </a:p>
              </p:txBody>
            </p:sp>
          </mc:Choice>
          <mc:Fallback xmlns="">
            <p:sp>
              <p:nvSpPr>
                <p:cNvPr id="177" name="Rectangle 3155"/>
                <p:cNvSpPr>
                  <a:spLocks noRot="1" noChangeAspect="1" noMove="1" noResize="1" noEditPoints="1" noAdjustHandles="1" noChangeArrowheads="1" noChangeShapeType="1" noTextEdit="1"/>
                </p:cNvSpPr>
                <p:nvPr/>
              </p:nvSpPr>
              <p:spPr bwMode="auto">
                <a:xfrm>
                  <a:off x="4802775" y="3120307"/>
                  <a:ext cx="381498" cy="374405"/>
                </a:xfrm>
                <a:prstGeom prst="rect">
                  <a:avLst/>
                </a:prstGeom>
                <a:blipFill>
                  <a:blip r:embed="rId23"/>
                  <a:stretch>
                    <a:fillRect/>
                  </a:stretch>
                </a:blipFill>
                <a:ln w="9525">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8" name="Rectangle 3155"/>
                <p:cNvSpPr>
                  <a:spLocks noChangeArrowheads="1"/>
                </p:cNvSpPr>
                <p:nvPr/>
              </p:nvSpPr>
              <p:spPr bwMode="auto">
                <a:xfrm>
                  <a:off x="4823254" y="3604062"/>
                  <a:ext cx="381498" cy="374405"/>
                </a:xfrm>
                <a:prstGeom prst="rect">
                  <a:avLst/>
                </a:prstGeom>
                <a:noFill/>
                <a:ln w="9525">
                  <a:noFill/>
                  <a:miter lim="800000"/>
                  <a:headEnd/>
                  <a:tailEnd/>
                </a:ln>
                <a:effectLst/>
              </p:spPr>
              <p:txBody>
                <a:bodyPr lIns="0" tIns="0" rIns="0" bIns="0"/>
                <a:lstStyle/>
                <a:p>
                  <a:pPr>
                    <a:spcAft>
                      <a:spcPct val="50000"/>
                    </a:spcAft>
                  </a:pPr>
                  <a14:m>
                    <m:oMathPara xmlns:m="http://schemas.openxmlformats.org/officeDocument/2006/math">
                      <m:oMathParaPr>
                        <m:jc m:val="centerGroup"/>
                      </m:oMathParaPr>
                      <m:oMath xmlns:m="http://schemas.openxmlformats.org/officeDocument/2006/math">
                        <m:sSub>
                          <m:sSubPr>
                            <m:ctrlPr>
                              <a:rPr lang="en-US" sz="1800" b="1" i="1" smtClean="0">
                                <a:solidFill>
                                  <a:schemeClr val="bg1"/>
                                </a:solidFill>
                                <a:latin typeface="Cambria Math" charset="0"/>
                              </a:rPr>
                            </m:ctrlPr>
                          </m:sSubPr>
                          <m:e>
                            <m:r>
                              <a:rPr lang="en-US" sz="1800" b="1" i="1" smtClean="0">
                                <a:solidFill>
                                  <a:schemeClr val="bg1"/>
                                </a:solidFill>
                                <a:latin typeface="Cambria Math" panose="02040503050406030204" pitchFamily="18" charset="0"/>
                              </a:rPr>
                              <m:t>𝒘</m:t>
                            </m:r>
                          </m:e>
                          <m:sub>
                            <m:r>
                              <a:rPr lang="en-US" sz="1800" b="1" i="1" smtClean="0">
                                <a:solidFill>
                                  <a:schemeClr val="bg1"/>
                                </a:solidFill>
                                <a:latin typeface="Cambria Math" panose="02040503050406030204" pitchFamily="18" charset="0"/>
                              </a:rPr>
                              <m:t>𝟒</m:t>
                            </m:r>
                          </m:sub>
                        </m:sSub>
                      </m:oMath>
                    </m:oMathPara>
                  </a14:m>
                  <a:endParaRPr lang="en-US" sz="1800" b="1" dirty="0">
                    <a:solidFill>
                      <a:schemeClr val="bg1"/>
                    </a:solidFill>
                  </a:endParaRPr>
                </a:p>
                <a:p>
                  <a:pPr>
                    <a:spcAft>
                      <a:spcPct val="50000"/>
                    </a:spcAft>
                  </a:pPr>
                  <a:endParaRPr lang="en-US" sz="1800" b="1" dirty="0">
                    <a:solidFill>
                      <a:schemeClr val="bg1"/>
                    </a:solidFill>
                  </a:endParaRPr>
                </a:p>
              </p:txBody>
            </p:sp>
          </mc:Choice>
          <mc:Fallback xmlns="">
            <p:sp>
              <p:nvSpPr>
                <p:cNvPr id="178" name="Rectangle 3155"/>
                <p:cNvSpPr>
                  <a:spLocks noRot="1" noChangeAspect="1" noMove="1" noResize="1" noEditPoints="1" noAdjustHandles="1" noChangeArrowheads="1" noChangeShapeType="1" noTextEdit="1"/>
                </p:cNvSpPr>
                <p:nvPr/>
              </p:nvSpPr>
              <p:spPr bwMode="auto">
                <a:xfrm>
                  <a:off x="4823254" y="3604062"/>
                  <a:ext cx="381498" cy="374405"/>
                </a:xfrm>
                <a:prstGeom prst="rect">
                  <a:avLst/>
                </a:prstGeom>
                <a:blipFill>
                  <a:blip r:embed="rId24"/>
                  <a:stretch>
                    <a:fillRect/>
                  </a:stretch>
                </a:blipFill>
                <a:ln w="9525">
                  <a:noFill/>
                  <a:miter lim="800000"/>
                  <a:headEnd/>
                  <a:tailEnd/>
                </a:ln>
                <a:effectLst/>
              </p:spPr>
              <p:txBody>
                <a:bodyPr/>
                <a:lstStyle/>
                <a:p>
                  <a:r>
                    <a:rPr lang="en-US">
                      <a:noFill/>
                    </a:rPr>
                    <a:t> </a:t>
                  </a:r>
                </a:p>
              </p:txBody>
            </p:sp>
          </mc:Fallback>
        </mc:AlternateContent>
      </p:grpSp>
      <p:sp>
        <p:nvSpPr>
          <p:cNvPr id="180" name="Rectangle 3155"/>
          <p:cNvSpPr>
            <a:spLocks noChangeArrowheads="1"/>
          </p:cNvSpPr>
          <p:nvPr/>
        </p:nvSpPr>
        <p:spPr bwMode="auto">
          <a:xfrm>
            <a:off x="3606865" y="5069739"/>
            <a:ext cx="2607470" cy="589563"/>
          </a:xfrm>
          <a:prstGeom prst="rect">
            <a:avLst/>
          </a:prstGeom>
          <a:noFill/>
          <a:ln w="9525">
            <a:noFill/>
            <a:miter lim="800000"/>
            <a:headEnd/>
            <a:tailEnd/>
          </a:ln>
          <a:effectLst/>
        </p:spPr>
        <p:txBody>
          <a:bodyPr lIns="0" tIns="0" rIns="0" bIns="0"/>
          <a:lstStyle/>
          <a:p>
            <a:pPr>
              <a:spcAft>
                <a:spcPct val="50000"/>
              </a:spcAft>
            </a:pPr>
            <a:r>
              <a:rPr lang="en-US" sz="1400" b="1" dirty="0">
                <a:solidFill>
                  <a:schemeClr val="bg1"/>
                </a:solidFill>
              </a:rPr>
              <a:t>Activations are passed to visible layer for reconstruction</a:t>
            </a:r>
          </a:p>
          <a:p>
            <a:pPr>
              <a:spcAft>
                <a:spcPct val="50000"/>
              </a:spcAft>
            </a:pPr>
            <a:endParaRPr lang="en-US" sz="1400" b="1" dirty="0">
              <a:solidFill>
                <a:schemeClr val="bg1"/>
              </a:solidFill>
            </a:endParaRPr>
          </a:p>
          <a:p>
            <a:pPr>
              <a:spcAft>
                <a:spcPct val="50000"/>
              </a:spcAft>
            </a:pPr>
            <a:endParaRPr lang="en-US" sz="1400" b="1" dirty="0">
              <a:solidFill>
                <a:schemeClr val="bg1"/>
              </a:solidFill>
            </a:endParaRPr>
          </a:p>
        </p:txBody>
      </p:sp>
      <p:grpSp>
        <p:nvGrpSpPr>
          <p:cNvPr id="182" name="Group 181"/>
          <p:cNvGrpSpPr/>
          <p:nvPr/>
        </p:nvGrpSpPr>
        <p:grpSpPr>
          <a:xfrm>
            <a:off x="6648890" y="3613034"/>
            <a:ext cx="1813203" cy="1630875"/>
            <a:chOff x="706655" y="2442584"/>
            <a:chExt cx="1813203" cy="1630875"/>
          </a:xfrm>
        </p:grpSpPr>
        <p:grpSp>
          <p:nvGrpSpPr>
            <p:cNvPr id="186" name="Group 185"/>
            <p:cNvGrpSpPr/>
            <p:nvPr/>
          </p:nvGrpSpPr>
          <p:grpSpPr>
            <a:xfrm>
              <a:off x="706655" y="2442584"/>
              <a:ext cx="1813203" cy="1158507"/>
              <a:chOff x="391886" y="3168799"/>
              <a:chExt cx="2708474" cy="1900330"/>
            </a:xfrm>
          </p:grpSpPr>
          <mc:AlternateContent xmlns:mc="http://schemas.openxmlformats.org/markup-compatibility/2006" xmlns:a14="http://schemas.microsoft.com/office/drawing/2010/main">
            <mc:Choice Requires="a14">
              <p:sp>
                <p:nvSpPr>
                  <p:cNvPr id="194" name="Oval 193"/>
                  <p:cNvSpPr/>
                  <p:nvPr/>
                </p:nvSpPr>
                <p:spPr>
                  <a:xfrm>
                    <a:off x="391886" y="3508909"/>
                    <a:ext cx="653143" cy="65314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accent1"/>
                                  </a:solidFill>
                                  <a:latin typeface="Cambria Math" charset="0"/>
                                </a:rPr>
                              </m:ctrlPr>
                            </m:sSubPr>
                            <m:e>
                              <m:r>
                                <a:rPr lang="en-US" b="0" i="1" smtClean="0">
                                  <a:solidFill>
                                    <a:schemeClr val="accent1"/>
                                  </a:solidFill>
                                  <a:latin typeface="Cambria Math" panose="02040503050406030204" pitchFamily="18" charset="0"/>
                                </a:rPr>
                                <m:t>𝑉</m:t>
                              </m:r>
                            </m:e>
                            <m:sub>
                              <m:r>
                                <a:rPr lang="en-US" b="0" i="1" smtClean="0">
                                  <a:solidFill>
                                    <a:schemeClr val="accent1"/>
                                  </a:solidFill>
                                  <a:latin typeface="Cambria Math" panose="02040503050406030204" pitchFamily="18" charset="0"/>
                                </a:rPr>
                                <m:t>1</m:t>
                              </m:r>
                            </m:sub>
                          </m:sSub>
                        </m:oMath>
                      </m:oMathPara>
                    </a14:m>
                    <a:endParaRPr lang="en-US" dirty="0">
                      <a:solidFill>
                        <a:schemeClr val="accent1"/>
                      </a:solidFill>
                    </a:endParaRPr>
                  </a:p>
                </p:txBody>
              </p:sp>
            </mc:Choice>
            <mc:Fallback xmlns="">
              <p:sp>
                <p:nvSpPr>
                  <p:cNvPr id="194" name="Oval 193"/>
                  <p:cNvSpPr>
                    <a:spLocks noRot="1" noChangeAspect="1" noMove="1" noResize="1" noEditPoints="1" noAdjustHandles="1" noChangeArrowheads="1" noChangeShapeType="1" noTextEdit="1"/>
                  </p:cNvSpPr>
                  <p:nvPr/>
                </p:nvSpPr>
                <p:spPr>
                  <a:xfrm>
                    <a:off x="391886" y="3508909"/>
                    <a:ext cx="653143" cy="653142"/>
                  </a:xfrm>
                  <a:prstGeom prst="ellipse">
                    <a:avLst/>
                  </a:prstGeom>
                  <a:blipFill>
                    <a:blip r:embed="rId25"/>
                    <a:stretch>
                      <a:fillRect l="-13333" b="-86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5" name="Oval 194"/>
                  <p:cNvSpPr/>
                  <p:nvPr/>
                </p:nvSpPr>
                <p:spPr>
                  <a:xfrm>
                    <a:off x="391886" y="4415987"/>
                    <a:ext cx="653143" cy="65314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14:m>
                      <m:oMathPara xmlns:m="http://schemas.openxmlformats.org/officeDocument/2006/math">
                        <m:oMathParaPr>
                          <m:jc m:val="centerGroup"/>
                        </m:oMathParaPr>
                        <m:oMath xmlns:m="http://schemas.openxmlformats.org/officeDocument/2006/math">
                          <m:sSub>
                            <m:sSubPr>
                              <m:ctrlPr>
                                <a:rPr lang="en-US" i="1">
                                  <a:solidFill>
                                    <a:schemeClr val="accent1"/>
                                  </a:solidFill>
                                  <a:latin typeface="Cambria Math" charset="0"/>
                                </a:rPr>
                              </m:ctrlPr>
                            </m:sSubPr>
                            <m:e>
                              <m:r>
                                <a:rPr lang="en-US" i="1">
                                  <a:solidFill>
                                    <a:schemeClr val="accent1"/>
                                  </a:solidFill>
                                  <a:latin typeface="Cambria Math" panose="02040503050406030204" pitchFamily="18" charset="0"/>
                                </a:rPr>
                                <m:t>𝑉</m:t>
                              </m:r>
                            </m:e>
                            <m:sub>
                              <m:r>
                                <a:rPr lang="en-US" i="1">
                                  <a:solidFill>
                                    <a:schemeClr val="accent1"/>
                                  </a:solidFill>
                                  <a:latin typeface="Cambria Math" panose="02040503050406030204" pitchFamily="18" charset="0"/>
                                </a:rPr>
                                <m:t>2</m:t>
                              </m:r>
                            </m:sub>
                          </m:sSub>
                        </m:oMath>
                      </m:oMathPara>
                    </a14:m>
                    <a:endParaRPr lang="en-US" i="1" dirty="0">
                      <a:solidFill>
                        <a:schemeClr val="accent1"/>
                      </a:solidFill>
                      <a:latin typeface="Cambria Math" panose="02040503050406030204" pitchFamily="18" charset="0"/>
                    </a:endParaRPr>
                  </a:p>
                </p:txBody>
              </p:sp>
            </mc:Choice>
            <mc:Fallback xmlns="">
              <p:sp>
                <p:nvSpPr>
                  <p:cNvPr id="195" name="Oval 194"/>
                  <p:cNvSpPr>
                    <a:spLocks noRot="1" noChangeAspect="1" noMove="1" noResize="1" noEditPoints="1" noAdjustHandles="1" noChangeArrowheads="1" noChangeShapeType="1" noTextEdit="1"/>
                  </p:cNvSpPr>
                  <p:nvPr/>
                </p:nvSpPr>
                <p:spPr>
                  <a:xfrm>
                    <a:off x="391886" y="4415987"/>
                    <a:ext cx="653143" cy="653142"/>
                  </a:xfrm>
                  <a:prstGeom prst="ellipse">
                    <a:avLst/>
                  </a:prstGeom>
                  <a:blipFill>
                    <a:blip r:embed="rId26"/>
                    <a:stretch>
                      <a:fillRect l="-12000" b="-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6" name="Oval 195"/>
                  <p:cNvSpPr/>
                  <p:nvPr/>
                </p:nvSpPr>
                <p:spPr>
                  <a:xfrm>
                    <a:off x="2416627" y="4153492"/>
                    <a:ext cx="653143" cy="653142"/>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14:m>
                      <m:oMathPara xmlns:m="http://schemas.openxmlformats.org/officeDocument/2006/math">
                        <m:oMathParaPr>
                          <m:jc m:val="centerGroup"/>
                        </m:oMathParaPr>
                        <m:oMath xmlns:m="http://schemas.openxmlformats.org/officeDocument/2006/math">
                          <m:sSub>
                            <m:sSubPr>
                              <m:ctrlPr>
                                <a:rPr lang="en-US" i="1" smtClean="0">
                                  <a:solidFill>
                                    <a:schemeClr val="accent1">
                                      <a:lumMod val="20000"/>
                                      <a:lumOff val="80000"/>
                                    </a:schemeClr>
                                  </a:solidFill>
                                  <a:latin typeface="Cambria Math" charset="0"/>
                                </a:rPr>
                              </m:ctrlPr>
                            </m:sSubPr>
                            <m:e>
                              <m:r>
                                <a:rPr lang="en-US" i="1">
                                  <a:solidFill>
                                    <a:schemeClr val="accent1">
                                      <a:lumMod val="20000"/>
                                      <a:lumOff val="80000"/>
                                    </a:schemeClr>
                                  </a:solidFill>
                                  <a:latin typeface="Cambria Math" panose="02040503050406030204" pitchFamily="18" charset="0"/>
                                </a:rPr>
                                <m:t>h</m:t>
                              </m:r>
                            </m:e>
                            <m:sub>
                              <m:r>
                                <a:rPr lang="en-US" i="1">
                                  <a:solidFill>
                                    <a:schemeClr val="accent1">
                                      <a:lumMod val="20000"/>
                                      <a:lumOff val="80000"/>
                                    </a:schemeClr>
                                  </a:solidFill>
                                  <a:latin typeface="Cambria Math" panose="02040503050406030204" pitchFamily="18" charset="0"/>
                                </a:rPr>
                                <m:t>2</m:t>
                              </m:r>
                            </m:sub>
                          </m:sSub>
                        </m:oMath>
                      </m:oMathPara>
                    </a14:m>
                    <a:endParaRPr lang="en-US" i="1" dirty="0">
                      <a:solidFill>
                        <a:schemeClr val="accent1">
                          <a:lumMod val="20000"/>
                          <a:lumOff val="80000"/>
                        </a:schemeClr>
                      </a:solidFill>
                      <a:latin typeface="Cambria Math" panose="02040503050406030204" pitchFamily="18" charset="0"/>
                    </a:endParaRPr>
                  </a:p>
                </p:txBody>
              </p:sp>
            </mc:Choice>
            <mc:Fallback xmlns="">
              <p:sp>
                <p:nvSpPr>
                  <p:cNvPr id="196" name="Oval 195"/>
                  <p:cNvSpPr>
                    <a:spLocks noRot="1" noChangeAspect="1" noMove="1" noResize="1" noEditPoints="1" noAdjustHandles="1" noChangeArrowheads="1" noChangeShapeType="1" noTextEdit="1"/>
                  </p:cNvSpPr>
                  <p:nvPr/>
                </p:nvSpPr>
                <p:spPr>
                  <a:xfrm>
                    <a:off x="2416627" y="4153492"/>
                    <a:ext cx="653143" cy="653142"/>
                  </a:xfrm>
                  <a:prstGeom prst="ellipse">
                    <a:avLst/>
                  </a:prstGeom>
                  <a:blipFill>
                    <a:blip r:embed="rId27"/>
                    <a:stretch>
                      <a:fillRect l="-14474" b="-101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7" name="Oval 196"/>
                  <p:cNvSpPr/>
                  <p:nvPr/>
                </p:nvSpPr>
                <p:spPr>
                  <a:xfrm>
                    <a:off x="2447217" y="3168799"/>
                    <a:ext cx="653143" cy="6531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accent1">
                                      <a:lumMod val="20000"/>
                                      <a:lumOff val="80000"/>
                                    </a:schemeClr>
                                  </a:solidFill>
                                  <a:latin typeface="Cambria Math" charset="0"/>
                                </a:rPr>
                              </m:ctrlPr>
                            </m:sSubPr>
                            <m:e>
                              <m:r>
                                <a:rPr lang="en-US" b="0" i="1" smtClean="0">
                                  <a:solidFill>
                                    <a:schemeClr val="accent1">
                                      <a:lumMod val="20000"/>
                                      <a:lumOff val="80000"/>
                                    </a:schemeClr>
                                  </a:solidFill>
                                  <a:latin typeface="Cambria Math" panose="02040503050406030204" pitchFamily="18" charset="0"/>
                                </a:rPr>
                                <m:t>h</m:t>
                              </m:r>
                            </m:e>
                            <m:sub>
                              <m:r>
                                <a:rPr lang="en-US" b="0" i="1" smtClean="0">
                                  <a:solidFill>
                                    <a:schemeClr val="accent1">
                                      <a:lumMod val="20000"/>
                                      <a:lumOff val="80000"/>
                                    </a:schemeClr>
                                  </a:solidFill>
                                  <a:latin typeface="Cambria Math" panose="02040503050406030204" pitchFamily="18" charset="0"/>
                                </a:rPr>
                                <m:t>1</m:t>
                              </m:r>
                            </m:sub>
                          </m:sSub>
                        </m:oMath>
                      </m:oMathPara>
                    </a14:m>
                    <a:endParaRPr lang="en-US" dirty="0">
                      <a:solidFill>
                        <a:schemeClr val="accent1">
                          <a:lumMod val="20000"/>
                          <a:lumOff val="80000"/>
                        </a:schemeClr>
                      </a:solidFill>
                    </a:endParaRPr>
                  </a:p>
                </p:txBody>
              </p:sp>
            </mc:Choice>
            <mc:Fallback xmlns="">
              <p:sp>
                <p:nvSpPr>
                  <p:cNvPr id="197" name="Oval 196"/>
                  <p:cNvSpPr>
                    <a:spLocks noRot="1" noChangeAspect="1" noMove="1" noResize="1" noEditPoints="1" noAdjustHandles="1" noChangeArrowheads="1" noChangeShapeType="1" noTextEdit="1"/>
                  </p:cNvSpPr>
                  <p:nvPr/>
                </p:nvSpPr>
                <p:spPr>
                  <a:xfrm>
                    <a:off x="2447217" y="3168799"/>
                    <a:ext cx="653143" cy="653142"/>
                  </a:xfrm>
                  <a:prstGeom prst="ellipse">
                    <a:avLst/>
                  </a:prstGeom>
                  <a:blipFill>
                    <a:blip r:embed="rId28"/>
                    <a:stretch>
                      <a:fillRect l="-15789" b="-8696"/>
                    </a:stretch>
                  </a:blipFill>
                </p:spPr>
                <p:txBody>
                  <a:bodyPr/>
                  <a:lstStyle/>
                  <a:p>
                    <a:r>
                      <a:rPr lang="en-US">
                        <a:noFill/>
                      </a:rPr>
                      <a:t> </a:t>
                    </a:r>
                  </a:p>
                </p:txBody>
              </p:sp>
            </mc:Fallback>
          </mc:AlternateContent>
        </p:grpSp>
        <p:cxnSp>
          <p:nvCxnSpPr>
            <p:cNvPr id="187" name="Straight Arrow Connector 186"/>
            <p:cNvCxnSpPr>
              <a:stCxn id="197" idx="2"/>
              <a:endCxn id="194" idx="6"/>
            </p:cNvCxnSpPr>
            <p:nvPr/>
          </p:nvCxnSpPr>
          <p:spPr>
            <a:xfrm flipH="1">
              <a:off x="1143905" y="2641673"/>
              <a:ext cx="938703" cy="207343"/>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88" name="Straight Arrow Connector 187"/>
            <p:cNvCxnSpPr>
              <a:stCxn id="196" idx="2"/>
              <a:endCxn id="194" idx="6"/>
            </p:cNvCxnSpPr>
            <p:nvPr/>
          </p:nvCxnSpPr>
          <p:spPr>
            <a:xfrm flipH="1" flipV="1">
              <a:off x="1143905" y="2849016"/>
              <a:ext cx="918224" cy="392960"/>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a:stCxn id="197" idx="2"/>
              <a:endCxn id="195" idx="6"/>
            </p:cNvCxnSpPr>
            <p:nvPr/>
          </p:nvCxnSpPr>
          <p:spPr>
            <a:xfrm flipH="1">
              <a:off x="1143905" y="2641673"/>
              <a:ext cx="938703" cy="760329"/>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90" name="Straight Arrow Connector 189"/>
            <p:cNvCxnSpPr>
              <a:stCxn id="196" idx="2"/>
              <a:endCxn id="195" idx="6"/>
            </p:cNvCxnSpPr>
            <p:nvPr/>
          </p:nvCxnSpPr>
          <p:spPr>
            <a:xfrm flipH="1">
              <a:off x="1143905" y="3241976"/>
              <a:ext cx="918224" cy="160026"/>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1" name="Oval 190"/>
                <p:cNvSpPr/>
                <p:nvPr/>
              </p:nvSpPr>
              <p:spPr>
                <a:xfrm>
                  <a:off x="2062129" y="3675281"/>
                  <a:ext cx="437250" cy="398178"/>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14:m>
                    <m:oMathPara xmlns:m="http://schemas.openxmlformats.org/officeDocument/2006/math">
                      <m:oMathParaPr>
                        <m:jc m:val="centerGroup"/>
                      </m:oMathParaPr>
                      <m:oMath xmlns:m="http://schemas.openxmlformats.org/officeDocument/2006/math">
                        <m:sSub>
                          <m:sSubPr>
                            <m:ctrlPr>
                              <a:rPr lang="en-US" i="1" smtClean="0">
                                <a:solidFill>
                                  <a:schemeClr val="accent1">
                                    <a:lumMod val="20000"/>
                                    <a:lumOff val="80000"/>
                                  </a:schemeClr>
                                </a:solidFill>
                                <a:latin typeface="Cambria Math" charset="0"/>
                              </a:rPr>
                            </m:ctrlPr>
                          </m:sSubPr>
                          <m:e>
                            <m:r>
                              <a:rPr lang="en-US" i="1">
                                <a:solidFill>
                                  <a:schemeClr val="accent1">
                                    <a:lumMod val="20000"/>
                                    <a:lumOff val="80000"/>
                                  </a:schemeClr>
                                </a:solidFill>
                                <a:latin typeface="Cambria Math" panose="02040503050406030204" pitchFamily="18" charset="0"/>
                              </a:rPr>
                              <m:t>h</m:t>
                            </m:r>
                          </m:e>
                          <m:sub>
                            <m:r>
                              <a:rPr lang="en-US" b="0" i="1" smtClean="0">
                                <a:solidFill>
                                  <a:schemeClr val="accent1">
                                    <a:lumMod val="20000"/>
                                    <a:lumOff val="80000"/>
                                  </a:schemeClr>
                                </a:solidFill>
                                <a:latin typeface="Cambria Math" panose="02040503050406030204" pitchFamily="18" charset="0"/>
                              </a:rPr>
                              <m:t>3</m:t>
                            </m:r>
                          </m:sub>
                        </m:sSub>
                      </m:oMath>
                    </m:oMathPara>
                  </a14:m>
                  <a:endParaRPr lang="en-US" i="1" dirty="0">
                    <a:solidFill>
                      <a:schemeClr val="accent1">
                        <a:lumMod val="20000"/>
                        <a:lumOff val="80000"/>
                      </a:schemeClr>
                    </a:solidFill>
                    <a:latin typeface="Cambria Math" panose="02040503050406030204" pitchFamily="18" charset="0"/>
                  </a:endParaRPr>
                </a:p>
              </p:txBody>
            </p:sp>
          </mc:Choice>
          <mc:Fallback xmlns="">
            <p:sp>
              <p:nvSpPr>
                <p:cNvPr id="191" name="Oval 190"/>
                <p:cNvSpPr>
                  <a:spLocks noRot="1" noChangeAspect="1" noMove="1" noResize="1" noEditPoints="1" noAdjustHandles="1" noChangeArrowheads="1" noChangeShapeType="1" noTextEdit="1"/>
                </p:cNvSpPr>
                <p:nvPr/>
              </p:nvSpPr>
              <p:spPr>
                <a:xfrm>
                  <a:off x="2062129" y="3675281"/>
                  <a:ext cx="437250" cy="398178"/>
                </a:xfrm>
                <a:prstGeom prst="ellipse">
                  <a:avLst/>
                </a:prstGeom>
                <a:blipFill>
                  <a:blip r:embed="rId29"/>
                  <a:stretch>
                    <a:fillRect l="-14474" b="-10145"/>
                  </a:stretch>
                </a:blipFill>
              </p:spPr>
              <p:txBody>
                <a:bodyPr/>
                <a:lstStyle/>
                <a:p>
                  <a:r>
                    <a:rPr lang="en-US">
                      <a:noFill/>
                    </a:rPr>
                    <a:t> </a:t>
                  </a:r>
                </a:p>
              </p:txBody>
            </p:sp>
          </mc:Fallback>
        </mc:AlternateContent>
        <p:cxnSp>
          <p:nvCxnSpPr>
            <p:cNvPr id="192" name="Straight Arrow Connector 191"/>
            <p:cNvCxnSpPr>
              <a:stCxn id="191" idx="2"/>
              <a:endCxn id="194" idx="6"/>
            </p:cNvCxnSpPr>
            <p:nvPr/>
          </p:nvCxnSpPr>
          <p:spPr>
            <a:xfrm flipH="1" flipV="1">
              <a:off x="1143905" y="2849016"/>
              <a:ext cx="918224" cy="1025354"/>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93" name="Straight Arrow Connector 192"/>
            <p:cNvCxnSpPr>
              <a:stCxn id="191" idx="2"/>
              <a:endCxn id="195" idx="6"/>
            </p:cNvCxnSpPr>
            <p:nvPr/>
          </p:nvCxnSpPr>
          <p:spPr>
            <a:xfrm flipH="1" flipV="1">
              <a:off x="1143905" y="3402002"/>
              <a:ext cx="918224" cy="472368"/>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98" name="Rectangle 197"/>
              <p:cNvSpPr/>
              <p:nvPr/>
            </p:nvSpPr>
            <p:spPr>
              <a:xfrm>
                <a:off x="6820117" y="2915023"/>
                <a:ext cx="1450269" cy="6299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800" b="1" i="1">
                          <a:solidFill>
                            <a:schemeClr val="bg1"/>
                          </a:solidFill>
                          <a:latin typeface="Cambria Math" panose="02040503050406030204" pitchFamily="18" charset="0"/>
                        </a:rPr>
                        <m:t>−</m:t>
                      </m:r>
                      <m:f>
                        <m:fPr>
                          <m:ctrlPr>
                            <a:rPr lang="en-US" sz="1800" b="1" i="1">
                              <a:solidFill>
                                <a:schemeClr val="bg1"/>
                              </a:solidFill>
                              <a:latin typeface="Cambria Math" charset="0"/>
                            </a:rPr>
                          </m:ctrlPr>
                        </m:fPr>
                        <m:num>
                          <m:r>
                            <a:rPr lang="en-US" sz="1800" b="1" i="1">
                              <a:solidFill>
                                <a:schemeClr val="bg1"/>
                              </a:solidFill>
                              <a:latin typeface="Cambria Math" panose="02040503050406030204" pitchFamily="18" charset="0"/>
                            </a:rPr>
                            <m:t>𝒅𝒍𝒐𝒈𝒑</m:t>
                          </m:r>
                          <m:d>
                            <m:dPr>
                              <m:ctrlPr>
                                <a:rPr lang="en-US" sz="1800" b="1" i="1">
                                  <a:solidFill>
                                    <a:schemeClr val="bg1"/>
                                  </a:solidFill>
                                  <a:latin typeface="Cambria Math" charset="0"/>
                                </a:rPr>
                              </m:ctrlPr>
                            </m:dPr>
                            <m:e>
                              <m:r>
                                <a:rPr lang="en-US" sz="1800" b="1" i="1">
                                  <a:solidFill>
                                    <a:schemeClr val="bg1"/>
                                  </a:solidFill>
                                  <a:latin typeface="Cambria Math" panose="02040503050406030204" pitchFamily="18" charset="0"/>
                                </a:rPr>
                                <m:t>𝒙</m:t>
                              </m:r>
                            </m:e>
                          </m:d>
                        </m:num>
                        <m:den>
                          <m:r>
                            <a:rPr lang="en-US" sz="1800" b="1" i="1">
                              <a:solidFill>
                                <a:schemeClr val="bg1"/>
                              </a:solidFill>
                              <a:latin typeface="Cambria Math" panose="02040503050406030204" pitchFamily="18" charset="0"/>
                            </a:rPr>
                            <m:t>𝒅</m:t>
                          </m:r>
                          <m:r>
                            <a:rPr lang="en-US" sz="1800" b="1" i="1">
                              <a:solidFill>
                                <a:schemeClr val="bg1"/>
                              </a:solidFill>
                              <a:latin typeface="Cambria Math" panose="02040503050406030204" pitchFamily="18" charset="0"/>
                            </a:rPr>
                            <m:t>𝜽</m:t>
                          </m:r>
                        </m:den>
                      </m:f>
                    </m:oMath>
                  </m:oMathPara>
                </a14:m>
                <a:endParaRPr lang="en-US" sz="1800" dirty="0"/>
              </a:p>
            </p:txBody>
          </p:sp>
        </mc:Choice>
        <mc:Fallback xmlns="">
          <p:sp>
            <p:nvSpPr>
              <p:cNvPr id="198" name="Rectangle 197"/>
              <p:cNvSpPr>
                <a:spLocks noRot="1" noChangeAspect="1" noMove="1" noResize="1" noEditPoints="1" noAdjustHandles="1" noChangeArrowheads="1" noChangeShapeType="1" noTextEdit="1"/>
              </p:cNvSpPr>
              <p:nvPr/>
            </p:nvSpPr>
            <p:spPr>
              <a:xfrm>
                <a:off x="6820117" y="2915023"/>
                <a:ext cx="1450269" cy="629916"/>
              </a:xfrm>
              <a:prstGeom prst="rect">
                <a:avLst/>
              </a:prstGeom>
              <a:blipFill>
                <a:blip r:embed="rId3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2" name="Rectangle 3155"/>
              <p:cNvSpPr>
                <a:spLocks noChangeArrowheads="1"/>
              </p:cNvSpPr>
              <p:nvPr/>
            </p:nvSpPr>
            <p:spPr bwMode="auto">
              <a:xfrm>
                <a:off x="6179589" y="5713623"/>
                <a:ext cx="2894174" cy="310060"/>
              </a:xfrm>
              <a:prstGeom prst="rect">
                <a:avLst/>
              </a:prstGeom>
              <a:noFill/>
              <a:ln w="9525">
                <a:noFill/>
                <a:miter lim="800000"/>
                <a:headEnd/>
                <a:tailEnd/>
              </a:ln>
              <a:effectLst/>
            </p:spPr>
            <p:txBody>
              <a:bodyPr lIns="0" tIns="0" rIns="0" bIns="0"/>
              <a:lstStyle/>
              <a:p>
                <a:pPr>
                  <a:spcAft>
                    <a:spcPct val="50000"/>
                  </a:spcAft>
                </a:pPr>
                <a14:m>
                  <m:oMathPara xmlns:m="http://schemas.openxmlformats.org/officeDocument/2006/math">
                    <m:oMathParaPr>
                      <m:jc m:val="centerGroup"/>
                    </m:oMathParaPr>
                    <m:oMath xmlns:m="http://schemas.openxmlformats.org/officeDocument/2006/math">
                      <m:r>
                        <a:rPr lang="en-US" sz="1800" b="1" i="1" smtClean="0">
                          <a:solidFill>
                            <a:srgbClr val="C00000"/>
                          </a:solidFill>
                          <a:latin typeface="Cambria Math" panose="02040503050406030204" pitchFamily="18" charset="0"/>
                        </a:rPr>
                        <m:t>𝑼𝒑𝒅𝒂𝒕𝒆</m:t>
                      </m:r>
                      <m:r>
                        <a:rPr lang="en-US" sz="1800" b="1" i="1" smtClean="0">
                          <a:solidFill>
                            <a:srgbClr val="C00000"/>
                          </a:solidFill>
                          <a:latin typeface="Cambria Math" panose="02040503050406030204" pitchFamily="18" charset="0"/>
                        </a:rPr>
                        <m:t> </m:t>
                      </m:r>
                      <m:r>
                        <a:rPr lang="en-US" sz="1800" b="1" i="1" smtClean="0">
                          <a:solidFill>
                            <a:srgbClr val="C00000"/>
                          </a:solidFill>
                          <a:latin typeface="Cambria Math" panose="02040503050406030204" pitchFamily="18" charset="0"/>
                        </a:rPr>
                        <m:t>𝑾</m:t>
                      </m:r>
                      <m:r>
                        <a:rPr lang="en-US" sz="1800" b="1" i="1" smtClean="0">
                          <a:solidFill>
                            <a:srgbClr val="C00000"/>
                          </a:solidFill>
                          <a:latin typeface="Cambria Math" panose="02040503050406030204" pitchFamily="18" charset="0"/>
                        </a:rPr>
                        <m:t>, </m:t>
                      </m:r>
                      <m:r>
                        <a:rPr lang="en-US" sz="1800" b="1" i="1" smtClean="0">
                          <a:solidFill>
                            <a:srgbClr val="C00000"/>
                          </a:solidFill>
                          <a:latin typeface="Cambria Math" panose="02040503050406030204" pitchFamily="18" charset="0"/>
                        </a:rPr>
                        <m:t>𝒃</m:t>
                      </m:r>
                      <m:r>
                        <a:rPr lang="en-US" sz="1800" b="1" i="1" smtClean="0">
                          <a:solidFill>
                            <a:srgbClr val="C00000"/>
                          </a:solidFill>
                          <a:latin typeface="Cambria Math" panose="02040503050406030204" pitchFamily="18" charset="0"/>
                        </a:rPr>
                        <m:t>, </m:t>
                      </m:r>
                      <m:r>
                        <a:rPr lang="en-US" sz="1800" b="1" i="1" smtClean="0">
                          <a:solidFill>
                            <a:srgbClr val="C00000"/>
                          </a:solidFill>
                          <a:latin typeface="Cambria Math" panose="02040503050406030204" pitchFamily="18" charset="0"/>
                        </a:rPr>
                        <m:t>𝒄</m:t>
                      </m:r>
                    </m:oMath>
                  </m:oMathPara>
                </a14:m>
                <a:endParaRPr lang="en-US" sz="1800" b="1" dirty="0">
                  <a:solidFill>
                    <a:srgbClr val="C00000"/>
                  </a:solidFill>
                </a:endParaRPr>
              </a:p>
              <a:p>
                <a:pPr>
                  <a:spcAft>
                    <a:spcPct val="50000"/>
                  </a:spcAft>
                </a:pPr>
                <a:r>
                  <a:rPr lang="en-US" sz="1400" b="1" dirty="0">
                    <a:solidFill>
                      <a:schemeClr val="bg1"/>
                    </a:solidFill>
                  </a:rPr>
                  <a:t>	</a:t>
                </a:r>
              </a:p>
              <a:p>
                <a:pPr>
                  <a:spcAft>
                    <a:spcPct val="50000"/>
                  </a:spcAft>
                </a:pPr>
                <a:endParaRPr lang="en-US" sz="1800" b="1" dirty="0">
                  <a:solidFill>
                    <a:schemeClr val="bg1"/>
                  </a:solidFill>
                </a:endParaRPr>
              </a:p>
              <a:p>
                <a:pPr>
                  <a:spcAft>
                    <a:spcPct val="50000"/>
                  </a:spcAft>
                </a:pPr>
                <a:endParaRPr lang="en-US" sz="1800" b="1" dirty="0">
                  <a:solidFill>
                    <a:schemeClr val="bg1"/>
                  </a:solidFill>
                </a:endParaRPr>
              </a:p>
            </p:txBody>
          </p:sp>
        </mc:Choice>
        <mc:Fallback xmlns="">
          <p:sp>
            <p:nvSpPr>
              <p:cNvPr id="212" name="Rectangle 3155"/>
              <p:cNvSpPr>
                <a:spLocks noRot="1" noChangeAspect="1" noMove="1" noResize="1" noEditPoints="1" noAdjustHandles="1" noChangeArrowheads="1" noChangeShapeType="1" noTextEdit="1"/>
              </p:cNvSpPr>
              <p:nvPr/>
            </p:nvSpPr>
            <p:spPr bwMode="auto">
              <a:xfrm>
                <a:off x="6179589" y="5713623"/>
                <a:ext cx="2894174" cy="310060"/>
              </a:xfrm>
              <a:prstGeom prst="rect">
                <a:avLst/>
              </a:prstGeom>
              <a:blipFill>
                <a:blip r:embed="rId31"/>
                <a:stretch>
                  <a:fillRect/>
                </a:stretch>
              </a:blipFill>
              <a:ln w="9525">
                <a:no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402816725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0"/>
          <p:cNvSpPr txBox="1">
            <a:spLocks noChangeArrowheads="1"/>
          </p:cNvSpPr>
          <p:nvPr/>
        </p:nvSpPr>
        <p:spPr bwMode="auto">
          <a:xfrm>
            <a:off x="284886" y="91874"/>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Deep Belief Networks (DBN)</a:t>
            </a:r>
          </a:p>
        </p:txBody>
      </p:sp>
      <p:sp>
        <p:nvSpPr>
          <p:cNvPr id="22" name="Rectangle 3155"/>
          <p:cNvSpPr>
            <a:spLocks noChangeArrowheads="1"/>
          </p:cNvSpPr>
          <p:nvPr/>
        </p:nvSpPr>
        <p:spPr bwMode="auto">
          <a:xfrm>
            <a:off x="284886" y="609803"/>
            <a:ext cx="8645525" cy="5883594"/>
          </a:xfrm>
          <a:prstGeom prst="rect">
            <a:avLst/>
          </a:prstGeom>
          <a:noFill/>
          <a:ln w="9525">
            <a:noFill/>
            <a:miter lim="800000"/>
            <a:headEnd/>
            <a:tailEnd/>
          </a:ln>
          <a:effectLst/>
        </p:spPr>
        <p:txBody>
          <a:bodyPr lIns="0" tIns="0" rIns="0" bIns="0"/>
          <a:lstStyle/>
          <a:p>
            <a:pPr marL="176213" indent="-176213" algn="just">
              <a:spcAft>
                <a:spcPct val="50000"/>
              </a:spcAft>
              <a:buFontTx/>
              <a:buChar char="•"/>
            </a:pPr>
            <a:endParaRPr lang="en-US" sz="1800" b="1" dirty="0">
              <a:solidFill>
                <a:schemeClr val="bg1"/>
              </a:solidFill>
            </a:endParaRPr>
          </a:p>
        </p:txBody>
      </p:sp>
      <p:sp>
        <p:nvSpPr>
          <p:cNvPr id="10" name="Rectangle 3155"/>
          <p:cNvSpPr>
            <a:spLocks noChangeArrowheads="1"/>
          </p:cNvSpPr>
          <p:nvPr/>
        </p:nvSpPr>
        <p:spPr bwMode="auto">
          <a:xfrm>
            <a:off x="437286" y="762203"/>
            <a:ext cx="8645525" cy="5883594"/>
          </a:xfrm>
          <a:prstGeom prst="rect">
            <a:avLst/>
          </a:prstGeom>
          <a:noFill/>
          <a:ln w="9525">
            <a:noFill/>
            <a:miter lim="800000"/>
            <a:headEnd/>
            <a:tailEnd/>
          </a:ln>
          <a:effectLst/>
        </p:spPr>
        <p:txBody>
          <a:bodyPr lIns="0" tIns="0" rIns="0" bIns="0"/>
          <a:lstStyle/>
          <a:p>
            <a:pPr marL="285750" indent="-285750" algn="just">
              <a:spcAft>
                <a:spcPct val="50000"/>
              </a:spcAft>
              <a:buFont typeface="Arial" panose="020B0604020202020204" pitchFamily="34" charset="0"/>
              <a:buChar char="•"/>
            </a:pPr>
            <a:endParaRPr lang="en-US" sz="1800" b="1" dirty="0">
              <a:solidFill>
                <a:schemeClr val="bg1"/>
              </a:solidFill>
              <a:ea typeface="Cambria Math" panose="02040503050406030204" pitchFamily="18" charset="0"/>
            </a:endParaRPr>
          </a:p>
          <a:p>
            <a:pPr algn="just">
              <a:spcAft>
                <a:spcPct val="50000"/>
              </a:spcAft>
            </a:pPr>
            <a:endParaRPr lang="en-US" sz="1800" b="1" dirty="0">
              <a:solidFill>
                <a:schemeClr val="bg1"/>
              </a:solidFill>
              <a:ea typeface="Cambria Math" panose="02040503050406030204" pitchFamily="18" charset="0"/>
            </a:endParaRPr>
          </a:p>
          <a:p>
            <a:pPr algn="just">
              <a:spcAft>
                <a:spcPct val="50000"/>
              </a:spcAft>
            </a:pPr>
            <a:endParaRPr lang="en-US" sz="1800" b="1" dirty="0">
              <a:solidFill>
                <a:schemeClr val="bg1"/>
              </a:solidFill>
            </a:endParaRPr>
          </a:p>
          <a:p>
            <a:pPr algn="just">
              <a:spcAft>
                <a:spcPct val="50000"/>
              </a:spcAft>
            </a:pPr>
            <a:endParaRPr lang="en-US" sz="1800" b="1" dirty="0">
              <a:solidFill>
                <a:schemeClr val="bg1"/>
              </a:solidFill>
            </a:endParaRPr>
          </a:p>
        </p:txBody>
      </p:sp>
      <p:sp>
        <p:nvSpPr>
          <p:cNvPr id="5" name="Rectangle 3155"/>
          <p:cNvSpPr>
            <a:spLocks noChangeArrowheads="1"/>
          </p:cNvSpPr>
          <p:nvPr/>
        </p:nvSpPr>
        <p:spPr bwMode="auto">
          <a:xfrm>
            <a:off x="284885" y="686003"/>
            <a:ext cx="8645525" cy="5883594"/>
          </a:xfrm>
          <a:prstGeom prst="rect">
            <a:avLst/>
          </a:prstGeom>
          <a:noFill/>
          <a:ln w="9525">
            <a:noFill/>
            <a:miter lim="800000"/>
            <a:headEnd/>
            <a:tailEnd/>
          </a:ln>
          <a:effectLst/>
        </p:spPr>
        <p:txBody>
          <a:bodyPr lIns="0" tIns="0" rIns="0" bIns="0"/>
          <a:lstStyle/>
          <a:p>
            <a:pPr marL="285750" indent="-285750" algn="just">
              <a:spcAft>
                <a:spcPct val="50000"/>
              </a:spcAft>
              <a:buFont typeface="Arial" panose="020B0604020202020204" pitchFamily="34" charset="0"/>
              <a:buChar char="•"/>
            </a:pPr>
            <a:r>
              <a:rPr lang="en-US" sz="1800" b="1" dirty="0">
                <a:solidFill>
                  <a:schemeClr val="bg1"/>
                </a:solidFill>
              </a:rPr>
              <a:t>These networks can be seen as a stack of RBMs. The hidden layer of one RBM is the Visible layer of the one above it </a:t>
            </a:r>
          </a:p>
          <a:p>
            <a:pPr marL="285750" indent="-285750" algn="just">
              <a:spcAft>
                <a:spcPct val="50000"/>
              </a:spcAft>
              <a:buFont typeface="Arial" panose="020B0604020202020204" pitchFamily="34" charset="0"/>
              <a:buChar char="•"/>
            </a:pPr>
            <a:r>
              <a:rPr lang="en-US" sz="1800" b="1" dirty="0">
                <a:solidFill>
                  <a:schemeClr val="bg1"/>
                </a:solidFill>
              </a:rPr>
              <a:t>A pre-training step is done by training the layers one RBM at a time. The output for one set is used as the input for the next one</a:t>
            </a:r>
          </a:p>
          <a:p>
            <a:pPr marL="285750" indent="-285750" algn="just">
              <a:spcAft>
                <a:spcPct val="50000"/>
              </a:spcAft>
              <a:buFont typeface="Arial" panose="020B0604020202020204" pitchFamily="34" charset="0"/>
              <a:buChar char="•"/>
            </a:pPr>
            <a:endParaRPr lang="en-US" sz="1800" b="1" dirty="0">
              <a:solidFill>
                <a:schemeClr val="bg1"/>
              </a:solidFill>
            </a:endParaRPr>
          </a:p>
          <a:p>
            <a:pPr marL="285750" indent="-285750" algn="just">
              <a:spcAft>
                <a:spcPct val="50000"/>
              </a:spcAft>
              <a:buFont typeface="Arial" panose="020B0604020202020204" pitchFamily="34" charset="0"/>
              <a:buChar char="•"/>
            </a:pPr>
            <a:endParaRPr lang="en-US" sz="1800" b="1" dirty="0">
              <a:solidFill>
                <a:schemeClr val="bg1"/>
              </a:solidFill>
            </a:endParaRPr>
          </a:p>
          <a:p>
            <a:pPr marL="285750" indent="-285750" algn="just">
              <a:spcAft>
                <a:spcPct val="50000"/>
              </a:spcAft>
              <a:buFont typeface="Arial" panose="020B0604020202020204" pitchFamily="34" charset="0"/>
              <a:buChar char="•"/>
            </a:pPr>
            <a:endParaRPr lang="en-US" sz="1800" b="1" dirty="0">
              <a:solidFill>
                <a:schemeClr val="bg1"/>
              </a:solidFill>
            </a:endParaRPr>
          </a:p>
          <a:p>
            <a:pPr marL="285750" indent="-285750" algn="just">
              <a:spcAft>
                <a:spcPct val="50000"/>
              </a:spcAft>
              <a:buFont typeface="Arial" panose="020B0604020202020204" pitchFamily="34" charset="0"/>
              <a:buChar char="•"/>
            </a:pPr>
            <a:endParaRPr lang="en-US" sz="1800" b="1" dirty="0">
              <a:solidFill>
                <a:schemeClr val="bg1"/>
              </a:solidFill>
            </a:endParaRPr>
          </a:p>
          <a:p>
            <a:pPr algn="just">
              <a:spcAft>
                <a:spcPct val="50000"/>
              </a:spcAft>
            </a:pPr>
            <a:endParaRPr lang="en-US" sz="1800" b="1" dirty="0">
              <a:solidFill>
                <a:schemeClr val="bg1"/>
              </a:solidFill>
            </a:endParaRPr>
          </a:p>
          <a:p>
            <a:pPr marL="285750" indent="-285750" algn="just">
              <a:spcAft>
                <a:spcPct val="50000"/>
              </a:spcAft>
              <a:buFont typeface="Arial" panose="020B0604020202020204" pitchFamily="34" charset="0"/>
              <a:buChar char="•"/>
            </a:pPr>
            <a:endParaRPr lang="en-US" sz="1800" b="1" dirty="0">
              <a:solidFill>
                <a:schemeClr val="bg1"/>
              </a:solidFill>
            </a:endParaRPr>
          </a:p>
          <a:p>
            <a:pPr marL="285750" indent="-285750" algn="just">
              <a:spcAft>
                <a:spcPct val="50000"/>
              </a:spcAft>
              <a:buFont typeface="Arial" panose="020B0604020202020204" pitchFamily="34" charset="0"/>
              <a:buChar char="•"/>
            </a:pPr>
            <a:endParaRPr lang="en-US" sz="1800" b="1" dirty="0">
              <a:solidFill>
                <a:schemeClr val="bg1"/>
              </a:solidFill>
            </a:endParaRPr>
          </a:p>
          <a:p>
            <a:pPr marL="285750" indent="-285750" algn="just">
              <a:spcAft>
                <a:spcPct val="50000"/>
              </a:spcAft>
              <a:buFont typeface="Arial" panose="020B0604020202020204" pitchFamily="34" charset="0"/>
              <a:buChar char="•"/>
            </a:pPr>
            <a:endParaRPr lang="en-US" sz="1800" b="1" dirty="0">
              <a:solidFill>
                <a:schemeClr val="bg1"/>
              </a:solidFill>
            </a:endParaRPr>
          </a:p>
          <a:p>
            <a:pPr marL="285750" indent="-285750" algn="just">
              <a:spcAft>
                <a:spcPct val="50000"/>
              </a:spcAft>
              <a:buFont typeface="Arial" panose="020B0604020202020204" pitchFamily="34" charset="0"/>
              <a:buChar char="•"/>
            </a:pPr>
            <a:r>
              <a:rPr lang="en-US" sz="1800" b="1" dirty="0">
                <a:solidFill>
                  <a:schemeClr val="bg1"/>
                </a:solidFill>
              </a:rPr>
              <a:t>In this sense, each RBM layer learns the entire input. The DBN fine tunes the entire input in succession as the model improves. </a:t>
            </a:r>
          </a:p>
          <a:p>
            <a:pPr marL="285750" indent="-285750" algn="just">
              <a:spcAft>
                <a:spcPct val="50000"/>
              </a:spcAft>
              <a:buFont typeface="Arial" panose="020B0604020202020204" pitchFamily="34" charset="0"/>
              <a:buChar char="•"/>
            </a:pPr>
            <a:r>
              <a:rPr lang="en-US" sz="1800" b="1" dirty="0">
                <a:solidFill>
                  <a:schemeClr val="bg1"/>
                </a:solidFill>
              </a:rPr>
              <a:t>This is called </a:t>
            </a:r>
            <a:r>
              <a:rPr lang="en-US" sz="1800" b="1" dirty="0">
                <a:solidFill>
                  <a:srgbClr val="C00000"/>
                </a:solidFill>
              </a:rPr>
              <a:t>unsupervised, layer-wise, greedy</a:t>
            </a:r>
            <a:r>
              <a:rPr lang="en-US" sz="1800" b="1" dirty="0">
                <a:solidFill>
                  <a:schemeClr val="bg1"/>
                </a:solidFill>
              </a:rPr>
              <a:t> pre-training</a:t>
            </a:r>
          </a:p>
          <a:p>
            <a:pPr algn="just">
              <a:spcAft>
                <a:spcPct val="50000"/>
              </a:spcAft>
            </a:pPr>
            <a:endParaRPr lang="en-US" sz="1800" b="1" dirty="0">
              <a:solidFill>
                <a:schemeClr val="bg1"/>
              </a:solidFill>
            </a:endParaRPr>
          </a:p>
          <a:p>
            <a:pPr algn="just">
              <a:spcAft>
                <a:spcPct val="50000"/>
              </a:spcAft>
            </a:pPr>
            <a:endParaRPr lang="en-US" sz="1800" b="1" dirty="0">
              <a:solidFill>
                <a:schemeClr val="bg1"/>
              </a:solidFill>
              <a:ea typeface="Cambria Math" panose="02040503050406030204" pitchFamily="18" charset="0"/>
            </a:endParaRPr>
          </a:p>
          <a:p>
            <a:pPr algn="just">
              <a:spcAft>
                <a:spcPct val="50000"/>
              </a:spcAft>
            </a:pPr>
            <a:endParaRPr lang="en-US" sz="1800" b="1" dirty="0">
              <a:solidFill>
                <a:schemeClr val="bg1"/>
              </a:solidFill>
            </a:endParaRPr>
          </a:p>
          <a:p>
            <a:pPr algn="just">
              <a:spcAft>
                <a:spcPct val="50000"/>
              </a:spcAft>
            </a:pPr>
            <a:endParaRPr lang="en-US" sz="1800" b="1" dirty="0">
              <a:solidFill>
                <a:schemeClr val="bg1"/>
              </a:solidFill>
            </a:endParaRPr>
          </a:p>
        </p:txBody>
      </p:sp>
      <p:grpSp>
        <p:nvGrpSpPr>
          <p:cNvPr id="200" name="Group 199"/>
          <p:cNvGrpSpPr/>
          <p:nvPr/>
        </p:nvGrpSpPr>
        <p:grpSpPr>
          <a:xfrm>
            <a:off x="2430943" y="2310879"/>
            <a:ext cx="4353407" cy="2085010"/>
            <a:chOff x="2434965" y="2104050"/>
            <a:chExt cx="4353407" cy="2085010"/>
          </a:xfrm>
        </p:grpSpPr>
        <p:grpSp>
          <p:nvGrpSpPr>
            <p:cNvPr id="169" name="Group 168"/>
            <p:cNvGrpSpPr/>
            <p:nvPr/>
          </p:nvGrpSpPr>
          <p:grpSpPr>
            <a:xfrm>
              <a:off x="2507855" y="2304357"/>
              <a:ext cx="4199583" cy="1650015"/>
              <a:chOff x="1152050" y="1751577"/>
              <a:chExt cx="4199583" cy="1650015"/>
            </a:xfrm>
          </p:grpSpPr>
          <p:sp>
            <p:nvSpPr>
              <p:cNvPr id="17" name="Oval 16"/>
              <p:cNvSpPr/>
              <p:nvPr/>
            </p:nvSpPr>
            <p:spPr>
              <a:xfrm>
                <a:off x="1152050" y="2045704"/>
                <a:ext cx="437250" cy="398178"/>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solidFill>
                    <a:schemeClr val="accent1"/>
                  </a:solidFill>
                </a:endParaRPr>
              </a:p>
            </p:txBody>
          </p:sp>
          <p:sp>
            <p:nvSpPr>
              <p:cNvPr id="18" name="Oval 17"/>
              <p:cNvSpPr/>
              <p:nvPr/>
            </p:nvSpPr>
            <p:spPr>
              <a:xfrm>
                <a:off x="1152050" y="2598690"/>
                <a:ext cx="437250" cy="398178"/>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i="1" dirty="0">
                  <a:solidFill>
                    <a:schemeClr val="accent1"/>
                  </a:solidFill>
                  <a:latin typeface="Cambria Math" panose="02040503050406030204" pitchFamily="18" charset="0"/>
                </a:endParaRPr>
              </a:p>
            </p:txBody>
          </p:sp>
          <p:sp>
            <p:nvSpPr>
              <p:cNvPr id="19" name="Oval 18"/>
              <p:cNvSpPr/>
              <p:nvPr/>
            </p:nvSpPr>
            <p:spPr>
              <a:xfrm>
                <a:off x="2028102" y="2351880"/>
                <a:ext cx="437250" cy="398178"/>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i="1" dirty="0">
                  <a:solidFill>
                    <a:schemeClr val="accent1">
                      <a:lumMod val="20000"/>
                      <a:lumOff val="80000"/>
                    </a:schemeClr>
                  </a:solidFill>
                  <a:latin typeface="Cambria Math" panose="02040503050406030204" pitchFamily="18" charset="0"/>
                </a:endParaRPr>
              </a:p>
            </p:txBody>
          </p:sp>
          <p:sp>
            <p:nvSpPr>
              <p:cNvPr id="20" name="Oval 19"/>
              <p:cNvSpPr/>
              <p:nvPr/>
            </p:nvSpPr>
            <p:spPr>
              <a:xfrm>
                <a:off x="2048581" y="1751577"/>
                <a:ext cx="437250" cy="3981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solidFill>
                    <a:schemeClr val="accent1">
                      <a:lumMod val="20000"/>
                      <a:lumOff val="80000"/>
                    </a:schemeClr>
                  </a:solidFill>
                </a:endParaRPr>
              </a:p>
            </p:txBody>
          </p:sp>
          <p:sp>
            <p:nvSpPr>
              <p:cNvPr id="14" name="Oval 13"/>
              <p:cNvSpPr/>
              <p:nvPr/>
            </p:nvSpPr>
            <p:spPr>
              <a:xfrm>
                <a:off x="2028102" y="2984274"/>
                <a:ext cx="437250" cy="398178"/>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i="1" dirty="0">
                  <a:solidFill>
                    <a:schemeClr val="accent1">
                      <a:lumMod val="20000"/>
                      <a:lumOff val="80000"/>
                    </a:schemeClr>
                  </a:solidFill>
                  <a:latin typeface="Cambria Math" panose="02040503050406030204" pitchFamily="18" charset="0"/>
                </a:endParaRPr>
              </a:p>
            </p:txBody>
          </p:sp>
          <p:cxnSp>
            <p:nvCxnSpPr>
              <p:cNvPr id="16" name="Straight Arrow Connector 15"/>
              <p:cNvCxnSpPr>
                <a:stCxn id="18" idx="6"/>
                <a:endCxn id="14" idx="2"/>
              </p:cNvCxnSpPr>
              <p:nvPr/>
            </p:nvCxnSpPr>
            <p:spPr>
              <a:xfrm>
                <a:off x="1589300" y="2797779"/>
                <a:ext cx="438802" cy="385584"/>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18" idx="6"/>
                <a:endCxn id="19" idx="2"/>
              </p:cNvCxnSpPr>
              <p:nvPr/>
            </p:nvCxnSpPr>
            <p:spPr>
              <a:xfrm flipV="1">
                <a:off x="1589300" y="2550969"/>
                <a:ext cx="438802" cy="246810"/>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18" idx="6"/>
                <a:endCxn id="20" idx="2"/>
              </p:cNvCxnSpPr>
              <p:nvPr/>
            </p:nvCxnSpPr>
            <p:spPr>
              <a:xfrm flipV="1">
                <a:off x="1589300" y="1950666"/>
                <a:ext cx="459281" cy="847113"/>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17" idx="6"/>
                <a:endCxn id="19" idx="2"/>
              </p:cNvCxnSpPr>
              <p:nvPr/>
            </p:nvCxnSpPr>
            <p:spPr>
              <a:xfrm>
                <a:off x="1589300" y="2244793"/>
                <a:ext cx="438802" cy="306176"/>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17" idx="6"/>
                <a:endCxn id="14" idx="2"/>
              </p:cNvCxnSpPr>
              <p:nvPr/>
            </p:nvCxnSpPr>
            <p:spPr>
              <a:xfrm>
                <a:off x="1589300" y="2244793"/>
                <a:ext cx="438802" cy="938570"/>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17" idx="6"/>
                <a:endCxn id="20" idx="2"/>
              </p:cNvCxnSpPr>
              <p:nvPr/>
            </p:nvCxnSpPr>
            <p:spPr>
              <a:xfrm flipV="1">
                <a:off x="1589300" y="1950666"/>
                <a:ext cx="459281" cy="294127"/>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76" name="Oval 75"/>
              <p:cNvSpPr/>
              <p:nvPr/>
            </p:nvSpPr>
            <p:spPr>
              <a:xfrm>
                <a:off x="3018459" y="2360134"/>
                <a:ext cx="437250" cy="398178"/>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i="1" dirty="0">
                  <a:solidFill>
                    <a:schemeClr val="accent1">
                      <a:lumMod val="20000"/>
                      <a:lumOff val="80000"/>
                    </a:schemeClr>
                  </a:solidFill>
                  <a:latin typeface="Cambria Math" panose="02040503050406030204" pitchFamily="18" charset="0"/>
                </a:endParaRPr>
              </a:p>
            </p:txBody>
          </p:sp>
          <p:sp>
            <p:nvSpPr>
              <p:cNvPr id="77" name="Oval 76"/>
              <p:cNvSpPr/>
              <p:nvPr/>
            </p:nvSpPr>
            <p:spPr>
              <a:xfrm>
                <a:off x="3038938" y="1759831"/>
                <a:ext cx="437250" cy="3981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solidFill>
                    <a:schemeClr val="accent1">
                      <a:lumMod val="20000"/>
                      <a:lumOff val="80000"/>
                    </a:schemeClr>
                  </a:solidFill>
                </a:endParaRPr>
              </a:p>
            </p:txBody>
          </p:sp>
          <p:sp>
            <p:nvSpPr>
              <p:cNvPr id="78" name="Oval 77"/>
              <p:cNvSpPr/>
              <p:nvPr/>
            </p:nvSpPr>
            <p:spPr>
              <a:xfrm>
                <a:off x="3018459" y="2992528"/>
                <a:ext cx="437250" cy="398178"/>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i="1" dirty="0">
                  <a:solidFill>
                    <a:schemeClr val="accent1">
                      <a:lumMod val="20000"/>
                      <a:lumOff val="80000"/>
                    </a:schemeClr>
                  </a:solidFill>
                  <a:latin typeface="Cambria Math" panose="02040503050406030204" pitchFamily="18" charset="0"/>
                </a:endParaRPr>
              </a:p>
            </p:txBody>
          </p:sp>
          <p:cxnSp>
            <p:nvCxnSpPr>
              <p:cNvPr id="82" name="Straight Arrow Connector 81"/>
              <p:cNvCxnSpPr>
                <a:stCxn id="20" idx="6"/>
                <a:endCxn id="77" idx="2"/>
              </p:cNvCxnSpPr>
              <p:nvPr/>
            </p:nvCxnSpPr>
            <p:spPr>
              <a:xfrm>
                <a:off x="2485831" y="1950666"/>
                <a:ext cx="553107" cy="8254"/>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20" idx="6"/>
                <a:endCxn id="76" idx="2"/>
              </p:cNvCxnSpPr>
              <p:nvPr/>
            </p:nvCxnSpPr>
            <p:spPr>
              <a:xfrm>
                <a:off x="2485831" y="1950666"/>
                <a:ext cx="532628" cy="608557"/>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stCxn id="20" idx="6"/>
                <a:endCxn id="78" idx="2"/>
              </p:cNvCxnSpPr>
              <p:nvPr/>
            </p:nvCxnSpPr>
            <p:spPr>
              <a:xfrm>
                <a:off x="2485831" y="1950666"/>
                <a:ext cx="532628" cy="1240951"/>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stCxn id="19" idx="6"/>
                <a:endCxn id="76" idx="2"/>
              </p:cNvCxnSpPr>
              <p:nvPr/>
            </p:nvCxnSpPr>
            <p:spPr>
              <a:xfrm>
                <a:off x="2465352" y="2550969"/>
                <a:ext cx="553107" cy="8254"/>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stCxn id="19" idx="6"/>
                <a:endCxn id="77" idx="2"/>
              </p:cNvCxnSpPr>
              <p:nvPr/>
            </p:nvCxnSpPr>
            <p:spPr>
              <a:xfrm flipV="1">
                <a:off x="2465352" y="1958920"/>
                <a:ext cx="573586" cy="592049"/>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a:stCxn id="19" idx="6"/>
                <a:endCxn id="78" idx="2"/>
              </p:cNvCxnSpPr>
              <p:nvPr/>
            </p:nvCxnSpPr>
            <p:spPr>
              <a:xfrm>
                <a:off x="2465352" y="2550969"/>
                <a:ext cx="553107" cy="640648"/>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a:stCxn id="14" idx="6"/>
                <a:endCxn id="78" idx="2"/>
              </p:cNvCxnSpPr>
              <p:nvPr/>
            </p:nvCxnSpPr>
            <p:spPr>
              <a:xfrm>
                <a:off x="2465352" y="3183363"/>
                <a:ext cx="553107" cy="8254"/>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a:stCxn id="14" idx="6"/>
                <a:endCxn id="76" idx="2"/>
              </p:cNvCxnSpPr>
              <p:nvPr/>
            </p:nvCxnSpPr>
            <p:spPr>
              <a:xfrm flipV="1">
                <a:off x="2465352" y="2559223"/>
                <a:ext cx="553107" cy="624140"/>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a:stCxn id="14" idx="6"/>
                <a:endCxn id="77" idx="2"/>
              </p:cNvCxnSpPr>
              <p:nvPr/>
            </p:nvCxnSpPr>
            <p:spPr>
              <a:xfrm flipV="1">
                <a:off x="2465352" y="1958920"/>
                <a:ext cx="573586" cy="1224443"/>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21" name="Oval 120"/>
              <p:cNvSpPr/>
              <p:nvPr/>
            </p:nvSpPr>
            <p:spPr>
              <a:xfrm>
                <a:off x="3021761" y="2362766"/>
                <a:ext cx="437250" cy="398178"/>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i="1" dirty="0">
                  <a:solidFill>
                    <a:schemeClr val="accent1">
                      <a:lumMod val="20000"/>
                      <a:lumOff val="80000"/>
                    </a:schemeClr>
                  </a:solidFill>
                  <a:latin typeface="Cambria Math" panose="02040503050406030204" pitchFamily="18" charset="0"/>
                </a:endParaRPr>
              </a:p>
            </p:txBody>
          </p:sp>
          <p:sp>
            <p:nvSpPr>
              <p:cNvPr id="122" name="Oval 121"/>
              <p:cNvSpPr/>
              <p:nvPr/>
            </p:nvSpPr>
            <p:spPr>
              <a:xfrm>
                <a:off x="3042240" y="1762463"/>
                <a:ext cx="437250" cy="3981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solidFill>
                    <a:schemeClr val="accent1">
                      <a:lumMod val="20000"/>
                      <a:lumOff val="80000"/>
                    </a:schemeClr>
                  </a:solidFill>
                </a:endParaRPr>
              </a:p>
            </p:txBody>
          </p:sp>
          <p:sp>
            <p:nvSpPr>
              <p:cNvPr id="123" name="Oval 122"/>
              <p:cNvSpPr/>
              <p:nvPr/>
            </p:nvSpPr>
            <p:spPr>
              <a:xfrm>
                <a:off x="3021761" y="2995160"/>
                <a:ext cx="437250" cy="398178"/>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i="1" dirty="0">
                  <a:solidFill>
                    <a:schemeClr val="accent1">
                      <a:lumMod val="20000"/>
                      <a:lumOff val="80000"/>
                    </a:schemeClr>
                  </a:solidFill>
                  <a:latin typeface="Cambria Math" panose="02040503050406030204" pitchFamily="18" charset="0"/>
                </a:endParaRPr>
              </a:p>
            </p:txBody>
          </p:sp>
          <p:sp>
            <p:nvSpPr>
              <p:cNvPr id="124" name="Oval 123"/>
              <p:cNvSpPr/>
              <p:nvPr/>
            </p:nvSpPr>
            <p:spPr>
              <a:xfrm>
                <a:off x="4012118" y="2371020"/>
                <a:ext cx="437250" cy="398178"/>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i="1" dirty="0">
                  <a:solidFill>
                    <a:schemeClr val="accent1">
                      <a:lumMod val="20000"/>
                      <a:lumOff val="80000"/>
                    </a:schemeClr>
                  </a:solidFill>
                  <a:latin typeface="Cambria Math" panose="02040503050406030204" pitchFamily="18" charset="0"/>
                </a:endParaRPr>
              </a:p>
            </p:txBody>
          </p:sp>
          <p:sp>
            <p:nvSpPr>
              <p:cNvPr id="125" name="Oval 124"/>
              <p:cNvSpPr/>
              <p:nvPr/>
            </p:nvSpPr>
            <p:spPr>
              <a:xfrm>
                <a:off x="4032597" y="1770717"/>
                <a:ext cx="437250" cy="3981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solidFill>
                    <a:schemeClr val="accent1">
                      <a:lumMod val="20000"/>
                      <a:lumOff val="80000"/>
                    </a:schemeClr>
                  </a:solidFill>
                </a:endParaRPr>
              </a:p>
            </p:txBody>
          </p:sp>
          <p:sp>
            <p:nvSpPr>
              <p:cNvPr id="126" name="Oval 125"/>
              <p:cNvSpPr/>
              <p:nvPr/>
            </p:nvSpPr>
            <p:spPr>
              <a:xfrm>
                <a:off x="4012118" y="3003414"/>
                <a:ext cx="437250" cy="398178"/>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i="1" dirty="0">
                  <a:solidFill>
                    <a:schemeClr val="accent1">
                      <a:lumMod val="20000"/>
                      <a:lumOff val="80000"/>
                    </a:schemeClr>
                  </a:solidFill>
                  <a:latin typeface="Cambria Math" panose="02040503050406030204" pitchFamily="18" charset="0"/>
                </a:endParaRPr>
              </a:p>
            </p:txBody>
          </p:sp>
          <p:cxnSp>
            <p:nvCxnSpPr>
              <p:cNvPr id="127" name="Straight Arrow Connector 126"/>
              <p:cNvCxnSpPr>
                <a:stCxn id="122" idx="6"/>
                <a:endCxn id="125" idx="2"/>
              </p:cNvCxnSpPr>
              <p:nvPr/>
            </p:nvCxnSpPr>
            <p:spPr>
              <a:xfrm>
                <a:off x="3479490" y="1961552"/>
                <a:ext cx="553107" cy="8254"/>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a:stCxn id="122" idx="6"/>
                <a:endCxn id="124" idx="2"/>
              </p:cNvCxnSpPr>
              <p:nvPr/>
            </p:nvCxnSpPr>
            <p:spPr>
              <a:xfrm>
                <a:off x="3479490" y="1961552"/>
                <a:ext cx="532628" cy="608557"/>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a:stCxn id="122" idx="6"/>
                <a:endCxn id="126" idx="2"/>
              </p:cNvCxnSpPr>
              <p:nvPr/>
            </p:nvCxnSpPr>
            <p:spPr>
              <a:xfrm>
                <a:off x="3479490" y="1961552"/>
                <a:ext cx="532628" cy="1240951"/>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a:stCxn id="121" idx="6"/>
                <a:endCxn id="124" idx="2"/>
              </p:cNvCxnSpPr>
              <p:nvPr/>
            </p:nvCxnSpPr>
            <p:spPr>
              <a:xfrm>
                <a:off x="3459011" y="2561855"/>
                <a:ext cx="553107" cy="8254"/>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a:stCxn id="121" idx="6"/>
                <a:endCxn id="125" idx="2"/>
              </p:cNvCxnSpPr>
              <p:nvPr/>
            </p:nvCxnSpPr>
            <p:spPr>
              <a:xfrm flipV="1">
                <a:off x="3459011" y="1969806"/>
                <a:ext cx="573586" cy="592049"/>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a:stCxn id="121" idx="6"/>
                <a:endCxn id="126" idx="2"/>
              </p:cNvCxnSpPr>
              <p:nvPr/>
            </p:nvCxnSpPr>
            <p:spPr>
              <a:xfrm>
                <a:off x="3459011" y="2561855"/>
                <a:ext cx="553107" cy="640648"/>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a:stCxn id="123" idx="6"/>
                <a:endCxn id="126" idx="2"/>
              </p:cNvCxnSpPr>
              <p:nvPr/>
            </p:nvCxnSpPr>
            <p:spPr>
              <a:xfrm>
                <a:off x="3459011" y="3194249"/>
                <a:ext cx="553107" cy="8254"/>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a:stCxn id="123" idx="6"/>
                <a:endCxn id="124" idx="2"/>
              </p:cNvCxnSpPr>
              <p:nvPr/>
            </p:nvCxnSpPr>
            <p:spPr>
              <a:xfrm flipV="1">
                <a:off x="3459011" y="2570109"/>
                <a:ext cx="553107" cy="624140"/>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a:stCxn id="123" idx="6"/>
                <a:endCxn id="125" idx="2"/>
              </p:cNvCxnSpPr>
              <p:nvPr/>
            </p:nvCxnSpPr>
            <p:spPr>
              <a:xfrm flipV="1">
                <a:off x="3459011" y="1969806"/>
                <a:ext cx="573586" cy="1224443"/>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nvGrpSpPr>
              <p:cNvPr id="153" name="Group 152"/>
              <p:cNvGrpSpPr/>
              <p:nvPr/>
            </p:nvGrpSpPr>
            <p:grpSpPr>
              <a:xfrm rot="10800000">
                <a:off x="4008816" y="1770717"/>
                <a:ext cx="1342817" cy="1630875"/>
                <a:chOff x="4440778" y="3725625"/>
                <a:chExt cx="1342817" cy="1630875"/>
              </a:xfrm>
            </p:grpSpPr>
            <p:sp>
              <p:nvSpPr>
                <p:cNvPr id="136" name="Oval 135"/>
                <p:cNvSpPr/>
                <p:nvPr/>
              </p:nvSpPr>
              <p:spPr>
                <a:xfrm rot="187571">
                  <a:off x="4440778" y="4062706"/>
                  <a:ext cx="437250" cy="398178"/>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solidFill>
                      <a:schemeClr val="accent1"/>
                    </a:solidFill>
                  </a:endParaRPr>
                </a:p>
              </p:txBody>
            </p:sp>
            <p:sp>
              <p:nvSpPr>
                <p:cNvPr id="137" name="Oval 136"/>
                <p:cNvSpPr/>
                <p:nvPr/>
              </p:nvSpPr>
              <p:spPr>
                <a:xfrm rot="187571">
                  <a:off x="4440778" y="4615692"/>
                  <a:ext cx="437250" cy="398178"/>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i="1" dirty="0">
                    <a:solidFill>
                      <a:schemeClr val="accent1"/>
                    </a:solidFill>
                    <a:latin typeface="Cambria Math" panose="02040503050406030204" pitchFamily="18" charset="0"/>
                  </a:endParaRPr>
                </a:p>
              </p:txBody>
            </p:sp>
            <p:sp>
              <p:nvSpPr>
                <p:cNvPr id="138" name="Oval 137"/>
                <p:cNvSpPr/>
                <p:nvPr/>
              </p:nvSpPr>
              <p:spPr>
                <a:xfrm rot="187571">
                  <a:off x="5336724" y="4358807"/>
                  <a:ext cx="437250" cy="398178"/>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i="1" dirty="0">
                    <a:solidFill>
                      <a:schemeClr val="accent1">
                        <a:lumMod val="20000"/>
                        <a:lumOff val="80000"/>
                      </a:schemeClr>
                    </a:solidFill>
                    <a:latin typeface="Cambria Math" panose="02040503050406030204" pitchFamily="18" charset="0"/>
                  </a:endParaRPr>
                </a:p>
              </p:txBody>
            </p:sp>
            <p:sp>
              <p:nvSpPr>
                <p:cNvPr id="139" name="Oval 138"/>
                <p:cNvSpPr/>
                <p:nvPr/>
              </p:nvSpPr>
              <p:spPr>
                <a:xfrm rot="187571">
                  <a:off x="5346345" y="3725625"/>
                  <a:ext cx="437250" cy="3981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solidFill>
                      <a:schemeClr val="accent1">
                        <a:lumMod val="20000"/>
                        <a:lumOff val="80000"/>
                      </a:schemeClr>
                    </a:solidFill>
                  </a:endParaRPr>
                </a:p>
              </p:txBody>
            </p:sp>
            <p:sp>
              <p:nvSpPr>
                <p:cNvPr id="140" name="Oval 139"/>
                <p:cNvSpPr/>
                <p:nvPr/>
              </p:nvSpPr>
              <p:spPr>
                <a:xfrm rot="187571">
                  <a:off x="5325866" y="4958322"/>
                  <a:ext cx="437250" cy="398178"/>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i="1" dirty="0">
                    <a:solidFill>
                      <a:schemeClr val="accent1">
                        <a:lumMod val="20000"/>
                        <a:lumOff val="80000"/>
                      </a:schemeClr>
                    </a:solidFill>
                    <a:latin typeface="Cambria Math" panose="02040503050406030204" pitchFamily="18" charset="0"/>
                  </a:endParaRPr>
                </a:p>
              </p:txBody>
            </p:sp>
            <p:cxnSp>
              <p:nvCxnSpPr>
                <p:cNvPr id="141" name="Straight Arrow Connector 140"/>
                <p:cNvCxnSpPr>
                  <a:stCxn id="137" idx="6"/>
                  <a:endCxn id="140" idx="2"/>
                </p:cNvCxnSpPr>
                <p:nvPr/>
              </p:nvCxnSpPr>
              <p:spPr>
                <a:xfrm rot="10800000" flipH="1" flipV="1">
                  <a:off x="4877703" y="4826704"/>
                  <a:ext cx="448488" cy="318784"/>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a:stCxn id="137" idx="6"/>
                  <a:endCxn id="138" idx="2"/>
                </p:cNvCxnSpPr>
                <p:nvPr/>
              </p:nvCxnSpPr>
              <p:spPr>
                <a:xfrm rot="10800000" flipH="1">
                  <a:off x="4877703" y="4545973"/>
                  <a:ext cx="459346" cy="280731"/>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a:stCxn id="137" idx="6"/>
                  <a:endCxn id="139" idx="2"/>
                </p:cNvCxnSpPr>
                <p:nvPr/>
              </p:nvCxnSpPr>
              <p:spPr>
                <a:xfrm rot="10800000" flipH="1">
                  <a:off x="4877703" y="3912791"/>
                  <a:ext cx="468967" cy="913913"/>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a:stCxn id="136" idx="6"/>
                  <a:endCxn id="138" idx="2"/>
                </p:cNvCxnSpPr>
                <p:nvPr/>
              </p:nvCxnSpPr>
              <p:spPr>
                <a:xfrm rot="10800000" flipH="1" flipV="1">
                  <a:off x="4877703" y="4273718"/>
                  <a:ext cx="459346" cy="272255"/>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a:stCxn id="136" idx="6"/>
                  <a:endCxn id="140" idx="2"/>
                </p:cNvCxnSpPr>
                <p:nvPr/>
              </p:nvCxnSpPr>
              <p:spPr>
                <a:xfrm rot="10800000" flipH="1" flipV="1">
                  <a:off x="4877703" y="4273718"/>
                  <a:ext cx="448488" cy="871770"/>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a:stCxn id="136" idx="6"/>
                  <a:endCxn id="139" idx="2"/>
                </p:cNvCxnSpPr>
                <p:nvPr/>
              </p:nvCxnSpPr>
              <p:spPr>
                <a:xfrm rot="10800000" flipH="1">
                  <a:off x="4877703" y="3912791"/>
                  <a:ext cx="468967" cy="360927"/>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184" name="Rectangle 183"/>
            <p:cNvSpPr/>
            <p:nvPr/>
          </p:nvSpPr>
          <p:spPr>
            <a:xfrm>
              <a:off x="2434965" y="2104050"/>
              <a:ext cx="1536306" cy="1943764"/>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p:cNvSpPr/>
            <p:nvPr/>
          </p:nvSpPr>
          <p:spPr>
            <a:xfrm>
              <a:off x="3350036" y="2245296"/>
              <a:ext cx="1536306" cy="1943764"/>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196"/>
            <p:cNvSpPr/>
            <p:nvPr/>
          </p:nvSpPr>
          <p:spPr>
            <a:xfrm>
              <a:off x="4327702" y="2104050"/>
              <a:ext cx="1536306" cy="1943764"/>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197"/>
            <p:cNvSpPr/>
            <p:nvPr/>
          </p:nvSpPr>
          <p:spPr>
            <a:xfrm>
              <a:off x="5252066" y="2245296"/>
              <a:ext cx="1536306" cy="1943764"/>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02" name="Straight Arrow Connector 201"/>
          <p:cNvCxnSpPr>
            <a:stCxn id="184" idx="2"/>
            <a:endCxn id="203" idx="0"/>
          </p:cNvCxnSpPr>
          <p:nvPr/>
        </p:nvCxnSpPr>
        <p:spPr>
          <a:xfrm>
            <a:off x="3199096" y="4254643"/>
            <a:ext cx="0" cy="49443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3" name="TextBox 202"/>
              <p:cNvSpPr txBox="1"/>
              <p:nvPr/>
            </p:nvSpPr>
            <p:spPr>
              <a:xfrm>
                <a:off x="2633691" y="4749077"/>
                <a:ext cx="1130809"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𝑅𝐵</m:t>
                      </m:r>
                      <m:sSub>
                        <m:sSubPr>
                          <m:ctrlPr>
                            <a:rPr lang="en-US" b="0" i="1" smtClean="0">
                              <a:latin typeface="Cambria Math"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1</m:t>
                          </m:r>
                        </m:sub>
                      </m:sSub>
                    </m:oMath>
                  </m:oMathPara>
                </a14:m>
                <a:endParaRPr lang="en-US" dirty="0"/>
              </a:p>
            </p:txBody>
          </p:sp>
        </mc:Choice>
        <mc:Fallback xmlns="">
          <p:sp>
            <p:nvSpPr>
              <p:cNvPr id="203" name="TextBox 202"/>
              <p:cNvSpPr txBox="1">
                <a:spLocks noRot="1" noChangeAspect="1" noMove="1" noResize="1" noEditPoints="1" noAdjustHandles="1" noChangeArrowheads="1" noChangeShapeType="1" noTextEdit="1"/>
              </p:cNvSpPr>
              <p:nvPr/>
            </p:nvSpPr>
            <p:spPr>
              <a:xfrm>
                <a:off x="2633691" y="4749077"/>
                <a:ext cx="1130809" cy="461665"/>
              </a:xfrm>
              <a:prstGeom prst="rect">
                <a:avLst/>
              </a:prstGeom>
              <a:blipFill>
                <a:blip r:embed="rId3"/>
                <a:stretch>
                  <a:fillRect b="-3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4" name="TextBox 203"/>
              <p:cNvSpPr txBox="1"/>
              <p:nvPr/>
            </p:nvSpPr>
            <p:spPr>
              <a:xfrm>
                <a:off x="3548762" y="4749076"/>
                <a:ext cx="1130809"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𝑅𝐵</m:t>
                      </m:r>
                      <m:sSub>
                        <m:sSubPr>
                          <m:ctrlPr>
                            <a:rPr lang="en-US" b="0" i="1" smtClean="0">
                              <a:latin typeface="Cambria Math"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2</m:t>
                          </m:r>
                        </m:sub>
                      </m:sSub>
                    </m:oMath>
                  </m:oMathPara>
                </a14:m>
                <a:endParaRPr lang="en-US" dirty="0"/>
              </a:p>
            </p:txBody>
          </p:sp>
        </mc:Choice>
        <mc:Fallback xmlns="">
          <p:sp>
            <p:nvSpPr>
              <p:cNvPr id="204" name="TextBox 203"/>
              <p:cNvSpPr txBox="1">
                <a:spLocks noRot="1" noChangeAspect="1" noMove="1" noResize="1" noEditPoints="1" noAdjustHandles="1" noChangeArrowheads="1" noChangeShapeType="1" noTextEdit="1"/>
              </p:cNvSpPr>
              <p:nvPr/>
            </p:nvSpPr>
            <p:spPr>
              <a:xfrm>
                <a:off x="3548762" y="4749076"/>
                <a:ext cx="1130809" cy="461665"/>
              </a:xfrm>
              <a:prstGeom prst="rect">
                <a:avLst/>
              </a:prstGeom>
              <a:blipFill>
                <a:blip r:embed="rId4"/>
                <a:stretch>
                  <a:fillRect b="-3947"/>
                </a:stretch>
              </a:blipFill>
            </p:spPr>
            <p:txBody>
              <a:bodyPr/>
              <a:lstStyle/>
              <a:p>
                <a:r>
                  <a:rPr lang="en-US">
                    <a:noFill/>
                  </a:rPr>
                  <a:t> </a:t>
                </a:r>
              </a:p>
            </p:txBody>
          </p:sp>
        </mc:Fallback>
      </mc:AlternateContent>
      <p:cxnSp>
        <p:nvCxnSpPr>
          <p:cNvPr id="207" name="Straight Arrow Connector 206"/>
          <p:cNvCxnSpPr>
            <a:stCxn id="196" idx="2"/>
            <a:endCxn id="204" idx="0"/>
          </p:cNvCxnSpPr>
          <p:nvPr/>
        </p:nvCxnSpPr>
        <p:spPr>
          <a:xfrm>
            <a:off x="4114167" y="4395889"/>
            <a:ext cx="0" cy="35318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2" name="Straight Arrow Connector 211"/>
          <p:cNvCxnSpPr>
            <a:stCxn id="197" idx="2"/>
            <a:endCxn id="213" idx="0"/>
          </p:cNvCxnSpPr>
          <p:nvPr/>
        </p:nvCxnSpPr>
        <p:spPr>
          <a:xfrm>
            <a:off x="5091833" y="4254643"/>
            <a:ext cx="5754" cy="52806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3" name="TextBox 212"/>
              <p:cNvSpPr txBox="1"/>
              <p:nvPr/>
            </p:nvSpPr>
            <p:spPr>
              <a:xfrm>
                <a:off x="4532182" y="4782709"/>
                <a:ext cx="1130809"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𝑅𝐵</m:t>
                      </m:r>
                      <m:sSub>
                        <m:sSubPr>
                          <m:ctrlPr>
                            <a:rPr lang="en-US" b="0" i="1" smtClean="0">
                              <a:latin typeface="Cambria Math"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3</m:t>
                          </m:r>
                        </m:sub>
                      </m:sSub>
                    </m:oMath>
                  </m:oMathPara>
                </a14:m>
                <a:endParaRPr lang="en-US" dirty="0"/>
              </a:p>
            </p:txBody>
          </p:sp>
        </mc:Choice>
        <mc:Fallback xmlns="">
          <p:sp>
            <p:nvSpPr>
              <p:cNvPr id="213" name="TextBox 212"/>
              <p:cNvSpPr txBox="1">
                <a:spLocks noRot="1" noChangeAspect="1" noMove="1" noResize="1" noEditPoints="1" noAdjustHandles="1" noChangeArrowheads="1" noChangeShapeType="1" noTextEdit="1"/>
              </p:cNvSpPr>
              <p:nvPr/>
            </p:nvSpPr>
            <p:spPr>
              <a:xfrm>
                <a:off x="4532182" y="4782709"/>
                <a:ext cx="1130809" cy="461665"/>
              </a:xfrm>
              <a:prstGeom prst="rect">
                <a:avLst/>
              </a:prstGeom>
              <a:blipFill>
                <a:blip r:embed="rId5"/>
                <a:stretch>
                  <a:fillRect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6" name="TextBox 215"/>
              <p:cNvSpPr txBox="1"/>
              <p:nvPr/>
            </p:nvSpPr>
            <p:spPr>
              <a:xfrm>
                <a:off x="5465173" y="4749076"/>
                <a:ext cx="1130809"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𝑅𝐵</m:t>
                      </m:r>
                      <m:sSub>
                        <m:sSubPr>
                          <m:ctrlPr>
                            <a:rPr lang="en-US" b="0" i="1" smtClean="0">
                              <a:latin typeface="Cambria Math"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4</m:t>
                          </m:r>
                        </m:sub>
                      </m:sSub>
                    </m:oMath>
                  </m:oMathPara>
                </a14:m>
                <a:endParaRPr lang="en-US" dirty="0"/>
              </a:p>
            </p:txBody>
          </p:sp>
        </mc:Choice>
        <mc:Fallback xmlns="">
          <p:sp>
            <p:nvSpPr>
              <p:cNvPr id="216" name="TextBox 215"/>
              <p:cNvSpPr txBox="1">
                <a:spLocks noRot="1" noChangeAspect="1" noMove="1" noResize="1" noEditPoints="1" noAdjustHandles="1" noChangeArrowheads="1" noChangeShapeType="1" noTextEdit="1"/>
              </p:cNvSpPr>
              <p:nvPr/>
            </p:nvSpPr>
            <p:spPr>
              <a:xfrm>
                <a:off x="5465173" y="4749076"/>
                <a:ext cx="1130809" cy="461665"/>
              </a:xfrm>
              <a:prstGeom prst="rect">
                <a:avLst/>
              </a:prstGeom>
              <a:blipFill>
                <a:blip r:embed="rId6"/>
                <a:stretch>
                  <a:fillRect b="-3947"/>
                </a:stretch>
              </a:blipFill>
            </p:spPr>
            <p:txBody>
              <a:bodyPr/>
              <a:lstStyle/>
              <a:p>
                <a:r>
                  <a:rPr lang="en-US">
                    <a:noFill/>
                  </a:rPr>
                  <a:t> </a:t>
                </a:r>
              </a:p>
            </p:txBody>
          </p:sp>
        </mc:Fallback>
      </mc:AlternateContent>
      <p:cxnSp>
        <p:nvCxnSpPr>
          <p:cNvPr id="217" name="Straight Arrow Connector 216"/>
          <p:cNvCxnSpPr>
            <a:stCxn id="198" idx="2"/>
            <a:endCxn id="216" idx="0"/>
          </p:cNvCxnSpPr>
          <p:nvPr/>
        </p:nvCxnSpPr>
        <p:spPr>
          <a:xfrm>
            <a:off x="6016197" y="4395889"/>
            <a:ext cx="14381" cy="35318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6095911"/>
      </p:ext>
    </p:extLst>
  </p:cSld>
  <p:clrMapOvr>
    <a:masterClrMapping/>
  </p:clrMapOvr>
  <p:transition/>
</p:sld>
</file>

<file path=ppt/theme/theme1.xml><?xml version="1.0" encoding="utf-8"?>
<a:theme xmlns:a="http://schemas.openxmlformats.org/drawingml/2006/main" name="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isip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isip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lecture_title</Template>
  <TotalTime>9683</TotalTime>
  <Words>3256</Words>
  <Application>Microsoft Macintosh PowerPoint</Application>
  <PresentationFormat>Letter Paper (8.5x11 in)</PresentationFormat>
  <Paragraphs>332</Paragraphs>
  <Slides>22</Slides>
  <Notes>18</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22</vt:i4>
      </vt:variant>
    </vt:vector>
  </HeadingPairs>
  <TitlesOfParts>
    <vt:vector size="29" baseType="lpstr">
      <vt:lpstr>Brush Script MT</vt:lpstr>
      <vt:lpstr>Cambria Math</vt:lpstr>
      <vt:lpstr>Times New Roman</vt:lpstr>
      <vt:lpstr>Arial</vt:lpstr>
      <vt:lpstr>lecture_title</vt:lpstr>
      <vt:lpstr>1_isip_default</vt:lpstr>
      <vt:lpstr>2_isip_default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Gateway</Company>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Joseph Picone</cp:lastModifiedBy>
  <cp:revision>576</cp:revision>
  <dcterms:created xsi:type="dcterms:W3CDTF">2002-09-12T17:13:32Z</dcterms:created>
  <dcterms:modified xsi:type="dcterms:W3CDTF">2016-12-07T16:45:41Z</dcterms:modified>
</cp:coreProperties>
</file>