
<file path=[Content_Types].xml><?xml version="1.0" encoding="utf-8"?>
<Types xmlns="http://schemas.openxmlformats.org/package/2006/content-types">
  <Default Extension="xml" ContentType="application/xml"/>
  <Default Extension="bin" ContentType="application/vnd.openxmlformats-officedocument.oleObject"/>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6"/>
  </p:notesMasterIdLst>
  <p:handoutMasterIdLst>
    <p:handoutMasterId r:id="rId17"/>
  </p:handoutMasterIdLst>
  <p:sldIdLst>
    <p:sldId id="356" r:id="rId6"/>
    <p:sldId id="552" r:id="rId7"/>
    <p:sldId id="553" r:id="rId8"/>
    <p:sldId id="554" r:id="rId9"/>
    <p:sldId id="555" r:id="rId10"/>
    <p:sldId id="556" r:id="rId11"/>
    <p:sldId id="557" r:id="rId12"/>
    <p:sldId id="558" r:id="rId13"/>
    <p:sldId id="559" r:id="rId14"/>
    <p:sldId id="560" r:id="rId15"/>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6">
          <p15:clr>
            <a:srgbClr val="A4A3A4"/>
          </p15:clr>
        </p15:guide>
        <p15:guide id="2" pos="289">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25" autoAdjust="0"/>
    <p:restoredTop sz="95377" autoAdjust="0"/>
  </p:normalViewPr>
  <p:slideViewPr>
    <p:cSldViewPr snapToGrid="0">
      <p:cViewPr varScale="1">
        <p:scale>
          <a:sx n="91" d="100"/>
          <a:sy n="91" d="100"/>
        </p:scale>
        <p:origin x="1816" y="176"/>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 Id="rId3"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rveysystem.com/signif.htm" TargetMode="External"/><Relationship Id="rId4" Type="http://schemas.openxmlformats.org/officeDocument/2006/relationships/hyperlink" Target="http://www.stat.yale.edu/Courses/1997-98/101/confint.htm" TargetMode="External"/><Relationship Id="rId5" Type="http://schemas.openxmlformats.org/officeDocument/2006/relationships/hyperlink" Target="http://citeseer.ist.psu.edu/rd/0,526219,1,0.25,Download/http:/citeseer.ist.psu.edu/compress/0/papers/cs/26197/http:zSzzSzwww-i6.informatik.rwth-aachen.dezSzPostScriptzSzInterneArbeitenzSzWessel_ConfMeasForLVCSR_IEEESAP2001_March2001.ps.gz/wessel01" TargetMode="External"/><Relationship Id="rId6" Type="http://schemas.openxmlformats.org/officeDocument/2006/relationships/hyperlink" Target="http://ieeexplore.ieee.org/xpls/abs_all.jsp?tp=&amp;arnumber=115546&amp;isnumber=3385" TargetMode="External"/><Relationship Id="rId7" Type="http://schemas.openxmlformats.org/officeDocument/2006/relationships/hyperlink" Target="http://www.ece.msstate.edu/research/isip/publications/courses/ece_8463/lectures/current/lecture_43/lecture_43_03_00.pdf" TargetMode="External"/><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en.wikipedia.org/wiki/Statistical_significanc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5" Type="http://schemas.openxmlformats.org/officeDocument/2006/relationships/oleObject" Target="../embeddings/oleObject2.bin"/><Relationship Id="rId6" Type="http://schemas.openxmlformats.org/officeDocument/2006/relationships/image" Target="../media/image6.wmf"/><Relationship Id="rId7" Type="http://schemas.openxmlformats.org/officeDocument/2006/relationships/oleObject" Target="../embeddings/oleObject3.bin"/><Relationship Id="rId8"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8.wmf"/><Relationship Id="rId5" Type="http://schemas.openxmlformats.org/officeDocument/2006/relationships/oleObject" Target="../embeddings/oleObject5.bin"/><Relationship Id="rId6"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0.wmf"/><Relationship Id="rId5" Type="http://schemas.openxmlformats.org/officeDocument/2006/relationships/image" Target="../media/image11.png"/><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3.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Statistical Significance</a:t>
            </a:r>
            <a:br>
              <a:rPr lang="en-US" sz="1800" b="1" dirty="0" smtClean="0">
                <a:solidFill>
                  <a:schemeClr val="tx2"/>
                </a:solidFill>
                <a:latin typeface="+mn-lt"/>
              </a:rPr>
            </a:br>
            <a:r>
              <a:rPr lang="en-US" sz="1800" b="1" dirty="0" smtClean="0">
                <a:solidFill>
                  <a:schemeClr val="tx2"/>
                </a:solidFill>
                <a:latin typeface="+mn-lt"/>
              </a:rPr>
              <a:t>Hypothesis Testing</a:t>
            </a:r>
            <a:br>
              <a:rPr lang="en-US" sz="1800" b="1" dirty="0" smtClean="0">
                <a:solidFill>
                  <a:schemeClr val="tx2"/>
                </a:solidFill>
                <a:latin typeface="+mn-lt"/>
              </a:rPr>
            </a:br>
            <a:r>
              <a:rPr lang="en-US" sz="1800" b="1" dirty="0" smtClean="0">
                <a:solidFill>
                  <a:schemeClr val="tx2"/>
                </a:solidFill>
                <a:latin typeface="+mn-lt"/>
              </a:rPr>
              <a:t>Confidence Intervals</a:t>
            </a:r>
            <a:br>
              <a:rPr lang="en-US" sz="1800" b="1" dirty="0" smtClean="0">
                <a:solidFill>
                  <a:schemeClr val="tx2"/>
                </a:solidFill>
                <a:latin typeface="+mn-lt"/>
              </a:rPr>
            </a:br>
            <a:r>
              <a:rPr lang="en-US" sz="1800" b="1" dirty="0" smtClean="0">
                <a:solidFill>
                  <a:schemeClr val="tx2"/>
                </a:solidFill>
                <a:latin typeface="+mn-lt"/>
              </a:rPr>
              <a:t>Applications</a:t>
            </a:r>
            <a:br>
              <a:rPr lang="en-US" sz="1800" b="1" dirty="0" smtClean="0">
                <a:solidFill>
                  <a:schemeClr val="tx2"/>
                </a:solidFill>
                <a:latin typeface="+mn-lt"/>
              </a:rPr>
            </a:br>
            <a:r>
              <a:rPr lang="en-US" sz="1800" b="1" dirty="0" smtClean="0">
                <a:solidFill>
                  <a:schemeClr val="tx2"/>
                </a:solidFill>
                <a:latin typeface="+mn-lt"/>
              </a:rPr>
              <a:t>Confidence Measures</a:t>
            </a:r>
            <a:br>
              <a:rPr lang="en-US" sz="1800" b="1" dirty="0" smtClean="0">
                <a:solidFill>
                  <a:schemeClr val="tx2"/>
                </a:solidFill>
                <a:latin typeface="+mn-lt"/>
              </a:rPr>
            </a:br>
            <a:r>
              <a:rPr lang="en-US" sz="1800" b="1" dirty="0" smtClean="0">
                <a:solidFill>
                  <a:schemeClr val="tx2"/>
                </a:solidFill>
                <a:latin typeface="+mn-lt"/>
              </a:rPr>
              <a:t>Word Posteriors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Wiki: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C.R.S.: Statistical Significance</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Yale: Confidence Intervals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Word Posteriors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NIST: Z-Statistics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ISIP: Experimental Design</a:t>
            </a:r>
            <a:endParaRPr lang="en-US" sz="1800" b="1" dirty="0" smtClean="0">
              <a:solidFill>
                <a:schemeClr val="accent2"/>
              </a:solidFill>
              <a:latin typeface="+mn-lt"/>
            </a:endParaRPr>
          </a:p>
        </p:txBody>
      </p:sp>
      <p:sp>
        <p:nvSpPr>
          <p:cNvPr id="9"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33: </a:t>
            </a:r>
            <a:r>
              <a:rPr lang="en-US" b="1" dirty="0" smtClean="0">
                <a:solidFill>
                  <a:schemeClr val="accent2"/>
                </a:solidFill>
              </a:rPr>
              <a:t>STATISTICAL SIGNIFICANCE </a:t>
            </a:r>
            <a:br>
              <a:rPr lang="en-US" b="1" dirty="0" smtClean="0">
                <a:solidFill>
                  <a:schemeClr val="accent2"/>
                </a:solidFill>
              </a:rPr>
            </a:br>
            <a:r>
              <a:rPr lang="en-US" b="1" dirty="0" smtClean="0">
                <a:solidFill>
                  <a:schemeClr val="accent2"/>
                </a:solidFill>
              </a:rPr>
              <a:t>AND CONFIDENCE (CONT.)</a:t>
            </a:r>
            <a:endParaRPr lang="en-US" b="1" dirty="0">
              <a:solidFill>
                <a:schemeClr val="accent2"/>
              </a:solidFill>
            </a:endParaRPr>
          </a:p>
        </p:txBody>
      </p:sp>
      <p:pic>
        <p:nvPicPr>
          <p:cNvPr id="10" name="Picture 9"/>
          <p:cNvPicPr>
            <a:picLocks noChangeAspect="1" noChangeArrowheads="1"/>
          </p:cNvPicPr>
          <p:nvPr/>
        </p:nvPicPr>
        <p:blipFill>
          <a:blip r:embed="rId8" cstate="print"/>
          <a:srcRect/>
          <a:stretch>
            <a:fillRect/>
          </a:stretch>
        </p:blipFill>
        <p:spPr bwMode="auto">
          <a:xfrm>
            <a:off x="5930167" y="1428750"/>
            <a:ext cx="2740758" cy="2057321"/>
          </a:xfrm>
          <a:prstGeom prst="rect">
            <a:avLst/>
          </a:prstGeom>
          <a:noFill/>
          <a:ln w="38100">
            <a:solidFill>
              <a:schemeClr val="accent2"/>
            </a:solidFill>
            <a:miter lim="800000"/>
            <a:headEnd/>
            <a:tailEnd/>
          </a:ln>
          <a:effectLst/>
        </p:spPr>
      </p:pic>
      <p:pic>
        <p:nvPicPr>
          <p:cNvPr id="11" name="Picture 10"/>
          <p:cNvPicPr>
            <a:picLocks noChangeAspect="1" noChangeArrowheads="1"/>
          </p:cNvPicPr>
          <p:nvPr/>
        </p:nvPicPr>
        <p:blipFill>
          <a:blip r:embed="rId9"/>
          <a:srcRect l="1104" t="796" r="2463" b="3705"/>
          <a:stretch>
            <a:fillRect/>
          </a:stretch>
        </p:blipFill>
        <p:spPr bwMode="auto">
          <a:xfrm>
            <a:off x="5021704" y="2647013"/>
            <a:ext cx="2134849" cy="2065983"/>
          </a:xfrm>
          <a:prstGeom prst="rect">
            <a:avLst/>
          </a:prstGeom>
          <a:noFill/>
          <a:ln w="38100">
            <a:solidFill>
              <a:schemeClr val="accent2"/>
            </a:solidFill>
            <a:miter lim="800000"/>
            <a:headEnd/>
            <a:tailEnd/>
          </a:ln>
          <a:effectLst/>
        </p:spPr>
      </p:pic>
      <p:pic>
        <p:nvPicPr>
          <p:cNvPr id="12" name="Picture 3"/>
          <p:cNvPicPr>
            <a:picLocks noChangeAspect="1" noChangeArrowheads="1"/>
          </p:cNvPicPr>
          <p:nvPr/>
        </p:nvPicPr>
        <p:blipFill>
          <a:blip r:embed="rId10"/>
          <a:srcRect/>
          <a:stretch>
            <a:fillRect/>
          </a:stretch>
        </p:blipFill>
        <p:spPr bwMode="auto">
          <a:xfrm>
            <a:off x="6397105" y="4186940"/>
            <a:ext cx="2273820" cy="1622769"/>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2169825"/>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Reviewed basic concepts in statistics such as statistical significance and confidence measures.</a:t>
            </a:r>
          </a:p>
          <a:p>
            <a:pPr marL="165100" indent="-165100">
              <a:spcAft>
                <a:spcPts val="600"/>
              </a:spcAft>
              <a:buFont typeface="Arial" pitchFamily="34" charset="0"/>
              <a:buChar char="•"/>
            </a:pPr>
            <a:r>
              <a:rPr lang="en-US" altLang="en-US" sz="1800" b="1" dirty="0" smtClean="0"/>
              <a:t>Introduced a test to determine with a classification experiment produces a statistically significant result.</a:t>
            </a:r>
          </a:p>
          <a:p>
            <a:pPr marL="165100" indent="-165100">
              <a:spcAft>
                <a:spcPts val="600"/>
              </a:spcAft>
              <a:buFont typeface="Arial" pitchFamily="34" charset="0"/>
              <a:buChar char="•"/>
            </a:pPr>
            <a:r>
              <a:rPr lang="en-US" altLang="en-US" sz="1800" b="1" dirty="0" smtClean="0"/>
              <a:t>Discussed the need for confidence measures in pattern recognition systems.</a:t>
            </a:r>
          </a:p>
          <a:p>
            <a:pPr marL="165100" indent="-165100">
              <a:spcAft>
                <a:spcPts val="600"/>
              </a:spcAft>
              <a:buFont typeface="Arial" pitchFamily="34" charset="0"/>
              <a:buChar char="•"/>
            </a:pPr>
            <a:r>
              <a:rPr lang="en-US" altLang="en-US" sz="1800" b="1" dirty="0" smtClean="0"/>
              <a:t>Introduced the concept of an event, or word, posterior and discussed how this can be estimated in practical applications such as a speech </a:t>
            </a:r>
            <a:r>
              <a:rPr lang="en-US" altLang="en-US" sz="1800" b="1" smtClean="0"/>
              <a:t>recognition.</a:t>
            </a:r>
            <a:endParaRPr lang="en-US" altLang="en-US" sz="1800" b="1" dirty="0" smtClean="0"/>
          </a:p>
        </p:txBody>
      </p:sp>
    </p:spTree>
    <p:extLst>
      <p:ext uri="{BB962C8B-B14F-4D97-AF65-F5344CB8AC3E}">
        <p14:creationId xmlns:p14="http://schemas.microsoft.com/office/powerpoint/2010/main" val="82147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6001643"/>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When the standard deviation is not known, it is replaced by the estimated standard deviation </a:t>
            </a:r>
            <a:r>
              <a:rPr lang="en-US" sz="1800" i="1" dirty="0" smtClean="0"/>
              <a:t>s</a:t>
            </a:r>
            <a:r>
              <a:rPr lang="en-US" sz="1800" b="1" dirty="0" smtClean="0"/>
              <a:t>, also known as the </a:t>
            </a:r>
            <a:r>
              <a:rPr lang="en-US" sz="1800" b="1" i="1" dirty="0" smtClean="0"/>
              <a:t>standard error</a:t>
            </a:r>
            <a:r>
              <a:rPr lang="en-US" sz="1800" b="1" dirty="0" smtClean="0"/>
              <a:t>.</a:t>
            </a:r>
          </a:p>
          <a:p>
            <a:pPr marL="165100" indent="-165100">
              <a:spcAft>
                <a:spcPts val="600"/>
              </a:spcAft>
              <a:buFont typeface="Arial" pitchFamily="34" charset="0"/>
              <a:buChar char="•"/>
            </a:pPr>
            <a:r>
              <a:rPr lang="en-US" sz="1800" b="1" dirty="0" smtClean="0"/>
              <a:t>Since the standard error is an estimate for the true value of the standard deviation, the distribution of the sample mean is no longer normal with mean, </a:t>
            </a:r>
            <a:r>
              <a:rPr lang="en-US" sz="1800" i="1" dirty="0" smtClean="0"/>
              <a:t>µ</a:t>
            </a:r>
            <a:r>
              <a:rPr lang="en-US" sz="1800" b="1" dirty="0" smtClean="0"/>
              <a:t>, and </a:t>
            </a:r>
            <a:r>
              <a:rPr lang="en-US" sz="1800" b="1" dirty="0" err="1" smtClean="0"/>
              <a:t>and</a:t>
            </a:r>
            <a:r>
              <a:rPr lang="en-US" sz="1800" b="1" dirty="0" smtClean="0"/>
              <a:t> standard deviation           . </a:t>
            </a:r>
          </a:p>
          <a:p>
            <a:pPr marL="165100" indent="-165100">
              <a:spcAft>
                <a:spcPts val="600"/>
              </a:spcAft>
              <a:buFont typeface="Arial" pitchFamily="34" charset="0"/>
              <a:buChar char="•"/>
            </a:pPr>
            <a:r>
              <a:rPr lang="en-US" sz="1800" b="1" dirty="0" smtClean="0"/>
              <a:t>The sample mean follows the </a:t>
            </a:r>
            <a:r>
              <a:rPr lang="en-US" sz="1800" b="1" dirty="0" smtClean="0">
                <a:solidFill>
                  <a:schemeClr val="accent1"/>
                </a:solidFill>
              </a:rPr>
              <a:t>t distribution </a:t>
            </a:r>
            <a:r>
              <a:rPr lang="en-US" sz="1800" b="1" dirty="0" smtClean="0"/>
              <a:t>with mean, </a:t>
            </a:r>
            <a:r>
              <a:rPr lang="en-US" sz="1800" i="1" dirty="0" smtClean="0"/>
              <a:t>µ</a:t>
            </a:r>
            <a:r>
              <a:rPr lang="en-US" sz="1800" b="1" dirty="0" smtClean="0"/>
              <a:t>, and </a:t>
            </a:r>
            <a:r>
              <a:rPr lang="en-US" sz="1800" b="1" dirty="0" err="1" smtClean="0"/>
              <a:t>stdev</a:t>
            </a:r>
            <a:r>
              <a:rPr lang="en-US" sz="1800" b="1" dirty="0" smtClean="0"/>
              <a:t>           . </a:t>
            </a:r>
          </a:p>
          <a:p>
            <a:pPr marL="165100" indent="-165100">
              <a:spcAft>
                <a:spcPts val="600"/>
              </a:spcAft>
              <a:buFont typeface="Arial" pitchFamily="34" charset="0"/>
              <a:buChar char="•"/>
            </a:pPr>
            <a:r>
              <a:rPr lang="en-US" sz="1800" b="1" dirty="0" smtClean="0"/>
              <a:t>The </a:t>
            </a:r>
            <a:r>
              <a:rPr lang="en-US" sz="1800" i="1" dirty="0" smtClean="0"/>
              <a:t>t</a:t>
            </a:r>
            <a:r>
              <a:rPr lang="en-US" sz="1800" b="1" dirty="0" smtClean="0"/>
              <a:t> distribution is also described by its </a:t>
            </a:r>
            <a:r>
              <a:rPr lang="en-US" sz="1800" b="1" dirty="0" smtClean="0">
                <a:solidFill>
                  <a:schemeClr val="accent1"/>
                </a:solidFill>
              </a:rPr>
              <a:t>degrees of freedom</a:t>
            </a:r>
            <a:r>
              <a:rPr lang="en-US" sz="1800" b="1" dirty="0" smtClean="0"/>
              <a:t>. For a sample of size </a:t>
            </a:r>
            <a:r>
              <a:rPr lang="en-US" sz="1800" i="1" dirty="0" smtClean="0"/>
              <a:t>n</a:t>
            </a:r>
            <a:r>
              <a:rPr lang="en-US" sz="1800" b="1" dirty="0" smtClean="0"/>
              <a:t>, the </a:t>
            </a:r>
            <a:r>
              <a:rPr lang="en-US" sz="1800" i="1" dirty="0" smtClean="0"/>
              <a:t>t</a:t>
            </a:r>
            <a:r>
              <a:rPr lang="en-US" sz="1800" b="1" dirty="0" smtClean="0"/>
              <a:t> distribution will have </a:t>
            </a:r>
            <a:r>
              <a:rPr lang="en-US" sz="1800" i="1" dirty="0" smtClean="0"/>
              <a:t>n-1</a:t>
            </a:r>
            <a:r>
              <a:rPr lang="en-US" sz="1800" b="1" dirty="0" smtClean="0"/>
              <a:t> degrees of freedom. The notation for a </a:t>
            </a:r>
            <a:r>
              <a:rPr lang="en-US" sz="1800" i="1" dirty="0" smtClean="0"/>
              <a:t>t</a:t>
            </a:r>
            <a:r>
              <a:rPr lang="en-US" sz="1800" b="1" dirty="0" smtClean="0"/>
              <a:t> distribution with </a:t>
            </a:r>
            <a:r>
              <a:rPr lang="en-US" sz="1800" i="1" dirty="0" smtClean="0"/>
              <a:t>k</a:t>
            </a:r>
            <a:r>
              <a:rPr lang="en-US" sz="1800" b="1" dirty="0" smtClean="0"/>
              <a:t> degrees of freedom is </a:t>
            </a:r>
            <a:r>
              <a:rPr lang="en-US" sz="1800" i="1" dirty="0" smtClean="0"/>
              <a:t>t(k)</a:t>
            </a:r>
            <a:r>
              <a:rPr lang="en-US" sz="1800" b="1" dirty="0" smtClean="0"/>
              <a:t>. </a:t>
            </a:r>
          </a:p>
          <a:p>
            <a:pPr marL="165100" indent="-165100">
              <a:spcAft>
                <a:spcPts val="600"/>
              </a:spcAft>
              <a:buFont typeface="Arial" pitchFamily="34" charset="0"/>
              <a:buChar char="•"/>
            </a:pPr>
            <a:r>
              <a:rPr lang="en-US" sz="1800" b="1" dirty="0" smtClean="0"/>
              <a:t>Degrees of freedom are the number of independent pieces of information available to estimate another piece of information (the number of independent observations in a sample of data that are available to estimate a parameter of the population from which that sample is drawn).</a:t>
            </a:r>
          </a:p>
          <a:p>
            <a:pPr marL="165100" indent="-165100">
              <a:spcAft>
                <a:spcPts val="600"/>
              </a:spcAft>
              <a:buFont typeface="Arial" pitchFamily="34" charset="0"/>
              <a:buChar char="•"/>
            </a:pPr>
            <a:r>
              <a:rPr lang="en-US" sz="1800" b="1" dirty="0" smtClean="0"/>
              <a:t>As the sample size </a:t>
            </a:r>
            <a:r>
              <a:rPr lang="en-US" sz="1800" i="1" dirty="0" smtClean="0"/>
              <a:t>n</a:t>
            </a:r>
            <a:r>
              <a:rPr lang="en-US" sz="1800" b="1" dirty="0" smtClean="0"/>
              <a:t> increases, the </a:t>
            </a:r>
            <a:r>
              <a:rPr lang="en-US" sz="1800" i="1" dirty="0" smtClean="0"/>
              <a:t>t</a:t>
            </a:r>
            <a:r>
              <a:rPr lang="en-US" sz="1800" b="1" dirty="0" smtClean="0"/>
              <a:t> distribution becomes closer to the normal distribution, since the standard error approaches the true standard deviation for large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For a population with unknown mean and unknown standard deviation, a confidence interval for the population mean, based on a simple random sample (SRS) of size </a:t>
            </a:r>
            <a:r>
              <a:rPr lang="en-US" sz="1800" i="1" dirty="0" smtClean="0"/>
              <a:t>n</a:t>
            </a:r>
            <a:r>
              <a:rPr lang="en-US" sz="1800" b="1" dirty="0" smtClean="0"/>
              <a:t>, is                     , where </a:t>
            </a:r>
            <a:r>
              <a:rPr lang="en-US" sz="1800" i="1" dirty="0" smtClean="0"/>
              <a:t>t</a:t>
            </a:r>
            <a:r>
              <a:rPr lang="en-US" sz="1800" i="1" baseline="30000" dirty="0" smtClean="0"/>
              <a:t>*</a:t>
            </a:r>
            <a:r>
              <a:rPr lang="en-US" sz="1800" b="1" dirty="0" smtClean="0"/>
              <a:t> is the upper (1-</a:t>
            </a:r>
            <a:r>
              <a:rPr lang="en-US" sz="1800" i="1" dirty="0" smtClean="0"/>
              <a:t>C</a:t>
            </a:r>
            <a:r>
              <a:rPr lang="en-US" sz="1800" b="1" dirty="0" smtClean="0"/>
              <a:t>)/2 critical value for the </a:t>
            </a:r>
            <a:r>
              <a:rPr lang="en-US" sz="1800" i="1" dirty="0" smtClean="0"/>
              <a:t>t</a:t>
            </a:r>
            <a:r>
              <a:rPr lang="en-US" sz="1800" b="1" dirty="0" smtClean="0"/>
              <a:t> distribution with </a:t>
            </a:r>
            <a:r>
              <a:rPr lang="en-US" sz="1800" i="1" dirty="0" smtClean="0"/>
              <a:t>n-1</a:t>
            </a:r>
            <a:r>
              <a:rPr lang="en-US" sz="1800" b="1" dirty="0" smtClean="0"/>
              <a:t> degrees of freedom, </a:t>
            </a:r>
            <a:r>
              <a:rPr lang="en-US" sz="1800" i="1" dirty="0" smtClean="0"/>
              <a:t>t(n-1)</a:t>
            </a:r>
            <a:r>
              <a:rPr lang="en-US" sz="1800" b="1" dirty="0" smtClean="0"/>
              <a:t>.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Unknown Mean and Unknown Variance</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3592642" y="1768946"/>
          <a:ext cx="609600" cy="292100"/>
        </p:xfrm>
        <a:graphic>
          <a:graphicData uri="http://schemas.openxmlformats.org/presentationml/2006/ole">
            <mc:AlternateContent xmlns:mc="http://schemas.openxmlformats.org/markup-compatibility/2006">
              <mc:Choice xmlns:v="urn:schemas-microsoft-com:vml" Requires="v">
                <p:oleObj spid="_x0000_s264227" name="Equation" r:id="rId3" imgW="609480" imgH="291960" progId="Equation.3">
                  <p:embed/>
                </p:oleObj>
              </mc:Choice>
              <mc:Fallback>
                <p:oleObj name="Equation" r:id="rId3" imgW="6094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2642" y="1768946"/>
                        <a:ext cx="6096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0" name="Object 4"/>
          <p:cNvGraphicFramePr>
            <a:graphicFrameLocks noChangeAspect="1"/>
          </p:cNvGraphicFramePr>
          <p:nvPr/>
        </p:nvGraphicFramePr>
        <p:xfrm>
          <a:off x="7667470" y="2085377"/>
          <a:ext cx="558800" cy="292100"/>
        </p:xfrm>
        <a:graphic>
          <a:graphicData uri="http://schemas.openxmlformats.org/presentationml/2006/ole">
            <mc:AlternateContent xmlns:mc="http://schemas.openxmlformats.org/markup-compatibility/2006">
              <mc:Choice xmlns:v="urn:schemas-microsoft-com:vml" Requires="v">
                <p:oleObj spid="_x0000_s264228" name="Equation" r:id="rId5" imgW="558720" imgH="291960" progId="Equation.3">
                  <p:embed/>
                </p:oleObj>
              </mc:Choice>
              <mc:Fallback>
                <p:oleObj name="Equation" r:id="rId5" imgW="55872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470" y="2085377"/>
                        <a:ext cx="5588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3273061" y="5975584"/>
          <a:ext cx="1041400" cy="304800"/>
        </p:xfrm>
        <a:graphic>
          <a:graphicData uri="http://schemas.openxmlformats.org/presentationml/2006/ole">
            <mc:AlternateContent xmlns:mc="http://schemas.openxmlformats.org/markup-compatibility/2006">
              <mc:Choice xmlns:v="urn:schemas-microsoft-com:vml" Requires="v">
                <p:oleObj spid="_x0000_s264229" name="Equation" r:id="rId7" imgW="1041120" imgH="304560" progId="Equation.DSMT4">
                  <p:embed/>
                </p:oleObj>
              </mc:Choice>
              <mc:Fallback>
                <p:oleObj name="Equation" r:id="rId7" imgW="1041120" imgH="3045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3061" y="5975584"/>
                        <a:ext cx="10414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1572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7847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A common task in hypothesis testing is to compare statistics computed over samples of two distributions to determine how likely it is that the two distributions are equivalent.</a:t>
            </a:r>
          </a:p>
          <a:p>
            <a:pPr marL="165100" indent="-165100">
              <a:spcAft>
                <a:spcPts val="1200"/>
              </a:spcAft>
              <a:buFont typeface="Arial" pitchFamily="34" charset="0"/>
              <a:buChar char="•"/>
            </a:pPr>
            <a:r>
              <a:rPr lang="en-US" sz="1800" b="1" dirty="0" smtClean="0"/>
              <a:t> For example, we may want to compare the estimates of the means and variances of two sampled distributions, each of which is assumed Gaussian with means </a:t>
            </a:r>
            <a:r>
              <a:rPr lang="en-US" sz="1800" i="1" dirty="0" smtClean="0"/>
              <a:t>µ</a:t>
            </a:r>
            <a:r>
              <a:rPr lang="en-US" sz="1800" b="1" baseline="-25000" dirty="0" smtClean="0"/>
              <a:t>1</a:t>
            </a:r>
            <a:r>
              <a:rPr lang="en-US" sz="1800" b="1" dirty="0" smtClean="0"/>
              <a:t> and </a:t>
            </a:r>
            <a:r>
              <a:rPr lang="en-US" sz="1800" i="1" dirty="0" smtClean="0"/>
              <a:t>µ</a:t>
            </a:r>
            <a:r>
              <a:rPr lang="en-US" sz="1800" baseline="-25000" dirty="0" smtClean="0"/>
              <a:t>2</a:t>
            </a:r>
            <a:r>
              <a:rPr lang="en-US" sz="1800" b="1" dirty="0" smtClean="0"/>
              <a:t> and variances </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b="1" dirty="0" smtClean="0"/>
              <a:t>, respectively.</a:t>
            </a:r>
          </a:p>
          <a:p>
            <a:pPr marL="165100" indent="-165100">
              <a:spcAft>
                <a:spcPts val="600"/>
              </a:spcAft>
              <a:buFont typeface="Arial" pitchFamily="34" charset="0"/>
              <a:buChar char="•"/>
            </a:pPr>
            <a:r>
              <a:rPr lang="en-US" sz="1800" b="1" dirty="0" smtClean="0"/>
              <a:t>Consider the case for comparing the means of the two populations. We begin by forming the null hypothesis that the two means are equivalent:</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H</a:t>
            </a:r>
            <a:r>
              <a:rPr lang="en-US" sz="1800" baseline="-25000" dirty="0" smtClean="0"/>
              <a:t>0</a:t>
            </a:r>
            <a:r>
              <a:rPr lang="en-US" sz="1800" dirty="0" smtClean="0"/>
              <a:t>:</a:t>
            </a:r>
            <a:r>
              <a:rPr lang="en-US" sz="1800" b="1" dirty="0" smtClean="0"/>
              <a:t>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 or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H</a:t>
            </a:r>
            <a:r>
              <a:rPr lang="en-US" sz="1800" baseline="-25000" dirty="0" smtClean="0"/>
              <a:t>1</a:t>
            </a:r>
            <a:r>
              <a:rPr lang="en-US" sz="1800" b="1" dirty="0" smtClean="0"/>
              <a:t>: </a:t>
            </a:r>
            <a:r>
              <a:rPr lang="en-US" sz="1800" i="1" dirty="0" smtClean="0"/>
              <a:t>µ</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µ</a:t>
            </a:r>
            <a:r>
              <a:rPr lang="en-US" sz="1800" baseline="-25000" dirty="0" smtClean="0"/>
              <a:t>2</a:t>
            </a:r>
            <a:r>
              <a:rPr lang="en-US" sz="1800" b="1" dirty="0" smtClean="0"/>
              <a:t> or </a:t>
            </a:r>
            <a:r>
              <a:rPr lang="en-US" sz="1800" dirty="0" smtClean="0"/>
              <a:t>|</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dirty="0" smtClean="0"/>
              <a:t>| &gt; 0</a:t>
            </a:r>
            <a:endParaRPr lang="en-US" sz="1800" b="1" dirty="0" smtClean="0"/>
          </a:p>
          <a:p>
            <a:pPr marL="165100" indent="-165100">
              <a:spcAft>
                <a:spcPts val="1200"/>
              </a:spcAft>
              <a:buFont typeface="Arial" pitchFamily="34" charset="0"/>
              <a:buChar char="•"/>
            </a:pPr>
            <a:r>
              <a:rPr lang="en-US" sz="1800" b="1" dirty="0" smtClean="0"/>
              <a:t>We randomly select </a:t>
            </a:r>
            <a:r>
              <a:rPr lang="en-US" sz="1800" i="1" dirty="0" smtClean="0"/>
              <a:t>n</a:t>
            </a:r>
            <a:r>
              <a:rPr lang="en-US" sz="1800" baseline="-25000" dirty="0" smtClean="0"/>
              <a:t>1</a:t>
            </a:r>
            <a:r>
              <a:rPr lang="en-US" sz="1800" b="1" dirty="0" smtClean="0"/>
              <a:t> samples from the first population and then draw </a:t>
            </a:r>
            <a:r>
              <a:rPr lang="en-US" sz="1800" i="1" dirty="0" smtClean="0"/>
              <a:t>n</a:t>
            </a:r>
            <a:r>
              <a:rPr lang="en-US" sz="1800" baseline="-25000" dirty="0" smtClean="0"/>
              <a:t>2 </a:t>
            </a:r>
            <a:r>
              <a:rPr lang="en-US" sz="1800" b="1" dirty="0" smtClean="0"/>
              <a:t>samples independently from the second population. The difference between the two sample means            is an unbiased point estimate of the difference of the true population means </a:t>
            </a:r>
            <a:r>
              <a:rPr lang="en-US" sz="1800" i="1" dirty="0" smtClean="0"/>
              <a:t>µ</a:t>
            </a:r>
            <a:r>
              <a:rPr lang="en-US" sz="1800" b="1" baseline="-25000" dirty="0" smtClean="0"/>
              <a:t>1</a:t>
            </a:r>
            <a:r>
              <a:rPr lang="en-US" sz="1800" dirty="0" smtClean="0"/>
              <a:t> - </a:t>
            </a:r>
            <a:r>
              <a:rPr lang="en-US" sz="1800" i="1" dirty="0" smtClean="0"/>
              <a:t>µ</a:t>
            </a:r>
            <a:r>
              <a:rPr lang="en-US" sz="1800" baseline="-25000" dirty="0" smtClean="0"/>
              <a:t>2</a:t>
            </a:r>
            <a:r>
              <a:rPr lang="en-US" sz="1800" b="1" dirty="0" smtClean="0"/>
              <a:t>.</a:t>
            </a:r>
          </a:p>
          <a:p>
            <a:pPr marL="165100" indent="-165100">
              <a:spcAft>
                <a:spcPts val="600"/>
              </a:spcAft>
              <a:buFont typeface="Arial" pitchFamily="34" charset="0"/>
              <a:buChar char="•"/>
            </a:pPr>
            <a:r>
              <a:rPr lang="en-US" sz="1800" b="1" dirty="0" smtClean="0"/>
              <a:t>Noting that this is a linear function of two random variables, the sampling distribution of the statistic            is a normal distribution with a mean of</a:t>
            </a:r>
            <a:br>
              <a:rPr lang="en-US" sz="1800" b="1" dirty="0" smtClean="0"/>
            </a:br>
            <a:r>
              <a:rPr lang="en-US" sz="1800" dirty="0" smtClean="0"/>
              <a:t>(</a:t>
            </a:r>
            <a:r>
              <a:rPr lang="en-US" sz="1800" i="1" dirty="0" smtClean="0"/>
              <a:t>µ</a:t>
            </a:r>
            <a:r>
              <a:rPr lang="en-US" sz="1800" baseline="-25000" dirty="0" smtClean="0"/>
              <a:t>1</a:t>
            </a:r>
            <a:r>
              <a:rPr lang="en-US" sz="1800" dirty="0" smtClean="0"/>
              <a:t> - </a:t>
            </a:r>
            <a:r>
              <a:rPr lang="en-US" sz="1800" i="1" dirty="0" smtClean="0"/>
              <a:t>µ</a:t>
            </a:r>
            <a:r>
              <a:rPr lang="en-US" sz="1800" baseline="-25000" dirty="0" smtClean="0"/>
              <a:t>2</a:t>
            </a:r>
            <a:r>
              <a:rPr lang="en-US" sz="1800" dirty="0" smtClean="0"/>
              <a:t>) </a:t>
            </a:r>
            <a:r>
              <a:rPr lang="en-US" sz="1800" b="1" dirty="0" smtClean="0"/>
              <a:t>and a variance of </a:t>
            </a:r>
            <a:r>
              <a:rPr lang="en-US" sz="1800" dirty="0" smtClean="0"/>
              <a:t>(</a:t>
            </a:r>
            <a:r>
              <a:rPr lang="en-US" sz="1800" i="1" dirty="0" smtClean="0">
                <a:sym typeface="Symbol"/>
              </a:rPr>
              <a:t>σ</a:t>
            </a:r>
            <a:r>
              <a:rPr lang="en-US" sz="1800" baseline="-25000" dirty="0" smtClean="0">
                <a:sym typeface="Symbol"/>
              </a:rPr>
              <a:t>1</a:t>
            </a:r>
            <a:r>
              <a:rPr lang="en-US" sz="1800" baseline="30000" dirty="0" smtClean="0">
                <a:sym typeface="Symbol"/>
              </a:rPr>
              <a:t>2</a:t>
            </a:r>
            <a:r>
              <a:rPr lang="en-US" sz="1800" dirty="0" smtClean="0">
                <a:sym typeface="Symbol"/>
              </a:rPr>
              <a:t>/n</a:t>
            </a:r>
            <a:r>
              <a:rPr lang="en-US" sz="1800" baseline="-25000" dirty="0" smtClean="0">
                <a:sym typeface="Symbol"/>
              </a:rPr>
              <a:t>1</a:t>
            </a:r>
            <a:r>
              <a:rPr lang="en-US" sz="1800" b="1" dirty="0" smtClean="0">
                <a:sym typeface="Symbol"/>
              </a:rPr>
              <a:t> </a:t>
            </a:r>
            <a:r>
              <a:rPr lang="en-US" sz="1800" b="1" dirty="0" smtClean="0"/>
              <a:t>and </a:t>
            </a:r>
            <a:r>
              <a:rPr lang="en-US" sz="1800" i="1" dirty="0" smtClean="0">
                <a:sym typeface="Symbol"/>
              </a:rPr>
              <a:t>σ</a:t>
            </a:r>
            <a:r>
              <a:rPr lang="en-US" sz="1800" baseline="-25000" dirty="0" smtClean="0">
                <a:sym typeface="Symbol"/>
              </a:rPr>
              <a:t>2</a:t>
            </a:r>
            <a:r>
              <a:rPr lang="en-US" sz="1800" baseline="30000" dirty="0" smtClean="0">
                <a:sym typeface="Symbol"/>
              </a:rPr>
              <a:t>2</a:t>
            </a:r>
            <a:r>
              <a:rPr lang="en-US" sz="1800" dirty="0" smtClean="0"/>
              <a:t>/n</a:t>
            </a:r>
            <a:r>
              <a:rPr lang="en-US" sz="1800" baseline="-25000" dirty="0" smtClean="0"/>
              <a:t>2</a:t>
            </a:r>
            <a:r>
              <a:rPr lang="en-US" sz="1800" dirty="0" smtClean="0"/>
              <a:t>)</a:t>
            </a:r>
            <a:r>
              <a:rPr lang="en-US" sz="1800" b="1" dirty="0" smtClean="0"/>
              <a:t>. (Note that the variances are additive!)</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a:t>
            </a:r>
            <a:endParaRPr lang="en-US" b="1" baseline="30000" dirty="0">
              <a:solidFill>
                <a:schemeClr val="accent2"/>
              </a:solidFill>
            </a:endParaRPr>
          </a:p>
        </p:txBody>
      </p:sp>
      <p:graphicFrame>
        <p:nvGraphicFramePr>
          <p:cNvPr id="4" name="Object 3"/>
          <p:cNvGraphicFramePr>
            <a:graphicFrameLocks noChangeAspect="1"/>
          </p:cNvGraphicFramePr>
          <p:nvPr/>
        </p:nvGraphicFramePr>
        <p:xfrm>
          <a:off x="2832725" y="4467171"/>
          <a:ext cx="660400" cy="292100"/>
        </p:xfrm>
        <a:graphic>
          <a:graphicData uri="http://schemas.openxmlformats.org/presentationml/2006/ole">
            <mc:AlternateContent xmlns:mc="http://schemas.openxmlformats.org/markup-compatibility/2006">
              <mc:Choice xmlns:v="urn:schemas-microsoft-com:vml" Requires="v">
                <p:oleObj spid="_x0000_s265242" name="Equation" r:id="rId3" imgW="660240" imgH="291960" progId="Equation.3">
                  <p:embed/>
                </p:oleObj>
              </mc:Choice>
              <mc:Fallback>
                <p:oleObj name="Equation" r:id="rId3" imgW="6602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2725" y="4467171"/>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1747" name="Object 3"/>
          <p:cNvGraphicFramePr>
            <a:graphicFrameLocks noChangeAspect="1"/>
          </p:cNvGraphicFramePr>
          <p:nvPr>
            <p:extLst>
              <p:ext uri="{D42A27DB-BD31-4B8C-83A1-F6EECF244321}">
                <p14:modId xmlns:p14="http://schemas.microsoft.com/office/powerpoint/2010/main" val="1539017511"/>
              </p:ext>
            </p:extLst>
          </p:nvPr>
        </p:nvGraphicFramePr>
        <p:xfrm>
          <a:off x="3254323" y="5401632"/>
          <a:ext cx="660400" cy="292100"/>
        </p:xfrm>
        <a:graphic>
          <a:graphicData uri="http://schemas.openxmlformats.org/presentationml/2006/ole">
            <mc:AlternateContent xmlns:mc="http://schemas.openxmlformats.org/markup-compatibility/2006">
              <mc:Choice xmlns:v="urn:schemas-microsoft-com:vml" Requires="v">
                <p:oleObj spid="_x0000_s265243" name="Equation" r:id="rId5" imgW="660240" imgH="291960" progId="Equation.DSMT4">
                  <p:embed/>
                </p:oleObj>
              </mc:Choice>
              <mc:Fallback>
                <p:oleObj name="Equation" r:id="rId5" imgW="660240" imgH="2919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54323" y="5401632"/>
                        <a:ext cx="6604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099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66308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 </a:t>
            </a:r>
            <a:r>
              <a:rPr lang="en-US" sz="1800" i="1" dirty="0" smtClean="0"/>
              <a:t>z</a:t>
            </a:r>
            <a:r>
              <a:rPr lang="en-US" sz="1800" b="1" dirty="0" smtClean="0"/>
              <a:t>-statistic is given by:</a:t>
            </a:r>
          </a:p>
          <a:p>
            <a:pPr marL="165100" indent="-165100">
              <a:spcBef>
                <a:spcPts val="6000"/>
              </a:spcBef>
              <a:spcAft>
                <a:spcPts val="600"/>
              </a:spcAft>
              <a:buFont typeface="Arial" pitchFamily="34" charset="0"/>
              <a:buChar char="•"/>
            </a:pPr>
            <a:r>
              <a:rPr lang="en-US" sz="1800" b="1" dirty="0" smtClean="0"/>
              <a:t>This test statistic’s distribution </a:t>
            </a:r>
            <a:br>
              <a:rPr lang="en-US" sz="1800" b="1" dirty="0" smtClean="0"/>
            </a:br>
            <a:r>
              <a:rPr lang="en-US" sz="1800" b="1" dirty="0" smtClean="0"/>
              <a:t>can be approximated as a standard </a:t>
            </a:r>
            <a:br>
              <a:rPr lang="en-US" sz="1800" b="1" dirty="0" smtClean="0"/>
            </a:br>
            <a:r>
              <a:rPr lang="en-US" sz="1800" b="1" dirty="0" smtClean="0"/>
              <a:t>normal distribution:</a:t>
            </a:r>
          </a:p>
          <a:p>
            <a:pPr marL="165100" indent="-165100">
              <a:spcBef>
                <a:spcPts val="0"/>
              </a:spcBef>
              <a:spcAft>
                <a:spcPts val="600"/>
              </a:spcAft>
              <a:buFont typeface="Arial" pitchFamily="34" charset="0"/>
              <a:buChar char="•"/>
            </a:pPr>
            <a:r>
              <a:rPr lang="en-US" sz="1800" b="1" dirty="0" smtClean="0"/>
              <a:t>A single right tailed test can be used to reject the null hypothesis,</a:t>
            </a:r>
            <a:r>
              <a:rPr lang="en-US" sz="1800" i="1" dirty="0" smtClean="0"/>
              <a:t> H</a:t>
            </a:r>
            <a:r>
              <a:rPr lang="en-US" sz="1800" baseline="-25000" dirty="0" smtClean="0"/>
              <a:t>0</a:t>
            </a:r>
            <a:r>
              <a:rPr lang="en-US" sz="1800" b="1" dirty="0" smtClean="0"/>
              <a:t>, when </a:t>
            </a:r>
            <a:r>
              <a:rPr lang="en-US" sz="1800" i="1" dirty="0" smtClean="0"/>
              <a:t>Z</a:t>
            </a:r>
            <a:r>
              <a:rPr lang="en-US" sz="1800" dirty="0" smtClean="0"/>
              <a:t> = </a:t>
            </a:r>
            <a:r>
              <a:rPr lang="en-US" sz="1800" i="1" dirty="0" err="1" smtClean="0"/>
              <a:t>z</a:t>
            </a:r>
            <a:r>
              <a:rPr lang="en-US" sz="1800" i="1" baseline="-25000" dirty="0" err="1" smtClean="0"/>
              <a:t>p</a:t>
            </a:r>
            <a:r>
              <a:rPr lang="en-US" sz="1800" b="1" dirty="0" smtClean="0"/>
              <a:t> at a significance level of </a:t>
            </a:r>
            <a:r>
              <a:rPr lang="en-US" sz="1800" i="1" dirty="0" smtClean="0"/>
              <a:t>p</a:t>
            </a:r>
            <a:r>
              <a:rPr lang="en-US" sz="1800" b="1" dirty="0" smtClean="0"/>
              <a:t>. </a:t>
            </a:r>
          </a:p>
          <a:p>
            <a:pPr marL="165100" indent="-165100">
              <a:spcBef>
                <a:spcPts val="0"/>
              </a:spcBef>
              <a:spcAft>
                <a:spcPts val="600"/>
              </a:spcAft>
              <a:buFont typeface="Arial" pitchFamily="34" charset="0"/>
              <a:buChar char="•"/>
            </a:pPr>
            <a:r>
              <a:rPr lang="en-US" sz="1800" b="1" dirty="0" smtClean="0"/>
              <a:t>The rejection region or the probability of falsely rejecting the true null hypothesis (Type I error) lies in the region from </a:t>
            </a:r>
            <a:r>
              <a:rPr lang="en-US" sz="1800" i="1" dirty="0" err="1" smtClean="0"/>
              <a:t>z</a:t>
            </a:r>
            <a:r>
              <a:rPr lang="en-US" sz="1800" i="1" baseline="-25000" dirty="0" err="1" smtClean="0"/>
              <a:t>p</a:t>
            </a:r>
            <a:r>
              <a:rPr lang="en-US" sz="1800" i="1" baseline="-25000" dirty="0" smtClean="0"/>
              <a:t> </a:t>
            </a:r>
            <a:r>
              <a:rPr lang="en-US" sz="1800" b="1" dirty="0" smtClean="0"/>
              <a:t>to infinity. (This region as shown as yellow region above).</a:t>
            </a:r>
          </a:p>
          <a:p>
            <a:pPr marL="165100" indent="-165100">
              <a:spcBef>
                <a:spcPts val="0"/>
              </a:spcBef>
              <a:spcAft>
                <a:spcPts val="600"/>
              </a:spcAft>
              <a:buFont typeface="Arial" pitchFamily="34" charset="0"/>
              <a:buChar char="•"/>
            </a:pPr>
            <a:r>
              <a:rPr lang="en-US" sz="1800" b="1" dirty="0" smtClean="0"/>
              <a:t>The problem in our work is to specify an upper limit for performance (probability of error) for which a new design would be considered to be statistically significantly better than the baseline.</a:t>
            </a:r>
          </a:p>
          <a:p>
            <a:pPr marL="165100" indent="-165100">
              <a:spcBef>
                <a:spcPts val="0"/>
              </a:spcBef>
              <a:spcAft>
                <a:spcPts val="600"/>
              </a:spcAft>
              <a:buFont typeface="Arial" pitchFamily="34" charset="0"/>
              <a:buChar char="•"/>
            </a:pPr>
            <a:r>
              <a:rPr lang="en-US" sz="1800" b="1" dirty="0" smtClean="0"/>
              <a:t>A</a:t>
            </a:r>
            <a:r>
              <a:rPr lang="en-US" sz="1800" b="1" i="1" dirty="0" smtClean="0"/>
              <a:t> </a:t>
            </a:r>
            <a:r>
              <a:rPr lang="en-US" sz="1800" b="1" dirty="0" smtClean="0">
                <a:solidFill>
                  <a:schemeClr val="accent1"/>
                </a:solidFill>
              </a:rPr>
              <a:t>significance for proportions </a:t>
            </a:r>
            <a:r>
              <a:rPr lang="en-US" sz="1800" b="1" dirty="0" smtClean="0"/>
              <a:t>test is suitable since probability of error is defined as a proportion. This leads to the same form as the </a:t>
            </a:r>
            <a:r>
              <a:rPr lang="en-US" sz="1800" i="1" dirty="0" smtClean="0"/>
              <a:t>z</a:t>
            </a:r>
            <a:r>
              <a:rPr lang="en-US" sz="1800" b="1" dirty="0" smtClean="0"/>
              <a:t>-statistic.</a:t>
            </a:r>
          </a:p>
          <a:p>
            <a:pPr marL="165100" indent="-165100">
              <a:spcBef>
                <a:spcPts val="0"/>
              </a:spcBef>
              <a:spcAft>
                <a:spcPts val="600"/>
              </a:spcAft>
              <a:buFont typeface="Arial" pitchFamily="34" charset="0"/>
              <a:buChar char="•"/>
            </a:pPr>
            <a:r>
              <a:rPr lang="en-US" sz="1800" b="1" dirty="0" smtClean="0"/>
              <a:t>As before, an assumption is made that the two experiments each consisting of </a:t>
            </a:r>
            <a:r>
              <a:rPr lang="en-US" sz="1800" i="1" dirty="0" smtClean="0"/>
              <a:t>N</a:t>
            </a:r>
            <a:r>
              <a:rPr lang="en-US" sz="1800" b="1" dirty="0" smtClean="0"/>
              <a:t> independent trials are run. </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6" name="Object 5"/>
          <p:cNvGraphicFramePr>
            <a:graphicFrameLocks noChangeAspect="1"/>
          </p:cNvGraphicFramePr>
          <p:nvPr/>
        </p:nvGraphicFramePr>
        <p:xfrm>
          <a:off x="231775" y="978630"/>
          <a:ext cx="2324100" cy="660400"/>
        </p:xfrm>
        <a:graphic>
          <a:graphicData uri="http://schemas.openxmlformats.org/presentationml/2006/ole">
            <mc:AlternateContent xmlns:mc="http://schemas.openxmlformats.org/markup-compatibility/2006">
              <mc:Choice xmlns:v="urn:schemas-microsoft-com:vml" Requires="v">
                <p:oleObj spid="_x0000_s266257" name="Equation" r:id="rId3" imgW="2323800" imgH="660240" progId="Equation.DSMT4">
                  <p:embed/>
                </p:oleObj>
              </mc:Choice>
              <mc:Fallback>
                <p:oleObj name="Equation" r:id="rId3" imgW="2323800" imgH="660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978630"/>
                        <a:ext cx="23241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32773" name="Picture 5"/>
          <p:cNvPicPr>
            <a:picLocks noChangeAspect="1" noChangeArrowheads="1"/>
          </p:cNvPicPr>
          <p:nvPr/>
        </p:nvPicPr>
        <p:blipFill>
          <a:blip r:embed="rId5"/>
          <a:srcRect l="17233" t="53811" r="13833" b="18856"/>
          <a:stretch>
            <a:fillRect/>
          </a:stretch>
        </p:blipFill>
        <p:spPr bwMode="auto">
          <a:xfrm>
            <a:off x="4488540" y="1146326"/>
            <a:ext cx="4422098" cy="1334973"/>
          </a:xfrm>
          <a:prstGeom prst="rect">
            <a:avLst/>
          </a:prstGeom>
          <a:noFill/>
          <a:ln w="9525">
            <a:noFill/>
            <a:miter lim="800000"/>
            <a:headEnd/>
            <a:tailEnd/>
          </a:ln>
          <a:effectLst/>
        </p:spPr>
      </p:pic>
    </p:spTree>
    <p:extLst>
      <p:ext uri="{BB962C8B-B14F-4D97-AF65-F5344CB8AC3E}">
        <p14:creationId xmlns:p14="http://schemas.microsoft.com/office/powerpoint/2010/main" val="262538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909310"/>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To satisfy the independence assumption, it is necessary to consider each trial as the number of errors for each file (a file can contain several events). This requires the assumption that the files are independent of each other. (For example, in speech recognition, the files should not be derived from discussions where one file is a response to another.)</a:t>
            </a:r>
          </a:p>
          <a:p>
            <a:pPr marL="165100" indent="-165100">
              <a:spcAft>
                <a:spcPts val="600"/>
              </a:spcAft>
              <a:buFont typeface="Arial" pitchFamily="34" charset="0"/>
              <a:buChar char="•"/>
            </a:pPr>
            <a:r>
              <a:rPr lang="en-US" sz="1800" b="1" dirty="0" smtClean="0"/>
              <a:t>Note also we cannot use the events in each file as trials since we know that for syntactic pattern recognition systems like speech recognizers, the syntax processor (e.g., and n-gram language model) dictates that consecutive words are not independent of each other.</a:t>
            </a:r>
          </a:p>
          <a:p>
            <a:pPr marL="165100" indent="-165100">
              <a:spcAft>
                <a:spcPts val="600"/>
              </a:spcAft>
              <a:buFont typeface="Arial" pitchFamily="34" charset="0"/>
              <a:buChar char="•"/>
            </a:pPr>
            <a:r>
              <a:rPr lang="en-US" sz="1800" b="1" dirty="0" smtClean="0"/>
              <a:t>If, in our experiment, the first experiment resulted in </a:t>
            </a:r>
            <a:r>
              <a:rPr lang="en-US" sz="1800" i="1" dirty="0" smtClean="0"/>
              <a:t>y</a:t>
            </a:r>
            <a:r>
              <a:rPr lang="en-US" sz="1800" baseline="-25000" dirty="0" smtClean="0"/>
              <a:t>1</a:t>
            </a:r>
            <a:r>
              <a:rPr lang="en-US" sz="1800" b="1" dirty="0" smtClean="0"/>
              <a:t> trials in error while the second experiment resulted in </a:t>
            </a:r>
            <a:r>
              <a:rPr lang="en-US" sz="1800" i="1" dirty="0" smtClean="0"/>
              <a:t>y</a:t>
            </a:r>
            <a:r>
              <a:rPr lang="en-US" sz="1800" baseline="-25000" dirty="0" smtClean="0"/>
              <a:t>2</a:t>
            </a:r>
            <a:r>
              <a:rPr lang="en-US" sz="1800" b="1" dirty="0" smtClean="0"/>
              <a:t> trials in error, we can estimate the error rates, </a:t>
            </a:r>
            <a:r>
              <a:rPr lang="en-US" sz="1800" i="1" dirty="0" smtClean="0"/>
              <a:t>p</a:t>
            </a:r>
            <a:r>
              <a:rPr lang="en-US" sz="1800" baseline="-25000" dirty="0" smtClean="0"/>
              <a:t>1</a:t>
            </a:r>
            <a:r>
              <a:rPr lang="en-US" sz="1800" b="1" dirty="0" smtClean="0"/>
              <a:t> and </a:t>
            </a:r>
            <a:r>
              <a:rPr lang="en-US" sz="1800" i="1" dirty="0" smtClean="0"/>
              <a:t>p</a:t>
            </a:r>
            <a:r>
              <a:rPr lang="en-US" sz="1800" baseline="-25000" dirty="0" smtClean="0"/>
              <a:t>2</a:t>
            </a:r>
            <a:r>
              <a:rPr lang="en-US" sz="1800" b="1" dirty="0" smtClean="0"/>
              <a:t>, from a sample of size </a:t>
            </a:r>
            <a:r>
              <a:rPr lang="en-US" sz="1800" i="1" dirty="0" smtClean="0"/>
              <a:t>N</a:t>
            </a:r>
            <a:r>
              <a:rPr lang="en-US" sz="1800" b="1" dirty="0" smtClean="0"/>
              <a:t> in the sample population:</a:t>
            </a:r>
          </a:p>
          <a:p>
            <a:pPr marL="165100" indent="-165100">
              <a:spcBef>
                <a:spcPts val="3600"/>
              </a:spcBef>
              <a:spcAft>
                <a:spcPts val="600"/>
              </a:spcAft>
              <a:buFont typeface="Arial" pitchFamily="34" charset="0"/>
              <a:buChar char="•"/>
            </a:pPr>
            <a:r>
              <a:rPr lang="en-US" sz="1800" b="1" dirty="0" smtClean="0"/>
              <a:t>Our goal is to determine if </a:t>
            </a:r>
            <a:r>
              <a:rPr lang="en-US" sz="1800" i="1" dirty="0" smtClean="0"/>
              <a:t>p</a:t>
            </a:r>
            <a:r>
              <a:rPr lang="en-US" sz="1800" baseline="-25000" dirty="0" smtClean="0"/>
              <a:t>2</a:t>
            </a:r>
            <a:r>
              <a:rPr lang="en-US" sz="1800" b="1" dirty="0" smtClean="0"/>
              <a:t> is significantly better than </a:t>
            </a:r>
            <a:r>
              <a:rPr lang="en-US" sz="1800" i="1" dirty="0" smtClean="0"/>
              <a:t>p</a:t>
            </a:r>
            <a:r>
              <a:rPr lang="en-US" sz="1800" baseline="-25000" dirty="0" smtClean="0"/>
              <a:t>1</a:t>
            </a:r>
            <a:r>
              <a:rPr lang="en-US" sz="1800" b="1" dirty="0" smtClean="0"/>
              <a:t>, given </a:t>
            </a:r>
            <a:r>
              <a:rPr lang="en-US" sz="1800" i="1" dirty="0" smtClean="0"/>
              <a:t>N</a:t>
            </a:r>
            <a:r>
              <a:rPr lang="en-US" sz="1800" b="1" dirty="0" smtClean="0"/>
              <a:t> trials for each experiment.</a:t>
            </a:r>
          </a:p>
          <a:p>
            <a:pPr marL="165100" indent="-165100">
              <a:spcBef>
                <a:spcPts val="0"/>
              </a:spcBef>
              <a:spcAft>
                <a:spcPts val="600"/>
              </a:spcAft>
              <a:buFont typeface="Arial" pitchFamily="34" charset="0"/>
              <a:buChar char="•"/>
            </a:pPr>
            <a:r>
              <a:rPr lang="en-US" sz="1800" b="1" dirty="0" smtClean="0"/>
              <a:t>We consider the difference of the word error rates (proportions) to be zero as the null hypothesis, H0:</a:t>
            </a:r>
          </a:p>
          <a:p>
            <a:pPr marL="344488" indent="-179388">
              <a:spcAft>
                <a:spcPts val="600"/>
              </a:spcAft>
              <a:buFont typeface="Wingdings" pitchFamily="2" charset="2"/>
              <a:buChar char="§"/>
              <a:tabLst>
                <a:tab pos="3208338" algn="l"/>
              </a:tabLst>
            </a:pPr>
            <a:r>
              <a:rPr lang="en-US" sz="1800" b="1" dirty="0" smtClean="0"/>
              <a:t>Null Hypothesis:	</a:t>
            </a:r>
            <a:r>
              <a:rPr lang="en-US" sz="1800" i="1" dirty="0" smtClean="0"/>
              <a:t> H</a:t>
            </a:r>
            <a:r>
              <a:rPr lang="en-US" sz="1800" baseline="-25000" dirty="0" smtClean="0"/>
              <a:t>0</a:t>
            </a:r>
            <a:r>
              <a:rPr lang="en-US" sz="1800" b="1" dirty="0" smtClean="0"/>
              <a:t>: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b="1" dirty="0" smtClean="0"/>
              <a:t> or </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 0</a:t>
            </a:r>
            <a:endParaRPr lang="en-US" sz="1800" b="1" dirty="0" smtClean="0"/>
          </a:p>
          <a:p>
            <a:pPr marL="344488" indent="-179388">
              <a:spcAft>
                <a:spcPts val="600"/>
              </a:spcAft>
              <a:buFont typeface="Wingdings" pitchFamily="2" charset="2"/>
              <a:buChar char="§"/>
              <a:tabLst>
                <a:tab pos="3208338" algn="l"/>
              </a:tabLst>
            </a:pPr>
            <a:r>
              <a:rPr lang="en-US" sz="1800" b="1" dirty="0" smtClean="0"/>
              <a:t>Alternate Hypothesis:	</a:t>
            </a:r>
            <a:r>
              <a:rPr lang="en-US" sz="1800" i="1" dirty="0" smtClean="0"/>
              <a:t> H</a:t>
            </a:r>
            <a:r>
              <a:rPr lang="en-US" sz="1800" baseline="-25000" dirty="0" smtClean="0"/>
              <a:t>1</a:t>
            </a:r>
            <a:r>
              <a:rPr lang="en-US" sz="1800" dirty="0" smtClean="0"/>
              <a:t>:</a:t>
            </a:r>
            <a:r>
              <a:rPr lang="en-US" sz="1800" b="1" dirty="0" smtClean="0"/>
              <a:t> </a:t>
            </a:r>
            <a:r>
              <a:rPr lang="en-US" sz="1800" i="1" dirty="0" smtClean="0"/>
              <a:t>p</a:t>
            </a:r>
            <a:r>
              <a:rPr lang="en-US" sz="1800" b="1" baseline="-25000" dirty="0" smtClean="0"/>
              <a:t>1</a:t>
            </a:r>
            <a:r>
              <a:rPr lang="en-US" sz="1800" dirty="0" smtClean="0"/>
              <a:t> </a:t>
            </a:r>
            <a:r>
              <a:rPr lang="en-US" sz="1800" dirty="0" smtClean="0">
                <a:sym typeface="Symbol"/>
              </a:rPr>
              <a:t>≠</a:t>
            </a:r>
            <a:r>
              <a:rPr lang="en-US" sz="1800" dirty="0" smtClean="0"/>
              <a:t> </a:t>
            </a:r>
            <a:r>
              <a:rPr lang="en-US" sz="1800" i="1" dirty="0" smtClean="0"/>
              <a:t>p</a:t>
            </a:r>
            <a:r>
              <a:rPr lang="en-US" sz="1800" baseline="-25000" dirty="0" smtClean="0"/>
              <a:t>2</a:t>
            </a:r>
            <a:r>
              <a:rPr lang="en-US" sz="1800" b="1" dirty="0" smtClean="0"/>
              <a:t> or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&gt; 0</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7" name="Object 6"/>
          <p:cNvGraphicFramePr>
            <a:graphicFrameLocks noChangeAspect="1"/>
          </p:cNvGraphicFramePr>
          <p:nvPr/>
        </p:nvGraphicFramePr>
        <p:xfrm>
          <a:off x="441325" y="4212342"/>
          <a:ext cx="2197100" cy="292100"/>
        </p:xfrm>
        <a:graphic>
          <a:graphicData uri="http://schemas.openxmlformats.org/presentationml/2006/ole">
            <mc:AlternateContent xmlns:mc="http://schemas.openxmlformats.org/markup-compatibility/2006">
              <mc:Choice xmlns:v="urn:schemas-microsoft-com:vml" Requires="v">
                <p:oleObj spid="_x0000_s267281" name="Equation" r:id="rId3" imgW="2197080" imgH="291960" progId="Equation.DSMT4">
                  <p:embed/>
                </p:oleObj>
              </mc:Choice>
              <mc:Fallback>
                <p:oleObj name="Equation" r:id="rId3" imgW="2197080" imgH="291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4212342"/>
                        <a:ext cx="21971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32439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816977"/>
          </a:xfrm>
          <a:prstGeom prst="rect">
            <a:avLst/>
          </a:prstGeom>
        </p:spPr>
        <p:txBody>
          <a:bodyPr wrap="square" lIns="0" tIns="0" rIns="0" bIns="0" rtlCol="0">
            <a:spAutoFit/>
          </a:bodyPr>
          <a:lstStyle/>
          <a:p>
            <a:pPr marL="165100" indent="-165100">
              <a:buFont typeface="Arial" pitchFamily="34" charset="0"/>
              <a:buChar char="•"/>
            </a:pPr>
            <a:r>
              <a:rPr lang="en-US" sz="1800" b="1" dirty="0" smtClean="0"/>
              <a:t>To prove that the second experiment </a:t>
            </a:r>
            <a:r>
              <a:rPr lang="en-US" sz="1800" i="1" dirty="0" smtClean="0"/>
              <a:t>p</a:t>
            </a:r>
            <a:r>
              <a:rPr lang="en-US" sz="1800" baseline="-25000" dirty="0" smtClean="0"/>
              <a:t>2</a:t>
            </a:r>
            <a:r>
              <a:rPr lang="en-US" sz="1800" b="1" dirty="0" smtClean="0"/>
              <a:t> is significantly better than the first experiment, we need to reject H0 at a given significance level. The normalized </a:t>
            </a:r>
            <a:r>
              <a:rPr lang="en-US" sz="1800" i="1" dirty="0" smtClean="0"/>
              <a:t>z</a:t>
            </a:r>
            <a:r>
              <a:rPr lang="en-US" sz="1800" b="1" dirty="0" smtClean="0"/>
              <a:t>-statistic for this test is given as:</a:t>
            </a:r>
          </a:p>
          <a:p>
            <a:pPr marL="165100" indent="-165100">
              <a:spcBef>
                <a:spcPts val="8400"/>
              </a:spcBef>
              <a:spcAft>
                <a:spcPts val="600"/>
              </a:spcAft>
              <a:buFont typeface="Arial" pitchFamily="34" charset="0"/>
              <a:buChar char="•"/>
            </a:pPr>
            <a:r>
              <a:rPr lang="en-US" sz="1800" b="1" dirty="0" smtClean="0"/>
              <a:t>The assumption for this test is that according to the Central Limit Theorem, the distribution of this </a:t>
            </a:r>
            <a:r>
              <a:rPr lang="en-US" sz="1800" i="1" dirty="0" smtClean="0"/>
              <a:t>z</a:t>
            </a:r>
            <a:r>
              <a:rPr lang="en-US" sz="1800" b="1" dirty="0" smtClean="0"/>
              <a:t>-statistic is approximately normal given a large sample size. The single-tailed significance test is used to reject the null hypothesis.</a:t>
            </a:r>
          </a:p>
          <a:p>
            <a:pPr marL="165100" indent="-165100">
              <a:spcBef>
                <a:spcPts val="0"/>
              </a:spcBef>
              <a:spcAft>
                <a:spcPts val="600"/>
              </a:spcAft>
              <a:buFont typeface="Arial" pitchFamily="34" charset="0"/>
              <a:buChar char="•"/>
            </a:pPr>
            <a:r>
              <a:rPr lang="en-US" sz="1800" b="1" dirty="0" smtClean="0"/>
              <a:t>Note that the variance of </a:t>
            </a:r>
            <a:r>
              <a:rPr lang="en-US" sz="1800" dirty="0" smtClean="0"/>
              <a:t>(</a:t>
            </a:r>
            <a:r>
              <a:rPr lang="en-US" sz="1800" i="1" dirty="0" smtClean="0"/>
              <a:t>p</a:t>
            </a:r>
            <a:r>
              <a:rPr lang="en-US" sz="1800" b="1" baseline="-25000" dirty="0" smtClean="0"/>
              <a:t>1</a:t>
            </a:r>
            <a:r>
              <a:rPr lang="en-US" sz="1800" dirty="0" smtClean="0"/>
              <a:t> - </a:t>
            </a:r>
            <a:r>
              <a:rPr lang="en-US" sz="1800" i="1" dirty="0" smtClean="0"/>
              <a:t>p</a:t>
            </a:r>
            <a:r>
              <a:rPr lang="en-US" sz="1800" baseline="-25000" dirty="0" smtClean="0"/>
              <a:t>2</a:t>
            </a:r>
            <a:r>
              <a:rPr lang="en-US" sz="1800" dirty="0" smtClean="0"/>
              <a:t>) </a:t>
            </a:r>
            <a:r>
              <a:rPr lang="en-US" sz="1800" b="1" dirty="0" smtClean="0"/>
              <a:t>is estimated in the denominator of the equation above.</a:t>
            </a:r>
          </a:p>
          <a:p>
            <a:pPr marL="165100" indent="-165100">
              <a:spcAft>
                <a:spcPts val="600"/>
              </a:spcAft>
              <a:buFont typeface="Arial" pitchFamily="34" charset="0"/>
              <a:buChar char="•"/>
            </a:pPr>
            <a:r>
              <a:rPr lang="en-US" sz="1800" b="1" dirty="0" smtClean="0"/>
              <a:t>As an example, consider </a:t>
            </a:r>
            <a:r>
              <a:rPr lang="en-US" sz="1800" i="1" dirty="0" smtClean="0"/>
              <a:t>p</a:t>
            </a:r>
            <a:r>
              <a:rPr lang="en-US" sz="1800" b="1" baseline="-25000" dirty="0" smtClean="0"/>
              <a:t>1 </a:t>
            </a:r>
            <a:r>
              <a:rPr lang="en-US" sz="1800" dirty="0" smtClean="0"/>
              <a:t>= 15.4% </a:t>
            </a:r>
            <a:r>
              <a:rPr lang="en-US" sz="1800" b="1" dirty="0" smtClean="0"/>
              <a:t>for a test set consisting of 166 files. What is the upper limit on the error that would be accepted as significantly better?</a:t>
            </a:r>
          </a:p>
          <a:p>
            <a:pPr marL="165100" indent="-165100">
              <a:spcAft>
                <a:spcPts val="600"/>
              </a:spcAft>
              <a:buFont typeface="Arial" pitchFamily="34" charset="0"/>
              <a:buChar char="•"/>
            </a:pPr>
            <a:r>
              <a:rPr lang="en-US" sz="1800" b="1" dirty="0" smtClean="0"/>
              <a:t>With </a:t>
            </a:r>
            <a:r>
              <a:rPr lang="en-US" sz="1800" i="1" dirty="0" smtClean="0"/>
              <a:t>N</a:t>
            </a:r>
            <a:r>
              <a:rPr lang="en-US" sz="1800" dirty="0" smtClean="0"/>
              <a:t>=166</a:t>
            </a:r>
            <a:r>
              <a:rPr lang="en-US" sz="1800" b="1" dirty="0" smtClean="0"/>
              <a:t>, </a:t>
            </a:r>
            <a:r>
              <a:rPr lang="en-US" sz="1800" i="1" dirty="0" smtClean="0"/>
              <a:t>p</a:t>
            </a:r>
            <a:r>
              <a:rPr lang="en-US" sz="1800" baseline="-25000" dirty="0" smtClean="0"/>
              <a:t>1</a:t>
            </a:r>
            <a:r>
              <a:rPr lang="en-US" sz="1800" dirty="0" smtClean="0"/>
              <a:t>=0.154</a:t>
            </a:r>
            <a:r>
              <a:rPr lang="en-US" sz="1800" b="1" dirty="0" smtClean="0"/>
              <a:t>, and a significance level of </a:t>
            </a:r>
            <a:r>
              <a:rPr lang="en-US" sz="1800" dirty="0" smtClean="0"/>
              <a:t>1%</a:t>
            </a:r>
            <a:r>
              <a:rPr lang="en-US" sz="1800" b="1" dirty="0" smtClean="0"/>
              <a:t> </a:t>
            </a:r>
            <a:r>
              <a:rPr lang="en-US" sz="1800" dirty="0" smtClean="0"/>
              <a:t>(</a:t>
            </a:r>
            <a:r>
              <a:rPr lang="en-US" sz="1800" i="1" dirty="0" smtClean="0"/>
              <a:t>p</a:t>
            </a:r>
            <a:r>
              <a:rPr lang="en-US" sz="1800" dirty="0" smtClean="0"/>
              <a:t>=0.001)</a:t>
            </a:r>
            <a:r>
              <a:rPr lang="en-US" sz="1800" b="1" dirty="0" smtClean="0"/>
              <a:t>, we iterate over a decreasing value of </a:t>
            </a:r>
            <a:r>
              <a:rPr lang="en-US" sz="1800" i="1" dirty="0" smtClean="0"/>
              <a:t>p</a:t>
            </a:r>
            <a:r>
              <a:rPr lang="en-US" sz="1800" baseline="-25000" dirty="0" smtClean="0"/>
              <a:t>2</a:t>
            </a:r>
            <a:r>
              <a:rPr lang="en-US" sz="1800" b="1" dirty="0" smtClean="0"/>
              <a:t> starting from </a:t>
            </a:r>
            <a:r>
              <a:rPr lang="en-US" sz="1800" dirty="0" smtClean="0"/>
              <a:t>0.154</a:t>
            </a:r>
            <a:r>
              <a:rPr lang="en-US" sz="1800" b="1" dirty="0" smtClean="0"/>
              <a:t> until the null hypothesis is rejected. It can be shown that when </a:t>
            </a:r>
            <a:r>
              <a:rPr lang="en-US" sz="1800" i="1" dirty="0" smtClean="0"/>
              <a:t>p</a:t>
            </a:r>
            <a:r>
              <a:rPr lang="en-US" sz="1800" baseline="-25000" dirty="0" smtClean="0"/>
              <a:t>2</a:t>
            </a:r>
            <a:r>
              <a:rPr lang="en-US" sz="1800" b="1" dirty="0" smtClean="0"/>
              <a:t> reaches an error rate of </a:t>
            </a:r>
            <a:r>
              <a:rPr lang="en-US" sz="1800" dirty="0" smtClean="0"/>
              <a:t>0.073</a:t>
            </a:r>
            <a:r>
              <a:rPr lang="en-US" sz="1800" b="1" dirty="0" smtClean="0"/>
              <a:t>,  </a:t>
            </a:r>
            <a:r>
              <a:rPr lang="en-US" sz="1800" dirty="0" smtClean="0"/>
              <a:t>Z=2.34</a:t>
            </a:r>
            <a:r>
              <a:rPr lang="en-US" sz="1800" b="1" dirty="0" smtClean="0"/>
              <a:t>.</a:t>
            </a:r>
          </a:p>
          <a:p>
            <a:pPr marL="165100" indent="-165100">
              <a:spcAft>
                <a:spcPts val="600"/>
              </a:spcAft>
              <a:buFont typeface="Arial" pitchFamily="34" charset="0"/>
              <a:buChar char="•"/>
            </a:pPr>
            <a:r>
              <a:rPr lang="en-US" sz="1800" b="1" dirty="0" smtClean="0"/>
              <a:t>Since </a:t>
            </a:r>
            <a:r>
              <a:rPr lang="en-US" sz="1800" i="1" dirty="0" smtClean="0"/>
              <a:t>z</a:t>
            </a:r>
            <a:r>
              <a:rPr lang="en-US" sz="1800" b="1" baseline="-25000" dirty="0" smtClean="0"/>
              <a:t>0.01</a:t>
            </a:r>
            <a:r>
              <a:rPr lang="en-US" sz="1800" b="1" dirty="0" smtClean="0"/>
              <a:t> </a:t>
            </a:r>
            <a:r>
              <a:rPr lang="en-US" sz="1800" dirty="0" smtClean="0"/>
              <a:t>= 2.32 &gt; 2.34 </a:t>
            </a:r>
            <a:r>
              <a:rPr lang="en-US" sz="1800" b="1" dirty="0" smtClean="0"/>
              <a:t>and </a:t>
            </a:r>
            <a:r>
              <a:rPr lang="en-US" sz="1800" i="1" dirty="0" smtClean="0"/>
              <a:t>z</a:t>
            </a:r>
            <a:r>
              <a:rPr lang="en-US" sz="1800" b="1" baseline="-25000" dirty="0" smtClean="0"/>
              <a:t>0.02</a:t>
            </a:r>
            <a:r>
              <a:rPr lang="en-US" sz="1800" b="1" dirty="0" smtClean="0"/>
              <a:t> </a:t>
            </a:r>
            <a:r>
              <a:rPr lang="en-US" sz="1800" dirty="0" smtClean="0"/>
              <a:t>= 2.05 &lt; 2.34</a:t>
            </a:r>
            <a:r>
              <a:rPr lang="en-US" sz="1800" b="1" dirty="0" smtClean="0"/>
              <a:t>, we reject the null hypothesis at the </a:t>
            </a:r>
            <a:r>
              <a:rPr lang="en-US" sz="1800" dirty="0" smtClean="0"/>
              <a:t>1%</a:t>
            </a:r>
            <a:r>
              <a:rPr lang="en-US" sz="1800" b="1" dirty="0" smtClean="0"/>
              <a:t> significance level. Similarly, it can be shown that at a </a:t>
            </a:r>
            <a:r>
              <a:rPr lang="en-US" sz="1800" dirty="0" smtClean="0"/>
              <a:t>10%</a:t>
            </a:r>
            <a:r>
              <a:rPr lang="en-US" sz="1800" b="1" dirty="0" smtClean="0"/>
              <a:t> significance level, </a:t>
            </a:r>
            <a:r>
              <a:rPr lang="en-US" sz="1800" i="1" dirty="0" smtClean="0"/>
              <a:t>p</a:t>
            </a:r>
            <a:r>
              <a:rPr lang="en-US" sz="1800" baseline="-25000" dirty="0" smtClean="0"/>
              <a:t>2</a:t>
            </a:r>
            <a:r>
              <a:rPr lang="en-US" sz="1800" b="1" dirty="0" smtClean="0"/>
              <a:t> = </a:t>
            </a:r>
            <a:r>
              <a:rPr lang="en-US" sz="1800" dirty="0" smtClean="0"/>
              <a:t>10.6%</a:t>
            </a:r>
            <a:r>
              <a:rPr lang="en-US" sz="1800" b="1" dirty="0" smtClean="0"/>
              <a:t> error.</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z-Statistics (Cont.)</a:t>
            </a:r>
            <a:endParaRPr lang="en-US" b="1" baseline="30000" dirty="0">
              <a:solidFill>
                <a:schemeClr val="accent2"/>
              </a:solidFill>
            </a:endParaRPr>
          </a:p>
        </p:txBody>
      </p:sp>
      <p:graphicFrame>
        <p:nvGraphicFramePr>
          <p:cNvPr id="5" name="Object 4"/>
          <p:cNvGraphicFramePr>
            <a:graphicFrameLocks noChangeAspect="1"/>
          </p:cNvGraphicFramePr>
          <p:nvPr/>
        </p:nvGraphicFramePr>
        <p:xfrm>
          <a:off x="441325" y="1533680"/>
          <a:ext cx="3009900" cy="876300"/>
        </p:xfrm>
        <a:graphic>
          <a:graphicData uri="http://schemas.openxmlformats.org/presentationml/2006/ole">
            <mc:AlternateContent xmlns:mc="http://schemas.openxmlformats.org/markup-compatibility/2006">
              <mc:Choice xmlns:v="urn:schemas-microsoft-com:vml" Requires="v">
                <p:oleObj spid="_x0000_s268305" name="Equation" r:id="rId3" imgW="3009600" imgH="876240" progId="Equation.DSMT4">
                  <p:embed/>
                </p:oleObj>
              </mc:Choice>
              <mc:Fallback>
                <p:oleObj name="Equation" r:id="rId3" imgW="3009600" imgH="8762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 y="1533680"/>
                        <a:ext cx="3009900" cy="876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15528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724644"/>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In many pattern recognition systems in which an overall judgment about an event is composed of a series (or product) of individual judgments, it is desirable to know how sure we are about this individual judgments.</a:t>
            </a:r>
          </a:p>
          <a:p>
            <a:pPr marL="165100" indent="-165100">
              <a:spcAft>
                <a:spcPts val="600"/>
              </a:spcAft>
              <a:buFont typeface="Arial" pitchFamily="34" charset="0"/>
              <a:buChar char="•"/>
            </a:pPr>
            <a:r>
              <a:rPr lang="en-US" sz="1800" b="1" dirty="0" smtClean="0"/>
              <a:t>For example, in a speech recognition system, we output sentences, but would like to spot words that are likely to be in error.</a:t>
            </a:r>
          </a:p>
          <a:p>
            <a:pPr marL="165100" indent="-165100">
              <a:spcAft>
                <a:spcPts val="600"/>
              </a:spcAft>
              <a:buFont typeface="Arial" pitchFamily="34" charset="0"/>
              <a:buChar char="•"/>
            </a:pPr>
            <a:r>
              <a:rPr lang="en-US" sz="1800" b="1" dirty="0" smtClean="0"/>
              <a:t>The overall likelihood of the sentence given the words is a product of the individual word probabilities.</a:t>
            </a:r>
          </a:p>
          <a:p>
            <a:pPr marL="165100" indent="-165100">
              <a:spcAft>
                <a:spcPts val="600"/>
              </a:spcAft>
              <a:buFont typeface="Arial" pitchFamily="34" charset="0"/>
              <a:buChar char="•"/>
            </a:pPr>
            <a:r>
              <a:rPr lang="en-US" sz="1800" b="1" dirty="0" smtClean="0"/>
              <a:t>Hence, we would like to use “word” or event posteriors as the confidence measure.</a:t>
            </a:r>
          </a:p>
          <a:p>
            <a:pPr marL="165100" indent="-165100">
              <a:spcAft>
                <a:spcPts val="600"/>
              </a:spcAft>
              <a:buFont typeface="Arial" pitchFamily="34" charset="0"/>
              <a:buChar char="•"/>
            </a:pPr>
            <a:r>
              <a:rPr lang="en-US" sz="1800" b="1" dirty="0" smtClean="0"/>
              <a:t>There are a number of practical issues associated with this. Perhaps the most significant one is the need to know all possible word hypotheses for all time.</a:t>
            </a:r>
          </a:p>
          <a:p>
            <a:pPr marL="165100" indent="-165100">
              <a:spcAft>
                <a:spcPts val="600"/>
              </a:spcAft>
              <a:buFont typeface="Arial" pitchFamily="34" charset="0"/>
              <a:buChar char="•"/>
            </a:pPr>
            <a:r>
              <a:rPr lang="en-US" sz="1800" b="1" dirty="0" smtClean="0"/>
              <a:t>This can be approximated using a </a:t>
            </a:r>
            <a:br>
              <a:rPr lang="en-US" sz="1800" b="1" dirty="0" smtClean="0"/>
            </a:br>
            <a:r>
              <a:rPr lang="en-US" sz="1800" b="1" dirty="0" smtClean="0"/>
              <a:t>“word graph”:</a:t>
            </a:r>
          </a:p>
          <a:p>
            <a:pPr marL="165100" indent="-165100">
              <a:spcAft>
                <a:spcPts val="600"/>
              </a:spcAft>
              <a:buFont typeface="Arial" pitchFamily="34" charset="0"/>
              <a:buChar char="•"/>
            </a:pPr>
            <a:r>
              <a:rPr lang="en-US" sz="1800" b="1" dirty="0" smtClean="0"/>
              <a:t>There are assorted practical issues</a:t>
            </a:r>
            <a:br>
              <a:rPr lang="en-US" sz="1800" b="1" dirty="0" smtClean="0"/>
            </a:br>
            <a:r>
              <a:rPr lang="en-US" sz="1800" b="1" dirty="0" smtClean="0"/>
              <a:t>associated with this approach, including</a:t>
            </a:r>
            <a:br>
              <a:rPr lang="en-US" sz="1800" b="1" dirty="0" smtClean="0"/>
            </a:br>
            <a:r>
              <a:rPr lang="en-US" sz="1800" b="1" dirty="0" smtClean="0"/>
              <a:t>the “depth” of the word graph, time</a:t>
            </a:r>
            <a:br>
              <a:rPr lang="en-US" sz="1800" b="1" dirty="0" smtClean="0"/>
            </a:br>
            <a:r>
              <a:rPr lang="en-US" sz="1800" b="1" dirty="0" smtClean="0"/>
              <a:t>registration, and “acoustic” (e.g., HMM)</a:t>
            </a:r>
            <a:br>
              <a:rPr lang="en-US" sz="1800" b="1" dirty="0" smtClean="0"/>
            </a:br>
            <a:r>
              <a:rPr lang="en-US" sz="1800" b="1" dirty="0" smtClean="0"/>
              <a:t>vs. “grammar” (e.g., language model)</a:t>
            </a:r>
            <a:br>
              <a:rPr lang="en-US" sz="1800" b="1" dirty="0" smtClean="0"/>
            </a:br>
            <a:r>
              <a:rPr lang="en-US" sz="1800" b="1" dirty="0" smtClean="0"/>
              <a:t>weights. </a:t>
            </a:r>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a:t>
            </a:r>
            <a:endParaRPr lang="en-US" b="1" baseline="30000" dirty="0">
              <a:solidFill>
                <a:schemeClr val="accent2"/>
              </a:solidFill>
            </a:endParaRPr>
          </a:p>
        </p:txBody>
      </p:sp>
      <p:pic>
        <p:nvPicPr>
          <p:cNvPr id="5" name="Picture 1"/>
          <p:cNvPicPr>
            <a:picLocks noChangeAspect="1" noChangeArrowheads="1"/>
          </p:cNvPicPr>
          <p:nvPr/>
        </p:nvPicPr>
        <p:blipFill>
          <a:blip r:embed="rId2"/>
          <a:srcRect/>
          <a:stretch>
            <a:fillRect/>
          </a:stretch>
        </p:blipFill>
        <p:spPr bwMode="auto">
          <a:xfrm>
            <a:off x="5276539" y="4091398"/>
            <a:ext cx="3634100" cy="2301986"/>
          </a:xfrm>
          <a:prstGeom prst="rect">
            <a:avLst/>
          </a:prstGeom>
          <a:noFill/>
          <a:ln w="9525">
            <a:noFill/>
            <a:miter lim="800000"/>
            <a:headEnd/>
            <a:tailEnd/>
          </a:ln>
          <a:effectLst/>
        </p:spPr>
      </p:pic>
    </p:spTree>
    <p:extLst>
      <p:ext uri="{BB962C8B-B14F-4D97-AF65-F5344CB8AC3E}">
        <p14:creationId xmlns:p14="http://schemas.microsoft.com/office/powerpoint/2010/main" val="1184957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There are many approximations to the exact computation of a word posteriors:</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Confidence Measures Using Word Posteriors</a:t>
            </a:r>
            <a:endParaRPr lang="en-US" b="1" baseline="30000" dirty="0">
              <a:solidFill>
                <a:schemeClr val="accent2"/>
              </a:solidFill>
            </a:endParaRPr>
          </a:p>
        </p:txBody>
      </p:sp>
      <p:pic>
        <p:nvPicPr>
          <p:cNvPr id="35842" name="Picture 2"/>
          <p:cNvPicPr>
            <a:picLocks noChangeAspect="1" noChangeArrowheads="1"/>
          </p:cNvPicPr>
          <p:nvPr/>
        </p:nvPicPr>
        <p:blipFill>
          <a:blip r:embed="rId2"/>
          <a:srcRect l="19022" t="40359" r="21962" b="7896"/>
          <a:stretch>
            <a:fillRect/>
          </a:stretch>
        </p:blipFill>
        <p:spPr bwMode="auto">
          <a:xfrm>
            <a:off x="741435" y="1339850"/>
            <a:ext cx="7698022" cy="5080876"/>
          </a:xfrm>
          <a:prstGeom prst="rect">
            <a:avLst/>
          </a:prstGeom>
          <a:noFill/>
          <a:ln w="9525">
            <a:noFill/>
            <a:miter lim="800000"/>
            <a:headEnd/>
            <a:tailEnd/>
          </a:ln>
          <a:effectLst/>
        </p:spPr>
      </p:pic>
    </p:spTree>
    <p:extLst>
      <p:ext uri="{BB962C8B-B14F-4D97-AF65-F5344CB8AC3E}">
        <p14:creationId xmlns:p14="http://schemas.microsoft.com/office/powerpoint/2010/main" val="156274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804" y="614597"/>
            <a:ext cx="8723834" cy="276999"/>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More practical and successful approximations are:</a:t>
            </a:r>
            <a:endParaRPr lang="en-US" sz="1800" b="1" kern="0" dirty="0" smtClean="0"/>
          </a:p>
        </p:txBody>
      </p:sp>
      <p:sp>
        <p:nvSpPr>
          <p:cNvPr id="3" name="Text Box 3"/>
          <p:cNvSpPr txBox="1">
            <a:spLocks noChangeArrowheads="1"/>
          </p:cNvSpPr>
          <p:nvPr/>
        </p:nvSpPr>
        <p:spPr bwMode="auto">
          <a:xfrm>
            <a:off x="227013" y="57150"/>
            <a:ext cx="845661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Approximations For Posteriors In Confidence Measures</a:t>
            </a:r>
            <a:endParaRPr lang="en-US" b="1" baseline="30000" dirty="0">
              <a:solidFill>
                <a:schemeClr val="accent2"/>
              </a:solidFill>
            </a:endParaRPr>
          </a:p>
        </p:txBody>
      </p:sp>
      <p:pic>
        <p:nvPicPr>
          <p:cNvPr id="36866" name="Picture 2"/>
          <p:cNvPicPr>
            <a:picLocks noChangeAspect="1" noChangeArrowheads="1"/>
          </p:cNvPicPr>
          <p:nvPr/>
        </p:nvPicPr>
        <p:blipFill>
          <a:blip r:embed="rId2"/>
          <a:srcRect l="9592" t="37156" r="8305" b="9561"/>
          <a:stretch>
            <a:fillRect/>
          </a:stretch>
        </p:blipFill>
        <p:spPr bwMode="auto">
          <a:xfrm>
            <a:off x="231775" y="1039657"/>
            <a:ext cx="8607708" cy="4237038"/>
          </a:xfrm>
          <a:prstGeom prst="rect">
            <a:avLst/>
          </a:prstGeom>
          <a:noFill/>
          <a:ln w="9525">
            <a:noFill/>
            <a:miter lim="800000"/>
            <a:headEnd/>
            <a:tailEnd/>
          </a:ln>
          <a:effectLst/>
        </p:spPr>
      </p:pic>
      <p:sp>
        <p:nvSpPr>
          <p:cNvPr id="7" name="TextBox 6"/>
          <p:cNvSpPr txBox="1"/>
          <p:nvPr/>
        </p:nvSpPr>
        <p:spPr>
          <a:xfrm>
            <a:off x="186805" y="5468573"/>
            <a:ext cx="8723834" cy="553998"/>
          </a:xfrm>
          <a:prstGeom prst="rect">
            <a:avLst/>
          </a:prstGeom>
        </p:spPr>
        <p:txBody>
          <a:bodyPr wrap="square" lIns="0" tIns="0" rIns="0" bIns="0" rtlCol="0">
            <a:spAutoFit/>
          </a:bodyPr>
          <a:lstStyle/>
          <a:p>
            <a:pPr marL="165100" indent="-165100">
              <a:spcAft>
                <a:spcPts val="600"/>
              </a:spcAft>
              <a:buFont typeface="Arial" pitchFamily="34" charset="0"/>
              <a:buChar char="•"/>
            </a:pPr>
            <a:r>
              <a:rPr lang="en-US" sz="1800" b="1" dirty="0" smtClean="0"/>
              <a:t>Other techniques to approximate the posterior have been tried (neural networks, support vector machines, etc.) and have not been as successful.</a:t>
            </a:r>
            <a:endParaRPr lang="en-US" sz="1800" b="1" kern="0" dirty="0" smtClean="0"/>
          </a:p>
        </p:txBody>
      </p:sp>
    </p:spTree>
    <p:extLst>
      <p:ext uri="{BB962C8B-B14F-4D97-AF65-F5344CB8AC3E}">
        <p14:creationId xmlns:p14="http://schemas.microsoft.com/office/powerpoint/2010/main" val="3778980013"/>
      </p:ext>
    </p:extLst>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7657</TotalTime>
  <Words>1081</Words>
  <Application>Microsoft Macintosh PowerPoint</Application>
  <PresentationFormat>Letter Paper (8.5x11 in)</PresentationFormat>
  <Paragraphs>60</Paragraphs>
  <Slides>10</Slides>
  <Notes>0</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10</vt:i4>
      </vt:variant>
    </vt:vector>
  </HeadingPairs>
  <TitlesOfParts>
    <vt:vector size="20" baseType="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470</cp:revision>
  <dcterms:created xsi:type="dcterms:W3CDTF">2002-09-12T17:13:32Z</dcterms:created>
  <dcterms:modified xsi:type="dcterms:W3CDTF">2016-11-16T23:24:35Z</dcterms:modified>
</cp:coreProperties>
</file>