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  <p:sldMasterId id="2147483665" r:id="rId2"/>
    <p:sldMasterId id="2147483677" r:id="rId3"/>
    <p:sldMasterId id="2147483682" r:id="rId4"/>
    <p:sldMasterId id="2147483694" r:id="rId5"/>
  </p:sldMasterIdLst>
  <p:notesMasterIdLst>
    <p:notesMasterId r:id="rId17"/>
  </p:notesMasterIdLst>
  <p:handoutMasterIdLst>
    <p:handoutMasterId r:id="rId18"/>
  </p:handoutMasterIdLst>
  <p:sldIdLst>
    <p:sldId id="356" r:id="rId6"/>
    <p:sldId id="456" r:id="rId7"/>
    <p:sldId id="457" r:id="rId8"/>
    <p:sldId id="458" r:id="rId9"/>
    <p:sldId id="443" r:id="rId10"/>
    <p:sldId id="444" r:id="rId11"/>
    <p:sldId id="445" r:id="rId12"/>
    <p:sldId id="446" r:id="rId13"/>
    <p:sldId id="447" r:id="rId14"/>
    <p:sldId id="448" r:id="rId15"/>
    <p:sldId id="455" r:id="rId16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pos="45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25" autoAdjust="0"/>
    <p:restoredTop sz="95377" autoAdjust="0"/>
  </p:normalViewPr>
  <p:slideViewPr>
    <p:cSldViewPr snapToGrid="0">
      <p:cViewPr varScale="1">
        <p:scale>
          <a:sx n="91" d="100"/>
          <a:sy n="91" d="100"/>
        </p:scale>
        <p:origin x="1816" y="176"/>
      </p:cViewPr>
      <p:guideLst>
        <p:guide orient="horz" pos="3816"/>
        <p:guide pos="453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Relationship Id="rId2" Type="http://schemas.openxmlformats.org/officeDocument/2006/relationships/slide" Target="slides/slide9.xml"/><Relationship Id="rId3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wmf"/><Relationship Id="rId3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image" Target="../media/image8.wmf"/><Relationship Id="rId3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Relationship Id="rId2" Type="http://schemas.openxmlformats.org/officeDocument/2006/relationships/image" Target="../media/image11.wmf"/><Relationship Id="rId3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Relationship Id="rId3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emf"/><Relationship Id="rId3" Type="http://schemas.openxmlformats.org/officeDocument/2006/relationships/image" Target="../media/image2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33.emf"/><Relationship Id="rId3" Type="http://schemas.openxmlformats.org/officeDocument/2006/relationships/image" Target="../media/image3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63F09D-56DE-4DD5-ADA2-B138428F96B6}" type="slidenum">
              <a:rPr lang="en-US"/>
              <a:pPr/>
              <a:t>1</a:t>
            </a:fld>
            <a:endParaRPr lang="en-US"/>
          </a:p>
        </p:txBody>
      </p:sp>
      <p:sp>
        <p:nvSpPr>
          <p:cNvPr id="8192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47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2DC6FA-9CCE-4287-BC5E-0D385E2FAC5B}" type="slidenum">
              <a:rPr lang="en-US"/>
              <a:pPr/>
              <a:t>9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XOR: x_1, x_2, and we want to transform to x_1^2, x_2^2, x_1 x_2</a:t>
            </a:r>
          </a:p>
          <a:p>
            <a:endParaRPr lang="en-US"/>
          </a:p>
          <a:p>
            <a:r>
              <a:rPr lang="en-US"/>
              <a:t>It can also be viewed as feature extraction from the feature vector </a:t>
            </a:r>
            <a:r>
              <a:rPr lang="en-US" b="1"/>
              <a:t>x</a:t>
            </a:r>
            <a:r>
              <a:rPr lang="en-US"/>
              <a:t>, but now we extract </a:t>
            </a:r>
            <a:r>
              <a:rPr lang="en-US" i="1"/>
              <a:t>more</a:t>
            </a:r>
            <a:r>
              <a:rPr lang="en-US"/>
              <a:t> feature than the number of features in </a:t>
            </a:r>
            <a:r>
              <a:rPr lang="en-US" b="1"/>
              <a:t>x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6431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363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22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4" Type="http://schemas.openxmlformats.org/officeDocument/2006/relationships/theme" Target="../theme/theme5.xml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</a:t>
            </a:r>
            <a:r>
              <a:rPr lang="en-US" sz="1200" b="1" dirty="0" smtClean="0">
                <a:solidFill>
                  <a:srgbClr val="892034"/>
                </a:solidFill>
              </a:rPr>
              <a:t>8527: </a:t>
            </a:r>
            <a:r>
              <a:rPr lang="en-US" sz="1200" b="1" dirty="0">
                <a:solidFill>
                  <a:srgbClr val="892034"/>
                </a:solidFill>
              </a:rPr>
              <a:t>Lecture </a:t>
            </a:r>
            <a:r>
              <a:rPr lang="en-US" sz="1200" b="1" dirty="0" smtClean="0">
                <a:solidFill>
                  <a:srgbClr val="892034"/>
                </a:solidFill>
              </a:rPr>
              <a:t>21,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8443: Lecture </a:t>
            </a:r>
            <a:r>
              <a:rPr lang="en-US" sz="1200" b="1" dirty="0" smtClean="0">
                <a:solidFill>
                  <a:srgbClr val="892034"/>
                </a:solidFill>
              </a:rPr>
              <a:t>09,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 smtClean="0"/>
              <a:t>ECE 8527 – Introduction to Machine Learning and Pattern Recognition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t&amp;rct=j&amp;q=&amp;esrc=s&amp;source=web&amp;cd=5&amp;cad=rja&amp;uact=8&amp;ved=0CFEQFjAE&amp;url=http://l2r.cs.uiuc.edu/~danr/Teaching/CS546-13/Lectures/Opt.pptx&amp;ei=V34iU6D-C4n10gG6wYHQDQ&amp;usg=AFQjCNF5kBIrgmUQssXILJ5mfki4LjnH0g&amp;sig2=n19oQ4vUaSv0s4ZoGvcEXA" TargetMode="External"/><Relationship Id="rId4" Type="http://schemas.openxmlformats.org/officeDocument/2006/relationships/hyperlink" Target="http://en.wikipedia.org/wiki/Stochastic_gradient_descent" TargetMode="External"/><Relationship Id="rId5" Type="http://schemas.openxmlformats.org/officeDocument/2006/relationships/hyperlink" Target="https://homepages.rpi.edu/~mitchj/handouts/lp/lp.pdf" TargetMode="External"/><Relationship Id="rId6" Type="http://schemas.openxmlformats.org/officeDocument/2006/relationships/hyperlink" Target="http://puriney.github.io/fig/Linear_Regression/Gradient_descent_1.png" TargetMode="External"/><Relationship Id="rId7" Type="http://schemas.openxmlformats.org/officeDocument/2006/relationships/image" Target="../media/image2.png"/><Relationship Id="rId8" Type="http://schemas.openxmlformats.org/officeDocument/2006/relationships/hyperlink" Target="http://upload.wikimedia.org/wikipedia/commons/1/1e/Extrema_example.svg" TargetMode="External"/><Relationship Id="rId9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2" Type="http://schemas.openxmlformats.org/officeDocument/2006/relationships/hyperlink" Target="http://www.searsmerritt.com/blog/2013/4/machine-learning-with-gradient-descen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26.bin"/><Relationship Id="rId5" Type="http://schemas.openxmlformats.org/officeDocument/2006/relationships/image" Target="../media/image36.emf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5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7.w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8.w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9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0.w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1.w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12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4.emf"/><Relationship Id="rId7" Type="http://schemas.openxmlformats.org/officeDocument/2006/relationships/image" Target="../media/image15.jpeg"/><Relationship Id="rId8" Type="http://schemas.openxmlformats.org/officeDocument/2006/relationships/image" Target="../media/image16.jpe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6.bin"/><Relationship Id="rId12" Type="http://schemas.openxmlformats.org/officeDocument/2006/relationships/image" Target="../media/image21.emf"/><Relationship Id="rId13" Type="http://schemas.openxmlformats.org/officeDocument/2006/relationships/image" Target="../media/image22.jpe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.xml"/><Relationship Id="rId3" Type="http://schemas.openxmlformats.org/officeDocument/2006/relationships/oleObject" Target="../embeddings/oleObject12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18.e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19.emf"/><Relationship Id="rId9" Type="http://schemas.openxmlformats.org/officeDocument/2006/relationships/oleObject" Target="../embeddings/oleObject15.bin"/><Relationship Id="rId10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oleObject" Target="../embeddings/oleObject17.bin"/><Relationship Id="rId5" Type="http://schemas.openxmlformats.org/officeDocument/2006/relationships/image" Target="../media/image23.emf"/><Relationship Id="rId6" Type="http://schemas.openxmlformats.org/officeDocument/2006/relationships/oleObject" Target="../embeddings/oleObject18.bin"/><Relationship Id="rId7" Type="http://schemas.openxmlformats.org/officeDocument/2006/relationships/image" Target="../media/image24.emf"/><Relationship Id="rId8" Type="http://schemas.openxmlformats.org/officeDocument/2006/relationships/oleObject" Target="../embeddings/oleObject19.bin"/><Relationship Id="rId9" Type="http://schemas.openxmlformats.org/officeDocument/2006/relationships/image" Target="../media/image2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27.emf"/><Relationship Id="rId5" Type="http://schemas.openxmlformats.org/officeDocument/2006/relationships/image" Target="../media/image30.jpeg"/><Relationship Id="rId6" Type="http://schemas.openxmlformats.org/officeDocument/2006/relationships/oleObject" Target="../embeddings/oleObject21.bin"/><Relationship Id="rId7" Type="http://schemas.openxmlformats.org/officeDocument/2006/relationships/image" Target="../media/image28.emf"/><Relationship Id="rId8" Type="http://schemas.openxmlformats.org/officeDocument/2006/relationships/image" Target="../media/image31.jpeg"/><Relationship Id="rId9" Type="http://schemas.openxmlformats.org/officeDocument/2006/relationships/oleObject" Target="../embeddings/oleObject22.bin"/><Relationship Id="rId10" Type="http://schemas.openxmlformats.org/officeDocument/2006/relationships/image" Target="../media/image29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oleObject" Target="../embeddings/oleObject23.bin"/><Relationship Id="rId5" Type="http://schemas.openxmlformats.org/officeDocument/2006/relationships/image" Target="../media/image32.emf"/><Relationship Id="rId6" Type="http://schemas.openxmlformats.org/officeDocument/2006/relationships/oleObject" Target="../embeddings/oleObject24.bin"/><Relationship Id="rId7" Type="http://schemas.openxmlformats.org/officeDocument/2006/relationships/image" Target="../media/image33.emf"/><Relationship Id="rId8" Type="http://schemas.openxmlformats.org/officeDocument/2006/relationships/oleObject" Target="../embeddings/oleObject25.bin"/><Relationship Id="rId9" Type="http://schemas.openxmlformats.org/officeDocument/2006/relationships/image" Target="../media/image34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721225" cy="4548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noProof="0" dirty="0" smtClean="0">
                <a:solidFill>
                  <a:schemeClr val="tx2"/>
                </a:solidFill>
                <a:latin typeface="+mn-lt"/>
              </a:rPr>
              <a:t>Linear Discriminant Functions</a:t>
            </a:r>
            <a:br>
              <a:rPr lang="en-US" sz="1800" b="1" noProof="0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noProof="0" dirty="0" smtClean="0">
                <a:solidFill>
                  <a:schemeClr val="tx2"/>
                </a:solidFill>
                <a:latin typeface="+mn-lt"/>
              </a:rPr>
              <a:t>Gradient Descent</a:t>
            </a:r>
            <a:br>
              <a:rPr lang="en-US" sz="1800" b="1" noProof="0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noProof="0" dirty="0" err="1" smtClean="0">
                <a:solidFill>
                  <a:schemeClr val="tx2"/>
                </a:solidFill>
                <a:latin typeface="+mn-lt"/>
              </a:rPr>
              <a:t>Nonseparable</a:t>
            </a:r>
            <a:r>
              <a:rPr lang="en-US" sz="1800" b="1" noProof="0" dirty="0" smtClean="0">
                <a:solidFill>
                  <a:schemeClr val="tx2"/>
                </a:solidFill>
                <a:latin typeface="+mn-lt"/>
              </a:rPr>
              <a:t> Data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indent="-176213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  <a:br>
              <a:rPr lang="en-US" b="1" dirty="0">
                <a:solidFill>
                  <a:schemeClr val="accent1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SM: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2"/>
              </a:rPr>
              <a:t>Gradient Descent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/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JD: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Optimization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/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Wiki: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4"/>
              </a:rPr>
              <a:t>Stochastic Gradient Descent</a:t>
            </a:r>
            <a:br>
              <a:rPr lang="en-US" sz="1800" b="1" dirty="0">
                <a:solidFill>
                  <a:schemeClr val="tx2"/>
                </a:solidFill>
                <a:latin typeface="+mn-lt"/>
                <a:hlinkClick r:id="rId4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MJ: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5"/>
              </a:rPr>
              <a:t>Linear Programming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</a:t>
            </a:r>
            <a:r>
              <a:rPr lang="en-US" b="1" smtClean="0">
                <a:solidFill>
                  <a:schemeClr val="accent1"/>
                </a:solidFill>
              </a:rPr>
              <a:t>21: </a:t>
            </a:r>
            <a:r>
              <a:rPr lang="en-US" b="1" dirty="0" smtClean="0">
                <a:solidFill>
                  <a:schemeClr val="accent2"/>
                </a:solidFill>
              </a:rPr>
              <a:t>LINEAR DISCRIMINANT FUNCTIONS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2" name="Picture 1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6305" y="1325890"/>
            <a:ext cx="3167384" cy="2316823"/>
          </a:xfrm>
          <a:prstGeom prst="rect">
            <a:avLst/>
          </a:prstGeom>
        </p:spPr>
      </p:pic>
      <p:pic>
        <p:nvPicPr>
          <p:cNvPr id="3" name="Picture 2" descr="Screen Shot 2014-03-14 at 12.06.14 AM.png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134" y="3749802"/>
            <a:ext cx="2735892" cy="230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Linear Programming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4" name="Rectangle 4"/>
          <p:cNvSpPr>
            <a:spLocks noChangeArrowheads="1"/>
          </p:cNvSpPr>
          <p:nvPr/>
        </p:nvSpPr>
        <p:spPr bwMode="auto">
          <a:xfrm>
            <a:off x="199588" y="631807"/>
            <a:ext cx="8728329" cy="6632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indent="-1651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A classical linear programming problem can be stated as:</a:t>
            </a:r>
          </a:p>
          <a:p>
            <a:pPr marL="223838">
              <a:spcBef>
                <a:spcPts val="0"/>
              </a:spcBef>
              <a:spcAft>
                <a:spcPts val="4200"/>
              </a:spcAft>
            </a:pPr>
            <a:r>
              <a:rPr lang="en-US" sz="1800" b="1" dirty="0" smtClean="0"/>
              <a:t>Find a vector u = (</a:t>
            </a:r>
            <a:r>
              <a:rPr lang="en-US" sz="1800" dirty="0" smtClean="0"/>
              <a:t>u</a:t>
            </a:r>
            <a:r>
              <a:rPr lang="en-US" sz="1800" baseline="-25000" dirty="0" smtClean="0"/>
              <a:t>1</a:t>
            </a:r>
            <a:r>
              <a:rPr lang="en-US" sz="1800" b="1" dirty="0" smtClean="0"/>
              <a:t>, </a:t>
            </a:r>
            <a:r>
              <a:rPr lang="en-US" sz="1800" dirty="0" smtClean="0"/>
              <a:t>u</a:t>
            </a:r>
            <a:r>
              <a:rPr lang="en-US" sz="1800" baseline="-25000" dirty="0" smtClean="0"/>
              <a:t>2</a:t>
            </a:r>
            <a:r>
              <a:rPr lang="en-US" sz="1800" b="1" dirty="0" smtClean="0"/>
              <a:t>, …, </a:t>
            </a:r>
            <a:r>
              <a:rPr lang="en-US" sz="1800" dirty="0" smtClean="0"/>
              <a:t>u</a:t>
            </a:r>
            <a:r>
              <a:rPr lang="en-US" sz="1800" baseline="-25000" dirty="0" smtClean="0"/>
              <a:t>m</a:t>
            </a:r>
            <a:r>
              <a:rPr lang="en-US" sz="1800" b="1" dirty="0" smtClean="0"/>
              <a:t>) that minimizes the linear objective function:</a:t>
            </a:r>
          </a:p>
          <a:p>
            <a:pPr marL="165100" indent="-1651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u is arbitrarily constrained such that </a:t>
            </a:r>
            <a:r>
              <a:rPr lang="en-US" sz="1800" i="1" dirty="0" err="1" smtClean="0"/>
              <a:t>u</a:t>
            </a:r>
            <a:r>
              <a:rPr lang="en-US" sz="1800" i="1" baseline="-25000" dirty="0" err="1" smtClean="0"/>
              <a:t>i</a:t>
            </a:r>
            <a:r>
              <a:rPr lang="en-US" sz="1800" dirty="0" smtClean="0"/>
              <a:t> &gt; 0</a:t>
            </a:r>
            <a:r>
              <a:rPr lang="en-US" sz="1800" b="1" dirty="0" smtClean="0"/>
              <a:t>.</a:t>
            </a:r>
          </a:p>
          <a:p>
            <a:pPr marL="165100" indent="-1651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The solution to such an optimization problem</a:t>
            </a:r>
            <a:br>
              <a:rPr lang="en-US" sz="1800" b="1" dirty="0" smtClean="0"/>
            </a:br>
            <a:r>
              <a:rPr lang="en-US" sz="1800" b="1" dirty="0" smtClean="0"/>
              <a:t>is not unique. A range of solutions lie in a convex</a:t>
            </a:r>
            <a:br>
              <a:rPr lang="en-US" sz="1800" b="1" dirty="0" smtClean="0"/>
            </a:br>
            <a:r>
              <a:rPr lang="en-US" sz="1800" b="1" dirty="0" err="1" smtClean="0"/>
              <a:t>polytope</a:t>
            </a:r>
            <a:r>
              <a:rPr lang="en-US" sz="1800" b="1" dirty="0" smtClean="0"/>
              <a:t> (an n-dimensional polyhedron).</a:t>
            </a:r>
          </a:p>
          <a:p>
            <a:pPr marL="165100" indent="-1651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Solutions can be found in polynomial time: O(</a:t>
            </a:r>
            <a:r>
              <a:rPr lang="en-US" sz="1800" b="1" dirty="0" err="1" smtClean="0"/>
              <a:t>n</a:t>
            </a:r>
            <a:r>
              <a:rPr lang="en-US" sz="1800" b="1" baseline="30000" dirty="0" err="1" smtClean="0"/>
              <a:t>k</a:t>
            </a:r>
            <a:r>
              <a:rPr lang="en-US" sz="1800" b="1" dirty="0" smtClean="0"/>
              <a:t>).</a:t>
            </a:r>
          </a:p>
          <a:p>
            <a:pPr marL="165100" indent="-1651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Useful for problems involving scheduling,</a:t>
            </a:r>
            <a:br>
              <a:rPr lang="en-US" sz="1800" b="1" dirty="0" smtClean="0"/>
            </a:br>
            <a:r>
              <a:rPr lang="en-US" sz="1800" b="1" dirty="0" smtClean="0"/>
              <a:t>asset allocation, or routing.</a:t>
            </a:r>
          </a:p>
          <a:p>
            <a:pPr marL="165100" indent="-1651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Example:</a:t>
            </a:r>
          </a:p>
          <a:p>
            <a:pPr marL="349250" indent="-182563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 smtClean="0"/>
              <a:t>An airline has to assign crews to its flights</a:t>
            </a:r>
          </a:p>
          <a:p>
            <a:pPr marL="349250" indent="-182563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 smtClean="0"/>
              <a:t>Make sure each flight is covered.</a:t>
            </a:r>
          </a:p>
          <a:p>
            <a:pPr marL="349250" indent="-182563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 smtClean="0"/>
              <a:t>Meet regulations such as the number of</a:t>
            </a:r>
            <a:br>
              <a:rPr lang="en-US" sz="1800" b="1" dirty="0" smtClean="0"/>
            </a:br>
            <a:r>
              <a:rPr lang="en-US" sz="1800" b="1" dirty="0" smtClean="0"/>
              <a:t>hours flown each day.</a:t>
            </a:r>
          </a:p>
          <a:p>
            <a:pPr marL="349250" indent="-182563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 smtClean="0"/>
              <a:t>Minimize costs such as fuel, lodging, etc.</a:t>
            </a:r>
          </a:p>
          <a:p>
            <a:pPr marL="165100" indent="-1651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US" sz="1800" b="1" dirty="0" smtClean="0"/>
          </a:p>
          <a:p>
            <a:pPr marL="165100" indent="-1651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US" sz="18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834625"/>
              </p:ext>
            </p:extLst>
          </p:nvPr>
        </p:nvGraphicFramePr>
        <p:xfrm>
          <a:off x="559584" y="1358770"/>
          <a:ext cx="4648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73" name="Equation" r:id="rId4" imgW="2324100" imgH="215900" progId="Equation.DSMT4">
                  <p:embed/>
                </p:oleObj>
              </mc:Choice>
              <mc:Fallback>
                <p:oleObj name="Equation" r:id="rId4" imgW="23241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9584" y="1358770"/>
                        <a:ext cx="46482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3455" y="1339322"/>
            <a:ext cx="2337130" cy="2177780"/>
          </a:xfrm>
          <a:prstGeom prst="rect">
            <a:avLst/>
          </a:prstGeom>
        </p:spPr>
      </p:pic>
      <p:pic>
        <p:nvPicPr>
          <p:cNvPr id="3" name="Picture 2" descr="Screen Shot 2014-03-13 at 11.45.47 PM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86" b="49674"/>
          <a:stretch/>
        </p:blipFill>
        <p:spPr>
          <a:xfrm>
            <a:off x="5054912" y="4707577"/>
            <a:ext cx="3800014" cy="176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6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87531" y="562705"/>
            <a:ext cx="8688388" cy="310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65100" indent="-1651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Machine learning in its most elementary form is a constrained optimization problem in which we find a weighting vector.</a:t>
            </a:r>
          </a:p>
          <a:p>
            <a:pPr marL="165100" indent="-1651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The solution is only as good as the cost function.</a:t>
            </a:r>
          </a:p>
          <a:p>
            <a:pPr marL="165100" indent="-1651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There are many gradient descent type algorithms that operate using first or second derivatives of a cost function.</a:t>
            </a:r>
          </a:p>
          <a:p>
            <a:pPr marL="165100" indent="-1651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Convergence of these algorithms can be slow and hence selecting a suitable convergence factor is critical.</a:t>
            </a:r>
          </a:p>
          <a:p>
            <a:pPr marL="165100" indent="-1651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err="1" smtClean="0"/>
              <a:t>Nonseparable</a:t>
            </a:r>
            <a:r>
              <a:rPr lang="en-US" sz="1800" b="1" dirty="0" smtClean="0"/>
              <a:t> data poses additional challenges and makes the use of margin-based classifiers critical.</a:t>
            </a:r>
          </a:p>
        </p:txBody>
      </p:sp>
    </p:spTree>
    <p:extLst>
      <p:ext uri="{BB962C8B-B14F-4D97-AF65-F5344CB8AC3E}">
        <p14:creationId xmlns:p14="http://schemas.microsoft.com/office/powerpoint/2010/main" val="308805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79" name="Rectangle 83"/>
          <p:cNvSpPr>
            <a:spLocks noChangeArrowheads="1"/>
          </p:cNvSpPr>
          <p:nvPr/>
        </p:nvSpPr>
        <p:spPr bwMode="auto">
          <a:xfrm>
            <a:off x="231775" y="593251"/>
            <a:ext cx="8645525" cy="36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Recall our discriminant function for minimum error rate classification:</a:t>
            </a: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80988" name="Object 92"/>
          <p:cNvGraphicFramePr>
            <a:graphicFrameLocks noChangeAspect="1"/>
          </p:cNvGraphicFramePr>
          <p:nvPr/>
        </p:nvGraphicFramePr>
        <p:xfrm>
          <a:off x="441325" y="1089025"/>
          <a:ext cx="273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72" name="Equation" r:id="rId4" imgW="2730240" imgH="291960" progId="Equation.3">
                  <p:embed/>
                </p:oleObj>
              </mc:Choice>
              <mc:Fallback>
                <p:oleObj name="Equation" r:id="rId4" imgW="273024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1089025"/>
                        <a:ext cx="2730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90" name="Object 94"/>
          <p:cNvGraphicFramePr>
            <a:graphicFrameLocks noChangeAspect="1"/>
          </p:cNvGraphicFramePr>
          <p:nvPr/>
        </p:nvGraphicFramePr>
        <p:xfrm>
          <a:off x="441325" y="1974133"/>
          <a:ext cx="58801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73" name="Equation" r:id="rId6" imgW="5879880" imgH="545760" progId="Equation.3">
                  <p:embed/>
                </p:oleObj>
              </mc:Choice>
              <mc:Fallback>
                <p:oleObj name="Equation" r:id="rId6" imgW="5879880" imgH="545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1974133"/>
                        <a:ext cx="588010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91" name="Rectangle 95"/>
          <p:cNvSpPr>
            <a:spLocks noChangeArrowheads="1"/>
          </p:cNvSpPr>
          <p:nvPr/>
        </p:nvSpPr>
        <p:spPr bwMode="auto">
          <a:xfrm>
            <a:off x="244475" y="1577838"/>
            <a:ext cx="86455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For a multivariate normal distribution:</a:t>
            </a: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  <p:sp>
        <p:nvSpPr>
          <p:cNvPr id="80992" name="Rectangle 96"/>
          <p:cNvSpPr>
            <a:spLocks noChangeArrowheads="1"/>
          </p:cNvSpPr>
          <p:nvPr/>
        </p:nvSpPr>
        <p:spPr bwMode="auto">
          <a:xfrm>
            <a:off x="244475" y="2645961"/>
            <a:ext cx="8645525" cy="69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Consider the case: 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Σ</a:t>
            </a:r>
            <a:r>
              <a:rPr lang="en-US" sz="1800" baseline="-25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b="1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= 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σ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2</a:t>
            </a:r>
            <a:r>
              <a:rPr lang="en-US" sz="1800" b="1" i="1" dirty="0" smtClean="0">
                <a:solidFill>
                  <a:schemeClr val="bg1"/>
                </a:solidFill>
                <a:latin typeface="+mj-lt"/>
              </a:rPr>
              <a:t>I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en-US" sz="1800" b="1" dirty="0">
              <a:solidFill>
                <a:schemeClr val="bg1"/>
              </a:solidFill>
              <a:latin typeface="+mj-lt"/>
            </a:endParaRPr>
          </a:p>
          <a:p>
            <a:pPr marL="228600" indent="-228600">
              <a:spcAft>
                <a:spcPct val="25000"/>
              </a:spcAft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	(statistical independence, equal variance, class-independent variance)</a:t>
            </a: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  <p:graphicFrame>
        <p:nvGraphicFramePr>
          <p:cNvPr id="80995" name="Object 99"/>
          <p:cNvGraphicFramePr>
            <a:graphicFrameLocks noChangeAspect="1"/>
          </p:cNvGraphicFramePr>
          <p:nvPr/>
        </p:nvGraphicFramePr>
        <p:xfrm>
          <a:off x="441325" y="3460750"/>
          <a:ext cx="39116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74" name="Equation" r:id="rId8" imgW="3911400" imgH="2286000" progId="Equation.DSMT4">
                  <p:embed/>
                </p:oleObj>
              </mc:Choice>
              <mc:Fallback>
                <p:oleObj name="Equation" r:id="rId8" imgW="3911400" imgH="2286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3460750"/>
                        <a:ext cx="3911600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Discriminant Functions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4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4475" y="614817"/>
            <a:ext cx="8645525" cy="994858"/>
            <a:chOff x="244475" y="614817"/>
            <a:chExt cx="8645525" cy="994858"/>
          </a:xfrm>
        </p:grpSpPr>
        <p:graphicFrame>
          <p:nvGraphicFramePr>
            <p:cNvPr id="150550" name="Object 22"/>
            <p:cNvGraphicFramePr>
              <a:graphicFrameLocks noChangeAspect="1"/>
            </p:cNvGraphicFramePr>
            <p:nvPr/>
          </p:nvGraphicFramePr>
          <p:xfrm>
            <a:off x="441325" y="1063575"/>
            <a:ext cx="5867400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1496" name="Equation" r:id="rId3" imgW="5867280" imgH="545760" progId="Equation.3">
                    <p:embed/>
                  </p:oleObj>
                </mc:Choice>
                <mc:Fallback>
                  <p:oleObj name="Equation" r:id="rId3" imgW="5867280" imgH="5457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325" y="1063575"/>
                          <a:ext cx="5867400" cy="546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0551" name="Rectangle 23"/>
            <p:cNvSpPr>
              <a:spLocks noChangeArrowheads="1"/>
            </p:cNvSpPr>
            <p:nvPr/>
          </p:nvSpPr>
          <p:spPr bwMode="auto">
            <a:xfrm>
              <a:off x="244475" y="614817"/>
              <a:ext cx="8645525" cy="404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176213" indent="-176213">
                <a:spcAft>
                  <a:spcPts val="1800"/>
                </a:spcAft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  <a:latin typeface="+mj-lt"/>
                </a:rPr>
                <a:t>The discriminant function can be reduced to:</a:t>
              </a:r>
              <a:endPara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44475" y="1014832"/>
            <a:ext cx="8645525" cy="1276605"/>
            <a:chOff x="244475" y="1014832"/>
            <a:chExt cx="8645525" cy="1276605"/>
          </a:xfrm>
        </p:grpSpPr>
        <p:sp>
          <p:nvSpPr>
            <p:cNvPr id="150552" name="Line 24"/>
            <p:cNvSpPr>
              <a:spLocks noChangeShapeType="1"/>
            </p:cNvSpPr>
            <p:nvPr/>
          </p:nvSpPr>
          <p:spPr bwMode="auto">
            <a:xfrm flipV="1">
              <a:off x="3682527" y="1014832"/>
              <a:ext cx="647700" cy="752475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/>
            <a:lstStyle/>
            <a:p>
              <a:pPr>
                <a:spcAft>
                  <a:spcPts val="1800"/>
                </a:spcAft>
              </a:pPr>
              <a:endParaRPr lang="en-US" sz="18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0553" name="Line 25"/>
            <p:cNvSpPr>
              <a:spLocks noChangeShapeType="1"/>
            </p:cNvSpPr>
            <p:nvPr/>
          </p:nvSpPr>
          <p:spPr bwMode="auto">
            <a:xfrm flipV="1">
              <a:off x="4634349" y="1039104"/>
              <a:ext cx="647700" cy="752475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/>
            <a:lstStyle/>
            <a:p>
              <a:pPr>
                <a:spcAft>
                  <a:spcPts val="1800"/>
                </a:spcAft>
              </a:pPr>
              <a:endParaRPr lang="en-US" sz="18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0554" name="Rectangle 26"/>
            <p:cNvSpPr>
              <a:spLocks noChangeArrowheads="1"/>
            </p:cNvSpPr>
            <p:nvPr/>
          </p:nvSpPr>
          <p:spPr bwMode="auto">
            <a:xfrm>
              <a:off x="244475" y="1886624"/>
              <a:ext cx="8645525" cy="404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176213" indent="-176213">
                <a:spcAft>
                  <a:spcPts val="1800"/>
                </a:spcAft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  <a:latin typeface="+mj-lt"/>
                </a:rPr>
                <a:t>Since these terms are constant </a:t>
              </a:r>
              <a:r>
                <a:rPr lang="en-US" sz="1800" b="1" dirty="0" err="1">
                  <a:solidFill>
                    <a:schemeClr val="bg1"/>
                  </a:solidFill>
                  <a:latin typeface="+mj-lt"/>
                </a:rPr>
                <a:t>w.r.t</a:t>
              </a:r>
              <a:r>
                <a:rPr lang="en-US" sz="1800" b="1" dirty="0">
                  <a:solidFill>
                    <a:schemeClr val="bg1"/>
                  </a:solidFill>
                  <a:latin typeface="+mj-lt"/>
                </a:rPr>
                <a:t>. the maximization:</a:t>
              </a:r>
              <a:endPara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endParaRPr>
            </a:p>
          </p:txBody>
        </p:sp>
      </p:grpSp>
      <p:graphicFrame>
        <p:nvGraphicFramePr>
          <p:cNvPr id="150557" name="Object 29"/>
          <p:cNvGraphicFramePr>
            <a:graphicFrameLocks noChangeAspect="1"/>
          </p:cNvGraphicFramePr>
          <p:nvPr/>
        </p:nvGraphicFramePr>
        <p:xfrm>
          <a:off x="441325" y="2388715"/>
          <a:ext cx="40005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97" name="Equation" r:id="rId5" imgW="4000320" imgH="1282680" progId="Equation.3">
                  <p:embed/>
                </p:oleObj>
              </mc:Choice>
              <mc:Fallback>
                <p:oleObj name="Equation" r:id="rId5" imgW="4000320" imgH="1282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2388715"/>
                        <a:ext cx="4000500" cy="128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250825" y="3939481"/>
            <a:ext cx="8645525" cy="1071591"/>
            <a:chOff x="250825" y="3939481"/>
            <a:chExt cx="8645525" cy="1071591"/>
          </a:xfrm>
        </p:grpSpPr>
        <p:sp>
          <p:nvSpPr>
            <p:cNvPr id="150558" name="Rectangle 30"/>
            <p:cNvSpPr>
              <a:spLocks noChangeArrowheads="1"/>
            </p:cNvSpPr>
            <p:nvPr/>
          </p:nvSpPr>
          <p:spPr bwMode="auto">
            <a:xfrm>
              <a:off x="250825" y="3939481"/>
              <a:ext cx="8645525" cy="404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176213" indent="-176213">
                <a:spcAft>
                  <a:spcPts val="1800"/>
                </a:spcAft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  <a:latin typeface="+mj-lt"/>
                </a:rPr>
                <a:t>We can expand this:</a:t>
              </a:r>
              <a:endPara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endParaRPr>
            </a:p>
          </p:txBody>
        </p:sp>
        <p:graphicFrame>
          <p:nvGraphicFramePr>
            <p:cNvPr id="150561" name="Object 33"/>
            <p:cNvGraphicFramePr>
              <a:graphicFrameLocks noChangeAspect="1"/>
            </p:cNvGraphicFramePr>
            <p:nvPr/>
          </p:nvGraphicFramePr>
          <p:xfrm>
            <a:off x="441325" y="4426872"/>
            <a:ext cx="4114800" cy="584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1498" name="Equation" r:id="rId7" imgW="4114800" imgH="583920" progId="Equation.DSMT4">
                    <p:embed/>
                  </p:oleObj>
                </mc:Choice>
                <mc:Fallback>
                  <p:oleObj name="Equation" r:id="rId7" imgW="4114800" imgH="5839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325" y="4426872"/>
                          <a:ext cx="4114800" cy="584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0564" name="Rectangle 36"/>
          <p:cNvSpPr>
            <a:spLocks noChangeArrowheads="1"/>
          </p:cNvSpPr>
          <p:nvPr/>
        </p:nvSpPr>
        <p:spPr bwMode="auto">
          <a:xfrm>
            <a:off x="244475" y="5244406"/>
            <a:ext cx="8645525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18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The term </a:t>
            </a:r>
            <a:r>
              <a:rPr lang="en-US" sz="1800" b="1" dirty="0" err="1">
                <a:solidFill>
                  <a:schemeClr val="bg1"/>
                </a:solidFill>
                <a:latin typeface="+mj-lt"/>
              </a:rPr>
              <a:t>x</a:t>
            </a:r>
            <a:r>
              <a:rPr lang="en-US" sz="1800" baseline="30000" dirty="0" err="1">
                <a:solidFill>
                  <a:schemeClr val="bg1"/>
                </a:solidFill>
                <a:latin typeface="+mj-lt"/>
              </a:rPr>
              <a:t>t</a:t>
            </a:r>
            <a:r>
              <a:rPr lang="en-US" sz="1800" b="1" dirty="0" err="1">
                <a:solidFill>
                  <a:schemeClr val="bg1"/>
                </a:solidFill>
                <a:latin typeface="+mj-lt"/>
              </a:rPr>
              <a:t>x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 is a constant </a:t>
            </a:r>
            <a:r>
              <a:rPr lang="en-US" sz="1800" b="1" dirty="0" err="1">
                <a:solidFill>
                  <a:schemeClr val="bg1"/>
                </a:solidFill>
                <a:latin typeface="+mj-lt"/>
              </a:rPr>
              <a:t>w.r.t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1800" i="1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, and 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μ</a:t>
            </a:r>
            <a:r>
              <a:rPr lang="en-US" sz="1800" b="1" baseline="-25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baseline="30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μ</a:t>
            </a:r>
            <a:r>
              <a:rPr lang="en-US" sz="1800" b="1" baseline="-25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b="1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is a constant that can be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precomputed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.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Gaussian Classifiers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50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02" name="Rectangle 18"/>
          <p:cNvSpPr>
            <a:spLocks noChangeArrowheads="1"/>
          </p:cNvSpPr>
          <p:nvPr/>
        </p:nvSpPr>
        <p:spPr bwMode="auto">
          <a:xfrm>
            <a:off x="185505" y="563798"/>
            <a:ext cx="86455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We can use an equivalent linear discriminant function:</a:t>
            </a:r>
          </a:p>
        </p:txBody>
      </p:sp>
      <p:sp>
        <p:nvSpPr>
          <p:cNvPr id="144404" name="Rectangle 20"/>
          <p:cNvSpPr>
            <a:spLocks noChangeArrowheads="1"/>
          </p:cNvSpPr>
          <p:nvPr/>
        </p:nvSpPr>
        <p:spPr bwMode="auto">
          <a:xfrm>
            <a:off x="190706" y="1633229"/>
            <a:ext cx="8645525" cy="139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1800"/>
              </a:spcAft>
              <a:buFontTx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w</a:t>
            </a:r>
            <a:r>
              <a:rPr lang="en-US" sz="1800" b="1" baseline="-25000" dirty="0">
                <a:solidFill>
                  <a:schemeClr val="bg1"/>
                </a:solidFill>
              </a:rPr>
              <a:t>i0</a:t>
            </a:r>
            <a:r>
              <a:rPr lang="en-US" sz="1800" b="1" dirty="0">
                <a:solidFill>
                  <a:schemeClr val="bg1"/>
                </a:solidFill>
              </a:rPr>
              <a:t> is called the threshold or bias for the </a:t>
            </a:r>
            <a:r>
              <a:rPr lang="en-US" sz="1800" dirty="0" err="1">
                <a:solidFill>
                  <a:schemeClr val="bg1"/>
                </a:solidFill>
              </a:rPr>
              <a:t>i</a:t>
            </a:r>
            <a:r>
              <a:rPr lang="en-US" sz="1800" b="1" baseline="30000" dirty="0" err="1">
                <a:solidFill>
                  <a:schemeClr val="bg1"/>
                </a:solidFill>
              </a:rPr>
              <a:t>th</a:t>
            </a:r>
            <a:r>
              <a:rPr lang="en-US" sz="1800" b="1" dirty="0">
                <a:solidFill>
                  <a:schemeClr val="bg1"/>
                </a:solidFill>
              </a:rPr>
              <a:t> category.</a:t>
            </a:r>
          </a:p>
          <a:p>
            <a:pPr marL="176213" indent="-176213">
              <a:spcAft>
                <a:spcPts val="18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 classifier that uses linear discriminant functions is called a linear machine.</a:t>
            </a:r>
          </a:p>
          <a:p>
            <a:pPr marL="176213" indent="-176213">
              <a:spcAft>
                <a:spcPts val="18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decision surfaces defined by the equation:</a:t>
            </a: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graphicFrame>
        <p:nvGraphicFramePr>
          <p:cNvPr id="168960" name="Object 1024"/>
          <p:cNvGraphicFramePr>
            <a:graphicFrameLocks noChangeAspect="1"/>
          </p:cNvGraphicFramePr>
          <p:nvPr/>
        </p:nvGraphicFramePr>
        <p:xfrm>
          <a:off x="455613" y="956198"/>
          <a:ext cx="5562601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20" name="Equation" r:id="rId3" imgW="5562360" imgH="583920" progId="Equation.3">
                  <p:embed/>
                </p:oleObj>
              </mc:Choice>
              <mc:Fallback>
                <p:oleObj name="Equation" r:id="rId3" imgW="5562360" imgH="583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956198"/>
                        <a:ext cx="5562601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62" name="Object 1026"/>
          <p:cNvGraphicFramePr>
            <a:graphicFrameLocks noChangeAspect="1"/>
          </p:cNvGraphicFramePr>
          <p:nvPr/>
        </p:nvGraphicFramePr>
        <p:xfrm>
          <a:off x="6764338" y="1268413"/>
          <a:ext cx="139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21" name="Equation" r:id="rId5" imgW="139680" imgH="291960" progId="Equation.3">
                  <p:embed/>
                </p:oleObj>
              </mc:Choice>
              <mc:Fallback>
                <p:oleObj name="Equation" r:id="rId5" imgW="1396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4338" y="1268413"/>
                        <a:ext cx="139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63" name="Object 1027"/>
          <p:cNvGraphicFramePr>
            <a:graphicFrameLocks noChangeAspect="1"/>
          </p:cNvGraphicFramePr>
          <p:nvPr/>
        </p:nvGraphicFramePr>
        <p:xfrm>
          <a:off x="455613" y="3076893"/>
          <a:ext cx="5321301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22" name="Equation" r:id="rId7" imgW="5321160" imgH="1841400" progId="Equation.DSMT4">
                  <p:embed/>
                </p:oleObj>
              </mc:Choice>
              <mc:Fallback>
                <p:oleObj name="Equation" r:id="rId7" imgW="5321160" imgH="1841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3076893"/>
                        <a:ext cx="5321301" cy="184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Linear Machines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533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Linear Discriminant Functions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99588" y="589937"/>
            <a:ext cx="872832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indent="-165100" eaLnBrk="1" hangingPunct="1">
              <a:spcAft>
                <a:spcPts val="4800"/>
              </a:spcAft>
              <a:buFont typeface="Arial" pitchFamily="34" charset="0"/>
              <a:buChar char="•"/>
              <a:defRPr/>
            </a:pPr>
            <a:r>
              <a:rPr lang="en-US" sz="1800" b="1" dirty="0" smtClean="0"/>
              <a:t>A discriminant function that is a linear combination of the components of x can be written as:</a:t>
            </a:r>
            <a:endParaRPr lang="en-US" sz="1800" b="1" dirty="0"/>
          </a:p>
          <a:p>
            <a:pPr marL="165100" indent="-165100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800" b="1" dirty="0" smtClean="0"/>
              <a:t>In the general case, </a:t>
            </a:r>
            <a:r>
              <a:rPr lang="en-US" sz="1800" b="1" i="1" dirty="0" smtClean="0"/>
              <a:t>c</a:t>
            </a:r>
            <a:r>
              <a:rPr lang="en-US" sz="1800" b="1" dirty="0" smtClean="0"/>
              <a:t> discriminant functions for </a:t>
            </a:r>
            <a:r>
              <a:rPr lang="en-US" sz="1800" b="1" i="1" dirty="0" smtClean="0"/>
              <a:t>c</a:t>
            </a:r>
            <a:r>
              <a:rPr lang="en-US" sz="1800" b="1" dirty="0" smtClean="0"/>
              <a:t> classes.</a:t>
            </a:r>
          </a:p>
          <a:p>
            <a:pPr marL="165100" indent="-165100" eaLnBrk="1" hangingPunct="1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1800" b="1" dirty="0" smtClean="0"/>
              <a:t>For the two class case:</a:t>
            </a:r>
          </a:p>
          <a:p>
            <a:pPr marL="165100" indent="-165100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sz="1800" b="1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6979998"/>
              </p:ext>
            </p:extLst>
          </p:nvPr>
        </p:nvGraphicFramePr>
        <p:xfrm>
          <a:off x="856436" y="1229918"/>
          <a:ext cx="1879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Equation" r:id="rId3" imgW="939800" imgH="228600" progId="Equation.DSMT4">
                  <p:embed/>
                </p:oleObj>
              </mc:Choice>
              <mc:Fallback>
                <p:oleObj name="Equation" r:id="rId3" imgW="939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6436" y="1229918"/>
                        <a:ext cx="18796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9183195"/>
              </p:ext>
            </p:extLst>
          </p:nvPr>
        </p:nvGraphicFramePr>
        <p:xfrm>
          <a:off x="892464" y="2442502"/>
          <a:ext cx="4318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Equation" r:id="rId5" imgW="2159000" imgH="215900" progId="Equation.DSMT4">
                  <p:embed/>
                </p:oleObj>
              </mc:Choice>
              <mc:Fallback>
                <p:oleObj name="Equation" r:id="rId5" imgW="21590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92464" y="2442502"/>
                        <a:ext cx="43180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Scan 10.jpe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5" t="20778" r="18405" b="20701"/>
          <a:stretch/>
        </p:blipFill>
        <p:spPr>
          <a:xfrm rot="16200000">
            <a:off x="1527573" y="2373172"/>
            <a:ext cx="2139546" cy="4329480"/>
          </a:xfrm>
          <a:prstGeom prst="rect">
            <a:avLst/>
          </a:prstGeom>
        </p:spPr>
      </p:pic>
      <p:pic>
        <p:nvPicPr>
          <p:cNvPr id="6" name="Picture 5" descr="Scan 12.jpe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8" t="29838" r="15188" b="28874"/>
          <a:stretch/>
        </p:blipFill>
        <p:spPr>
          <a:xfrm rot="5400000">
            <a:off x="5180023" y="3068073"/>
            <a:ext cx="3182918" cy="341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35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Generalized Linear Discriminant Functions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84599" y="589937"/>
            <a:ext cx="8733976" cy="395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indent="-165100" eaLnBrk="1" hangingPunct="1">
              <a:spcAft>
                <a:spcPts val="7200"/>
              </a:spcAft>
              <a:buFont typeface="Arial" pitchFamily="34" charset="0"/>
              <a:buChar char="•"/>
              <a:defRPr/>
            </a:pPr>
            <a:r>
              <a:rPr lang="en-US" sz="1800" b="1" dirty="0" smtClean="0"/>
              <a:t>Rewrite g(x) as:</a:t>
            </a:r>
          </a:p>
          <a:p>
            <a:pPr marL="165100" indent="-165100" eaLnBrk="1" hangingPunct="1">
              <a:spcAft>
                <a:spcPts val="7200"/>
              </a:spcAft>
              <a:buFont typeface="Arial" pitchFamily="34" charset="0"/>
              <a:buChar char="•"/>
              <a:defRPr/>
            </a:pPr>
            <a:r>
              <a:rPr lang="en-US" sz="1800" b="1" dirty="0" smtClean="0"/>
              <a:t>Add quadratic terms:</a:t>
            </a:r>
          </a:p>
          <a:p>
            <a:pPr marL="165100" indent="-165100" eaLnBrk="1" hangingPunct="1">
              <a:spcAft>
                <a:spcPts val="7800"/>
              </a:spcAft>
              <a:buFont typeface="Arial" pitchFamily="34" charset="0"/>
              <a:buChar char="•"/>
              <a:defRPr/>
            </a:pPr>
            <a:r>
              <a:rPr lang="en-US" sz="1800" b="1" dirty="0" smtClean="0"/>
              <a:t>Generalize to a functional form:</a:t>
            </a:r>
          </a:p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 smtClean="0"/>
              <a:t>For example: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5021171"/>
              </p:ext>
            </p:extLst>
          </p:nvPr>
        </p:nvGraphicFramePr>
        <p:xfrm>
          <a:off x="552581" y="944365"/>
          <a:ext cx="22352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60" name="Equation" r:id="rId3" imgW="1117600" imgH="381000" progId="Equation.DSMT4">
                  <p:embed/>
                </p:oleObj>
              </mc:Choice>
              <mc:Fallback>
                <p:oleObj name="Equation" r:id="rId3" imgW="1117600" imgH="38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2581" y="944365"/>
                        <a:ext cx="22352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398159"/>
              </p:ext>
            </p:extLst>
          </p:nvPr>
        </p:nvGraphicFramePr>
        <p:xfrm>
          <a:off x="619352" y="2166673"/>
          <a:ext cx="3683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61" name="Equation" r:id="rId5" imgW="1841500" imgH="393700" progId="Equation.DSMT4">
                  <p:embed/>
                </p:oleObj>
              </mc:Choice>
              <mc:Fallback>
                <p:oleObj name="Equation" r:id="rId5" imgW="18415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9352" y="2166673"/>
                        <a:ext cx="36830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719382"/>
              </p:ext>
            </p:extLst>
          </p:nvPr>
        </p:nvGraphicFramePr>
        <p:xfrm>
          <a:off x="723397" y="3370196"/>
          <a:ext cx="26162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62" name="Equation" r:id="rId7" imgW="1308100" imgH="381000" progId="Equation.DSMT4">
                  <p:embed/>
                </p:oleObj>
              </mc:Choice>
              <mc:Fallback>
                <p:oleObj name="Equation" r:id="rId7" imgW="1308100" imgH="38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23397" y="3370196"/>
                        <a:ext cx="26162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216715"/>
              </p:ext>
            </p:extLst>
          </p:nvPr>
        </p:nvGraphicFramePr>
        <p:xfrm>
          <a:off x="1844226" y="5139861"/>
          <a:ext cx="2438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63" name="Equation" r:id="rId9" imgW="1219200" imgH="228600" progId="Equation.DSMT4">
                  <p:embed/>
                </p:oleObj>
              </mc:Choice>
              <mc:Fallback>
                <p:oleObj name="Equation" r:id="rId9" imgW="1219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44226" y="5139861"/>
                        <a:ext cx="24384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178608"/>
              </p:ext>
            </p:extLst>
          </p:nvPr>
        </p:nvGraphicFramePr>
        <p:xfrm>
          <a:off x="444052" y="4730486"/>
          <a:ext cx="12446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64" name="Equation" r:id="rId11" imgW="622300" imgH="609600" progId="Equation.DSMT4">
                  <p:embed/>
                </p:oleObj>
              </mc:Choice>
              <mc:Fallback>
                <p:oleObj name="Equation" r:id="rId11" imgW="622300" imgH="60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44052" y="4730486"/>
                        <a:ext cx="12446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Scan 13.jpeg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4" r="6271" b="2179"/>
          <a:stretch/>
        </p:blipFill>
        <p:spPr>
          <a:xfrm rot="16260000">
            <a:off x="5133652" y="2427268"/>
            <a:ext cx="3239694" cy="44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004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A Gradient Descent Solution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2" name="Picture 1" descr="Scan 14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0" t="3926" r="19618" b="4280"/>
          <a:stretch/>
        </p:blipFill>
        <p:spPr>
          <a:xfrm rot="5400000">
            <a:off x="3059420" y="-513438"/>
            <a:ext cx="2553148" cy="7236688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84599" y="589937"/>
            <a:ext cx="8733976" cy="5339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indent="-165100" eaLnBrk="1" hangingPunct="1">
              <a:spcAft>
                <a:spcPts val="4800"/>
              </a:spcAft>
              <a:buFont typeface="Arial" pitchFamily="34" charset="0"/>
              <a:buChar char="•"/>
              <a:defRPr/>
            </a:pPr>
            <a:r>
              <a:rPr lang="en-US" sz="1800" b="1" dirty="0" smtClean="0"/>
              <a:t>Define a cost function, J(a), and minimize:</a:t>
            </a:r>
          </a:p>
          <a:p>
            <a:pPr marL="165100" indent="-165100" eaLnBrk="1" hangingPunct="1">
              <a:spcAft>
                <a:spcPts val="21000"/>
              </a:spcAft>
              <a:buFont typeface="Arial" pitchFamily="34" charset="0"/>
              <a:buChar char="•"/>
              <a:defRPr/>
            </a:pPr>
            <a:r>
              <a:rPr lang="en-US" sz="1800" b="1" dirty="0" smtClean="0"/>
              <a:t>Gradient descent:</a:t>
            </a:r>
          </a:p>
          <a:p>
            <a:pPr marL="165100" indent="-165100" eaLnBrk="1" hangingPunct="1">
              <a:spcAft>
                <a:spcPts val="7200"/>
              </a:spcAft>
              <a:buFont typeface="Arial" pitchFamily="34" charset="0"/>
              <a:buChar char="•"/>
              <a:defRPr/>
            </a:pPr>
            <a:r>
              <a:rPr lang="en-US" sz="1800" b="1" dirty="0" smtClean="0"/>
              <a:t>Approximate J(a) with a Taylor’s series:</a:t>
            </a:r>
          </a:p>
          <a:p>
            <a:pPr marL="165100" indent="-165100" eaLnBrk="1" hangingPunct="1">
              <a:spcAft>
                <a:spcPts val="7200"/>
              </a:spcAft>
              <a:buFont typeface="Arial" pitchFamily="34" charset="0"/>
              <a:buChar char="•"/>
              <a:defRPr/>
            </a:pPr>
            <a:r>
              <a:rPr lang="en-US" sz="1800" b="1" dirty="0" smtClean="0"/>
              <a:t>The optimal learning rate is: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0104645"/>
              </p:ext>
            </p:extLst>
          </p:nvPr>
        </p:nvGraphicFramePr>
        <p:xfrm>
          <a:off x="608925" y="944695"/>
          <a:ext cx="3378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41" name="Equation" r:id="rId4" imgW="1689100" imgH="241300" progId="Equation.DSMT4">
                  <p:embed/>
                </p:oleObj>
              </mc:Choice>
              <mc:Fallback>
                <p:oleObj name="Equation" r:id="rId4" imgW="16891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8925" y="944695"/>
                        <a:ext cx="33782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455072"/>
              </p:ext>
            </p:extLst>
          </p:nvPr>
        </p:nvGraphicFramePr>
        <p:xfrm>
          <a:off x="580520" y="4806488"/>
          <a:ext cx="6223001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42" name="Equation" r:id="rId6" imgW="3111500" imgH="355600" progId="Equation.DSMT4">
                  <p:embed/>
                </p:oleObj>
              </mc:Choice>
              <mc:Fallback>
                <p:oleObj name="Equation" r:id="rId6" imgW="31115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0520" y="4806488"/>
                        <a:ext cx="6223001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862601"/>
              </p:ext>
            </p:extLst>
          </p:nvPr>
        </p:nvGraphicFramePr>
        <p:xfrm>
          <a:off x="3547088" y="5626100"/>
          <a:ext cx="1905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43" name="Equation" r:id="rId8" imgW="952500" imgH="431800" progId="Equation.DSMT4">
                  <p:embed/>
                </p:oleObj>
              </mc:Choice>
              <mc:Fallback>
                <p:oleObj name="Equation" r:id="rId8" imgW="9525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47088" y="5626100"/>
                        <a:ext cx="19050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688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Additional Gradient Descent Approaches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99589" y="589937"/>
            <a:ext cx="433578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indent="-165100">
              <a:lnSpc>
                <a:spcPct val="90000"/>
              </a:lnSpc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 smtClean="0"/>
              <a:t>Newton Descent:</a:t>
            </a:r>
            <a:endParaRPr lang="en-US" sz="18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785075"/>
              </p:ext>
            </p:extLst>
          </p:nvPr>
        </p:nvGraphicFramePr>
        <p:xfrm>
          <a:off x="965200" y="969963"/>
          <a:ext cx="2667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61" name="Equation" r:id="rId3" imgW="1333500" imgH="215900" progId="Equation.DSMT4">
                  <p:embed/>
                </p:oleObj>
              </mc:Choice>
              <mc:Fallback>
                <p:oleObj name="Equation" r:id="rId3" imgW="13335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5200" y="969963"/>
                        <a:ext cx="26670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Scan 15.jpe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7" t="44244" r="6033" b="6211"/>
          <a:stretch/>
        </p:blipFill>
        <p:spPr>
          <a:xfrm rot="5460000">
            <a:off x="895062" y="885431"/>
            <a:ext cx="2619087" cy="3983696"/>
          </a:xfrm>
          <a:prstGeom prst="rect">
            <a:avLst/>
          </a:prstGeo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552437" y="658597"/>
            <a:ext cx="433578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indent="-165100">
              <a:lnSpc>
                <a:spcPct val="90000"/>
              </a:lnSpc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 smtClean="0"/>
              <a:t>Perceptron Criterion:</a:t>
            </a:r>
            <a:endParaRPr lang="en-US" sz="1800" b="1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984565"/>
              </p:ext>
            </p:extLst>
          </p:nvPr>
        </p:nvGraphicFramePr>
        <p:xfrm>
          <a:off x="5026648" y="1136781"/>
          <a:ext cx="29718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62" name="Equation" r:id="rId6" imgW="1485900" imgH="647700" progId="Equation.DSMT4">
                  <p:embed/>
                </p:oleObj>
              </mc:Choice>
              <mc:Fallback>
                <p:oleObj name="Equation" r:id="rId6" imgW="1485900" imgH="647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26648" y="1136781"/>
                        <a:ext cx="2971800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Scan 16.jpe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20899" y="1832260"/>
            <a:ext cx="2345907" cy="3843044"/>
          </a:xfrm>
          <a:prstGeom prst="rect">
            <a:avLst/>
          </a:prstGeom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54305" y="4971234"/>
            <a:ext cx="433578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indent="-165100">
              <a:lnSpc>
                <a:spcPct val="90000"/>
              </a:lnSpc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 smtClean="0"/>
              <a:t>Relaxation Procedure:</a:t>
            </a:r>
            <a:endParaRPr lang="en-US" sz="1800" b="1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808278"/>
              </p:ext>
            </p:extLst>
          </p:nvPr>
        </p:nvGraphicFramePr>
        <p:xfrm>
          <a:off x="782638" y="5354638"/>
          <a:ext cx="26670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63" name="Equation" r:id="rId9" imgW="1333500" imgH="546100" progId="Equation.DSMT4">
                  <p:embed/>
                </p:oleObj>
              </mc:Choice>
              <mc:Fallback>
                <p:oleObj name="Equation" r:id="rId9" imgW="13335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82638" y="5354638"/>
                        <a:ext cx="266700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392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The Ho-</a:t>
            </a:r>
            <a:r>
              <a:rPr lang="en-US" b="1" dirty="0" err="1" smtClean="0">
                <a:solidFill>
                  <a:schemeClr val="accent2"/>
                </a:solidFill>
              </a:rPr>
              <a:t>Kashyap</a:t>
            </a:r>
            <a:r>
              <a:rPr lang="en-US" b="1" dirty="0" smtClean="0">
                <a:solidFill>
                  <a:schemeClr val="accent2"/>
                </a:solidFill>
              </a:rPr>
              <a:t> Procedure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99589" y="589936"/>
            <a:ext cx="8675778" cy="2577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indent="-165100">
              <a:lnSpc>
                <a:spcPct val="90000"/>
              </a:lnSpc>
              <a:spcAft>
                <a:spcPts val="2400"/>
              </a:spcAft>
              <a:buFont typeface="Arial" pitchFamily="34" charset="0"/>
              <a:buChar char="•"/>
            </a:pPr>
            <a:r>
              <a:rPr lang="en-US" sz="1800" b="1" dirty="0" smtClean="0"/>
              <a:t>Previous algorithms do not converge if the data is </a:t>
            </a:r>
            <a:r>
              <a:rPr lang="en-US" sz="1800" b="1" dirty="0" err="1" smtClean="0"/>
              <a:t>nonseparable</a:t>
            </a:r>
            <a:r>
              <a:rPr lang="en-US" sz="1800" b="1" dirty="0" smtClean="0"/>
              <a:t>.</a:t>
            </a:r>
          </a:p>
          <a:p>
            <a:pPr marL="165100" indent="-165100">
              <a:lnSpc>
                <a:spcPct val="9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If linearly separable, we can define a cost function:</a:t>
            </a:r>
          </a:p>
          <a:p>
            <a:pPr marL="166688" indent="-166688">
              <a:lnSpc>
                <a:spcPct val="90000"/>
              </a:lnSpc>
              <a:spcAft>
                <a:spcPts val="1800"/>
              </a:spcAft>
              <a:tabLst>
                <a:tab pos="166688" algn="l"/>
              </a:tabLst>
            </a:pPr>
            <a:r>
              <a:rPr lang="en-US" sz="1800" b="1" dirty="0" smtClean="0"/>
              <a:t>	If </a:t>
            </a:r>
            <a:r>
              <a:rPr lang="en-US" sz="1800" b="1" i="1" dirty="0" smtClean="0"/>
              <a:t>a</a:t>
            </a:r>
            <a:r>
              <a:rPr lang="en-US" sz="1800" b="1" dirty="0" smtClean="0"/>
              <a:t> and </a:t>
            </a:r>
            <a:r>
              <a:rPr lang="en-US" sz="1800" b="1" i="1" dirty="0" smtClean="0"/>
              <a:t>b</a:t>
            </a:r>
            <a:r>
              <a:rPr lang="en-US" sz="1800" b="1" dirty="0" smtClean="0"/>
              <a:t> are allowed to vary (with </a:t>
            </a:r>
            <a:r>
              <a:rPr lang="en-US" sz="1800" b="1" i="1" dirty="0" smtClean="0"/>
              <a:t>b</a:t>
            </a:r>
            <a:r>
              <a:rPr lang="en-US" sz="1800" b="1" dirty="0" smtClean="0"/>
              <a:t> &gt; 0), the minimum value of </a:t>
            </a:r>
            <a:r>
              <a:rPr lang="en-US" sz="1800" b="1" i="1" dirty="0" err="1" smtClean="0"/>
              <a:t>J</a:t>
            </a:r>
            <a:r>
              <a:rPr lang="en-US" sz="1800" b="1" i="1" baseline="-25000" dirty="0" err="1" smtClean="0"/>
              <a:t>s</a:t>
            </a:r>
            <a:r>
              <a:rPr lang="en-US" sz="1800" b="1" dirty="0" smtClean="0"/>
              <a:t> is zero for separable data.</a:t>
            </a:r>
          </a:p>
          <a:p>
            <a:pPr marL="165100" indent="-165100">
              <a:lnSpc>
                <a:spcPct val="90000"/>
              </a:lnSpc>
              <a:spcAft>
                <a:spcPts val="3000"/>
              </a:spcAft>
              <a:buFont typeface="Arial" pitchFamily="34" charset="0"/>
              <a:buChar char="•"/>
              <a:tabLst>
                <a:tab pos="166688" algn="l"/>
              </a:tabLst>
            </a:pPr>
            <a:r>
              <a:rPr lang="en-US" sz="1800" b="1" dirty="0" smtClean="0"/>
              <a:t>Computing gradients with respect to </a:t>
            </a:r>
            <a:r>
              <a:rPr lang="en-US" sz="1800" b="1" i="1" dirty="0" smtClean="0"/>
              <a:t>a</a:t>
            </a:r>
            <a:r>
              <a:rPr lang="en-US" sz="1800" b="1" dirty="0" smtClean="0"/>
              <a:t> and </a:t>
            </a:r>
            <a:r>
              <a:rPr lang="en-US" sz="1800" b="1" i="1" dirty="0" smtClean="0"/>
              <a:t>b</a:t>
            </a:r>
            <a:r>
              <a:rPr lang="en-US" sz="1800" b="1" dirty="0" smtClean="0"/>
              <a:t>:</a:t>
            </a:r>
          </a:p>
          <a:p>
            <a:pPr marL="165100" indent="-165100">
              <a:lnSpc>
                <a:spcPct val="90000"/>
              </a:lnSpc>
              <a:spcAft>
                <a:spcPts val="1800"/>
              </a:spcAft>
              <a:buFont typeface="Arial" pitchFamily="34" charset="0"/>
              <a:buChar char="•"/>
              <a:tabLst>
                <a:tab pos="166688" algn="l"/>
              </a:tabLst>
            </a:pPr>
            <a:r>
              <a:rPr lang="en-US" sz="1800" b="1" dirty="0" smtClean="0"/>
              <a:t>Solving for a and b yields the Ho-</a:t>
            </a:r>
            <a:r>
              <a:rPr lang="en-US" sz="1800" b="1" dirty="0" err="1" smtClean="0"/>
              <a:t>Kashyap</a:t>
            </a:r>
            <a:r>
              <a:rPr lang="en-US" sz="1800" b="1" dirty="0" smtClean="0"/>
              <a:t> update rule:</a:t>
            </a:r>
            <a:endParaRPr lang="en-US" sz="1800" b="1" dirty="0"/>
          </a:p>
        </p:txBody>
      </p:sp>
      <p:pic>
        <p:nvPicPr>
          <p:cNvPr id="2" name="Picture 1" descr="Scan 17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4" t="4833" r="5583" b="22327"/>
          <a:stretch/>
        </p:blipFill>
        <p:spPr>
          <a:xfrm rot="16260000">
            <a:off x="5685803" y="2703568"/>
            <a:ext cx="2585475" cy="4193048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314083"/>
              </p:ext>
            </p:extLst>
          </p:nvPr>
        </p:nvGraphicFramePr>
        <p:xfrm>
          <a:off x="6102403" y="932199"/>
          <a:ext cx="2159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72" name="Equation" r:id="rId4" imgW="1079500" imgH="279400" progId="Equation.DSMT4">
                  <p:embed/>
                </p:oleObj>
              </mc:Choice>
              <mc:Fallback>
                <p:oleObj name="Equation" r:id="rId4" imgW="10795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02403" y="932199"/>
                        <a:ext cx="21590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1150823"/>
              </p:ext>
            </p:extLst>
          </p:nvPr>
        </p:nvGraphicFramePr>
        <p:xfrm>
          <a:off x="5627688" y="1909763"/>
          <a:ext cx="21844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73" name="Equation" r:id="rId6" imgW="1092200" imgH="444500" progId="Equation.DSMT4">
                  <p:embed/>
                </p:oleObj>
              </mc:Choice>
              <mc:Fallback>
                <p:oleObj name="Equation" r:id="rId6" imgW="10922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27688" y="1909763"/>
                        <a:ext cx="21844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261573"/>
              </p:ext>
            </p:extLst>
          </p:nvPr>
        </p:nvGraphicFramePr>
        <p:xfrm>
          <a:off x="458851" y="3086562"/>
          <a:ext cx="4622801" cy="383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74" name="Equation" r:id="rId8" imgW="2311400" imgH="1917700" progId="Equation.DSMT4">
                  <p:embed/>
                </p:oleObj>
              </mc:Choice>
              <mc:Fallback>
                <p:oleObj name="Equation" r:id="rId8" imgW="2311400" imgH="1917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8851" y="3086562"/>
                        <a:ext cx="4622801" cy="383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3890405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ecture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7480</TotalTime>
  <Words>434</Words>
  <Application>Microsoft Macintosh PowerPoint</Application>
  <PresentationFormat>Letter Paper (8.5x11 in)</PresentationFormat>
  <Paragraphs>68</Paragraphs>
  <Slides>11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Symbol</vt:lpstr>
      <vt:lpstr>Times New Roman</vt:lpstr>
      <vt:lpstr>Wingdings</vt:lpstr>
      <vt:lpstr>Arial</vt:lpstr>
      <vt:lpstr>lecture_title</vt:lpstr>
      <vt:lpstr>isip_default</vt:lpstr>
      <vt:lpstr>lecture_default</vt:lpstr>
      <vt:lpstr>1_isip_default</vt:lpstr>
      <vt:lpstr>1_lecture_title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436</cp:revision>
  <dcterms:created xsi:type="dcterms:W3CDTF">2002-09-12T17:13:32Z</dcterms:created>
  <dcterms:modified xsi:type="dcterms:W3CDTF">2016-10-17T09:25:02Z</dcterms:modified>
</cp:coreProperties>
</file>