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8"/>
  </p:notesMasterIdLst>
  <p:handoutMasterIdLst>
    <p:handoutMasterId r:id="rId19"/>
  </p:handoutMasterIdLst>
  <p:sldIdLst>
    <p:sldId id="356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402" r:id="rId16"/>
    <p:sldId id="386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43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544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Relationship Id="rId3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Relationship Id="rId2" Type="http://schemas.openxmlformats.org/officeDocument/2006/relationships/image" Target="../media/image22.wmf"/><Relationship Id="rId3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Relationship Id="rId3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DBD59-569B-4ADA-B87A-7FB513C2CF84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0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08,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07,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rii.ricoh.com/~stork/DHSch3part2.ppt" TargetMode="External"/><Relationship Id="rId3" Type="http://schemas.openxmlformats.org/officeDocument/2006/relationships/hyperlink" Target="http://www-ccrma.stanford.edu/~jos/bayes/Bayesian_Parameter_Estimation.html" TargetMode="External"/><Relationship Id="rId4" Type="http://schemas.openxmlformats.org/officeDocument/2006/relationships/hyperlink" Target="https://engineering.purdue.edu/kak/Trinity.pdf" TargetMode="External"/><Relationship Id="rId5" Type="http://schemas.openxmlformats.org/officeDocument/2006/relationships/hyperlink" Target="http://homepages.inf.ed.ac.uk/rbf/CVonline/LOCAL_COPIES/AV0809/eshky.pdf" TargetMode="External"/><Relationship Id="rId6" Type="http://schemas.openxmlformats.org/officeDocument/2006/relationships/hyperlink" Target="http://www.isip.msstate.edu/publications/seminars/msstate_misc/2002/euro_coin/presentation_v0.pdf" TargetMode="External"/><Relationship Id="rId7" Type="http://schemas.openxmlformats.org/officeDocument/2006/relationships/hyperlink" Target="http://www.isip.piconepress.com/publications/presentations_misc/2002/isip/euro_coin/" TargetMode="External"/><Relationship Id="rId8" Type="http://schemas.openxmlformats.org/officeDocument/2006/relationships/hyperlink" Target="http://www.ece.msstate.edu/research/isip/publications/seminars/msstate/2002/euro_coin/presentation_v0.pdf" TargetMode="External"/><Relationship Id="rId9" Type="http://schemas.openxmlformats.org/officeDocument/2006/relationships/hyperlink" Target="http://www.mat.ulaval.ca/informatique/guide94/img14.png" TargetMode="External"/><Relationship Id="rId10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2.bin"/><Relationship Id="rId8" Type="http://schemas.openxmlformats.org/officeDocument/2006/relationships/image" Target="../media/image26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inference.phy.cam.ac.uk/mackay/abstracts/euro.html" TargetMode="External"/><Relationship Id="rId3" Type="http://schemas.openxmlformats.org/officeDocument/2006/relationships/hyperlink" Target="http://www.isip.piconepress.com/publications/presentations_misc/2002/isip/euro_coi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2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1.e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19.bin"/><Relationship Id="rId8" Type="http://schemas.openxmlformats.org/officeDocument/2006/relationships/image" Target="../media/image2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08: </a:t>
            </a:r>
            <a:r>
              <a:rPr lang="en-US" b="1" dirty="0" smtClean="0">
                <a:solidFill>
                  <a:schemeClr val="accent2"/>
                </a:solidFill>
              </a:rPr>
              <a:t>BAYESIAN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Bayesian Estimation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rgbClr val="000080"/>
                </a:solidFill>
              </a:rPr>
              <a:t>Resources:</a:t>
            </a:r>
          </a:p>
          <a:p>
            <a:pPr marL="176213" indent="-176213"/>
            <a:r>
              <a:rPr lang="en-US" b="1" dirty="0" smtClean="0">
                <a:solidFill>
                  <a:srgbClr val="004000"/>
                </a:solidFill>
              </a:rPr>
              <a:t>	</a:t>
            </a: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D.H.S.: Chapter 3 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J.O.S.: Bayesian Parameter Estimation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A.K.: The Holy Trinity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A.E.: Bayesian Methods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J.H.: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Euro Coin</a:t>
            </a:r>
            <a:endParaRPr lang="en-US" sz="1800" b="1" dirty="0" smtClean="0">
              <a:solidFill>
                <a:schemeClr val="accent2"/>
              </a:solidFill>
              <a:hlinkClick r:id="rId8"/>
            </a:endParaRPr>
          </a:p>
          <a:p>
            <a:pPr marL="176213" indent="-176213"/>
            <a:endParaRPr lang="en-US" b="1" dirty="0" smtClean="0">
              <a:solidFill>
                <a:schemeClr val="accent2"/>
              </a:solidFill>
            </a:endParaRPr>
          </a:p>
        </p:txBody>
      </p:sp>
      <p:pic>
        <p:nvPicPr>
          <p:cNvPr id="11" name="Picture 50" descr="http://www.mat.ulaval.ca/informatique/guide94/img14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33731" y="3244348"/>
            <a:ext cx="2057400" cy="1561057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12" name="Picture 51">
            <a:hlinkClick r:id="rId6"/>
          </p:cNvPr>
          <p:cNvPicPr>
            <a:picLocks noChangeAspect="1" noChangeArrowheads="1"/>
          </p:cNvPicPr>
          <p:nvPr/>
        </p:nvPicPr>
        <p:blipFill>
          <a:blip r:embed="rId11"/>
          <a:srcRect l="25247" t="53416" r="24918" b="9682"/>
          <a:stretch>
            <a:fillRect/>
          </a:stretch>
        </p:blipFill>
        <p:spPr bwMode="auto">
          <a:xfrm>
            <a:off x="6533731" y="4818202"/>
            <a:ext cx="2057400" cy="1468276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  <p:pic>
        <p:nvPicPr>
          <p:cNvPr id="18" name="Picture 17" descr="imag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33731" y="2096884"/>
            <a:ext cx="2057400" cy="1106688"/>
          </a:xfrm>
          <a:prstGeom prst="rect">
            <a:avLst/>
          </a:prstGeom>
          <a:ln w="38100">
            <a:solidFill>
              <a:srgbClr val="000080"/>
            </a:solidFill>
          </a:ln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559157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 First, solve 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7200" y="1028775"/>
          <a:ext cx="37941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4" name="Equation" r:id="rId3" imgW="2539800" imgH="660240" progId="Equation.3">
                  <p:embed/>
                </p:oleObj>
              </mc:Choice>
              <mc:Fallback>
                <p:oleObj name="Equation" r:id="rId3" imgW="2539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28775"/>
                        <a:ext cx="3794125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206375" y="19540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Next,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Summarizing: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64"/>
          <p:cNvGraphicFramePr>
            <a:graphicFrameLocks noChangeAspect="1"/>
          </p:cNvGraphicFramePr>
          <p:nvPr/>
        </p:nvGraphicFramePr>
        <p:xfrm>
          <a:off x="458788" y="5120670"/>
          <a:ext cx="34798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5" name="Equation" r:id="rId5" imgW="3479760" imgH="1485720" progId="Equation.3">
                  <p:embed/>
                </p:oleObj>
              </mc:Choice>
              <mc:Fallback>
                <p:oleObj name="Equation" r:id="rId5" imgW="34797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5120670"/>
                        <a:ext cx="34798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4"/>
          <p:cNvGraphicFramePr>
            <a:graphicFrameLocks noChangeAspect="1"/>
          </p:cNvGraphicFramePr>
          <p:nvPr/>
        </p:nvGraphicFramePr>
        <p:xfrm>
          <a:off x="458788" y="2412567"/>
          <a:ext cx="4570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6" name="Equation" r:id="rId7" imgW="3047760" imgH="1498320" progId="Equation.DSMT4">
                  <p:embed/>
                </p:oleObj>
              </mc:Choice>
              <mc:Fallback>
                <p:oleObj name="Equation" r:id="rId7" imgW="304776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12567"/>
                        <a:ext cx="4570412" cy="224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1164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Introduction of Bayesian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role of the class-conditional distribution in a Bayesian estimate.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Estimation of the posterior and probability density function assuming the only unknown parameter is the mean, and the conditional density of the “features” given the mean, p(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, can be modeled as a Gaussian distribution.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Bayesian estimates of the mean for the multivariate Gaussian case.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 theory for Bayesian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Comparison to maximum likelihood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Recursive Bayesian incremental learning.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Noninformative priors.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Sufficient statistics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Kernel density.</a:t>
            </a:r>
          </a:p>
        </p:txBody>
      </p:sp>
    </p:spTree>
    <p:extLst>
      <p:ext uri="{BB962C8B-B14F-4D97-AF65-F5344CB8AC3E}">
        <p14:creationId xmlns:p14="http://schemas.microsoft.com/office/powerpoint/2010/main" val="36280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5" name="Rectangle 1059"/>
          <p:cNvSpPr>
            <a:spLocks noChangeArrowheads="1"/>
          </p:cNvSpPr>
          <p:nvPr/>
        </p:nvSpPr>
        <p:spPr bwMode="auto">
          <a:xfrm>
            <a:off x="230188" y="722671"/>
            <a:ext cx="8664575" cy="150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Getting ahead a bit, let’s see how we can put these ideas to work on a simple example due to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2"/>
              </a:rPr>
              <a:t>David MacKay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and explained by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3"/>
              </a:rPr>
              <a:t>Jon Hamaker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“The Euro Coin”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88452" y="663677"/>
            <a:ext cx="8645525" cy="473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learning: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Supervised vs. unsupervised: do we know the class assignments of the training data.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estimation and ML estimation produce very similar results in many cases.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Reduces statistical inference (prior knowledge or beliefs about the world) to probabilities.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Bayesian Parameter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185277" y="619433"/>
            <a:ext cx="8724900" cy="224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Posterior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),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are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central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to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Bayesian classification.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Bayes formula allows us to compute 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)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from the priors,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and the likelihood,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But what If the priors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and class-conditional densities are unknown?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The answer is that we can compute the posterior, 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, using all of the information at our disposal (e.g., training data).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For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 training set, </a:t>
            </a:r>
            <a:r>
              <a:rPr lang="en-US" sz="1800" i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Bayes formula becomes: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7200" y="2949272"/>
          <a:ext cx="63627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3" imgW="5219640" imgH="952200" progId="Equation.3">
                  <p:embed/>
                </p:oleObj>
              </mc:Choice>
              <mc:Fallback>
                <p:oleObj name="Equation" r:id="rId3" imgW="5219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49272"/>
                        <a:ext cx="6362700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75" name="Rectangle 47"/>
          <p:cNvSpPr>
            <a:spLocks noChangeArrowheads="1"/>
          </p:cNvSpPr>
          <p:nvPr/>
        </p:nvSpPr>
        <p:spPr bwMode="auto">
          <a:xfrm>
            <a:off x="197874" y="4126110"/>
            <a:ext cx="8724900" cy="25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assume priors are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= 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Also, assume functional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independence: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baseline="-25000" dirty="0" smtClean="0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have no influence on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	This gives: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0577" name="Object 49"/>
          <p:cNvGraphicFramePr>
            <a:graphicFrameLocks noChangeAspect="1"/>
          </p:cNvGraphicFramePr>
          <p:nvPr/>
        </p:nvGraphicFramePr>
        <p:xfrm>
          <a:off x="1803680" y="5478572"/>
          <a:ext cx="3314700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5" imgW="3314520" imgH="952200" progId="Equation.3">
                  <p:embed/>
                </p:oleObj>
              </mc:Choice>
              <mc:Fallback>
                <p:oleObj name="Equation" r:id="rId5" imgW="331452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680" y="5478572"/>
                        <a:ext cx="3314700" cy="112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Densities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87402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7" imgW="139680" imgH="291960" progId="Equation.3">
                  <p:embed/>
                </p:oleObj>
              </mc:Choice>
              <mc:Fallback>
                <p:oleObj name="Equation" r:id="rId7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402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46"/>
          <p:cNvGraphicFramePr>
            <a:graphicFrameLocks noChangeAspect="1"/>
          </p:cNvGraphicFramePr>
          <p:nvPr/>
        </p:nvGraphicFramePr>
        <p:xfrm>
          <a:off x="3119490" y="4922792"/>
          <a:ext cx="2324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9" imgW="1904760" imgH="342720" progId="Equation.DSMT4">
                  <p:embed/>
                </p:oleObj>
              </mc:Choice>
              <mc:Fallback>
                <p:oleObj name="Equation" r:id="rId9" imgW="1904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90" y="4922792"/>
                        <a:ext cx="23241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866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183944" y="619433"/>
            <a:ext cx="8816975" cy="190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Assume the parametric form of the evidence,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is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 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Any information we have about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prior to collecting samples is contained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in a known prior density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Observation of samples converts this to a posterior,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which we hope is peaked around the true value of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Our goal is to estimate a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parameter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vector:</a:t>
            </a:r>
          </a:p>
        </p:txBody>
      </p:sp>
      <p:graphicFrame>
        <p:nvGraphicFramePr>
          <p:cNvPr id="144434" name="Object 50"/>
          <p:cNvGraphicFramePr>
            <a:graphicFrameLocks noChangeAspect="1"/>
          </p:cNvGraphicFramePr>
          <p:nvPr/>
        </p:nvGraphicFramePr>
        <p:xfrm>
          <a:off x="458788" y="3093517"/>
          <a:ext cx="21463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99" name="Equation" r:id="rId3" imgW="2145960" imgH="317160" progId="Equation.3">
                  <p:embed/>
                </p:oleObj>
              </mc:Choice>
              <mc:Fallback>
                <p:oleObj name="Equation" r:id="rId3" imgW="21459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3093517"/>
                        <a:ext cx="21463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5" name="Rectangle 51"/>
          <p:cNvSpPr>
            <a:spLocks noChangeArrowheads="1"/>
          </p:cNvSpPr>
          <p:nvPr/>
        </p:nvSpPr>
        <p:spPr bwMode="auto">
          <a:xfrm>
            <a:off x="202994" y="3700643"/>
            <a:ext cx="8816975" cy="52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can write the joint distribution as a product: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44436" name="Object 52"/>
          <p:cNvGraphicFramePr>
            <a:graphicFrameLocks noChangeAspect="1"/>
          </p:cNvGraphicFramePr>
          <p:nvPr/>
        </p:nvGraphicFramePr>
        <p:xfrm>
          <a:off x="458788" y="4106799"/>
          <a:ext cx="28194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00" name="Equation" r:id="rId5" imgW="2819160" imgH="749160" progId="Equation.3">
                  <p:embed/>
                </p:oleObj>
              </mc:Choice>
              <mc:Fallback>
                <p:oleObj name="Equation" r:id="rId5" imgW="281916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4106799"/>
                        <a:ext cx="28194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7" name="Rectangle 53"/>
          <p:cNvSpPr>
            <a:spLocks noChangeArrowheads="1"/>
          </p:cNvSpPr>
          <p:nvPr/>
        </p:nvSpPr>
        <p:spPr bwMode="auto">
          <a:xfrm>
            <a:off x="202994" y="5177636"/>
            <a:ext cx="8816975" cy="38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	because the samples are drawn independently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Parameter Distribution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34148" name="Object 52"/>
          <p:cNvGraphicFramePr>
            <a:graphicFrameLocks noChangeAspect="1"/>
          </p:cNvGraphicFramePr>
          <p:nvPr/>
        </p:nvGraphicFramePr>
        <p:xfrm>
          <a:off x="5678079" y="5737325"/>
          <a:ext cx="6985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01" name="Equation" r:id="rId7" imgW="698400" imgH="317160" progId="Equation.3">
                  <p:embed/>
                </p:oleObj>
              </mc:Choice>
              <mc:Fallback>
                <p:oleObj name="Equation" r:id="rId7" imgW="6984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079" y="5737325"/>
                        <a:ext cx="6985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2"/>
          <p:cNvGraphicFramePr>
            <a:graphicFrameLocks noChangeAspect="1"/>
          </p:cNvGraphicFramePr>
          <p:nvPr/>
        </p:nvGraphicFramePr>
        <p:xfrm>
          <a:off x="2097960" y="6154738"/>
          <a:ext cx="6731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02" name="Equation" r:id="rId9" imgW="672840" imgH="317160" progId="Equation.DSMT4">
                  <p:embed/>
                </p:oleObj>
              </mc:Choice>
              <mc:Fallback>
                <p:oleObj name="Equation" r:id="rId9" imgW="6728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960" y="6154738"/>
                        <a:ext cx="6731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204" y="5631917"/>
            <a:ext cx="86720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This equation links the class-conditional density  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to the posterior,     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   . But numerical solutions are typically required!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44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90961" y="743677"/>
            <a:ext cx="5876925" cy="396875"/>
            <a:chOff x="147" y="710"/>
            <a:chExt cx="3702" cy="250"/>
          </a:xfrm>
        </p:grpSpPr>
        <p:sp>
          <p:nvSpPr>
            <p:cNvPr id="157726" name="Rectangle 30"/>
            <p:cNvSpPr>
              <a:spLocks noChangeArrowheads="1"/>
            </p:cNvSpPr>
            <p:nvPr/>
          </p:nvSpPr>
          <p:spPr bwMode="auto">
            <a:xfrm>
              <a:off x="147" y="712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Case: </a:t>
              </a:r>
              <a:r>
                <a:rPr lang="en-US" sz="1800" b="1" dirty="0" smtClean="0">
                  <a:solidFill>
                    <a:schemeClr val="bg1"/>
                  </a:solidFill>
                </a:rPr>
                <a:t>only mean </a:t>
              </a:r>
              <a:r>
                <a:rPr lang="en-US" sz="1800" b="1" dirty="0">
                  <a:solidFill>
                    <a:schemeClr val="bg1"/>
                  </a:solidFill>
                </a:rPr>
                <a:t>unknown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29" name="Object 33"/>
            <p:cNvGraphicFramePr>
              <a:graphicFrameLocks noChangeAspect="1"/>
            </p:cNvGraphicFramePr>
            <p:nvPr/>
          </p:nvGraphicFramePr>
          <p:xfrm>
            <a:off x="2721" y="710"/>
            <a:ext cx="112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407" name="Equation" r:id="rId3" imgW="1790640" imgH="368280" progId="Equation.3">
                    <p:embed/>
                  </p:oleObj>
                </mc:Choice>
                <mc:Fallback>
                  <p:oleObj name="Equation" r:id="rId3" imgW="17906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1" y="710"/>
                          <a:ext cx="1128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90961" y="1329975"/>
            <a:ext cx="5816600" cy="442913"/>
            <a:chOff x="111" y="1005"/>
            <a:chExt cx="3664" cy="279"/>
          </a:xfrm>
        </p:grpSpPr>
        <p:sp>
          <p:nvSpPr>
            <p:cNvPr id="157733" name="Rectangle 37"/>
            <p:cNvSpPr>
              <a:spLocks noChangeArrowheads="1"/>
            </p:cNvSpPr>
            <p:nvPr/>
          </p:nvSpPr>
          <p:spPr bwMode="auto">
            <a:xfrm>
              <a:off x="111" y="1036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Known prior density: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34" name="Object 38"/>
            <p:cNvGraphicFramePr>
              <a:graphicFrameLocks noChangeAspect="1"/>
            </p:cNvGraphicFramePr>
            <p:nvPr/>
          </p:nvGraphicFramePr>
          <p:xfrm>
            <a:off x="2687" y="1005"/>
            <a:ext cx="1088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408" name="Equation" r:id="rId5" imgW="1726920" imgH="355320" progId="Equation.3">
                    <p:embed/>
                  </p:oleObj>
                </mc:Choice>
                <mc:Fallback>
                  <p:oleObj name="Equation" r:id="rId5" imgW="172692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7" y="1005"/>
                          <a:ext cx="1088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190961" y="1937065"/>
            <a:ext cx="3492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Using Bayes formula: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7738" name="Object 42"/>
          <p:cNvGraphicFramePr>
            <a:graphicFrameLocks noChangeAspect="1"/>
          </p:cNvGraphicFramePr>
          <p:nvPr/>
        </p:nvGraphicFramePr>
        <p:xfrm>
          <a:off x="4289989" y="1924367"/>
          <a:ext cx="3073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9" name="Equation" r:id="rId7" imgW="3073320" imgH="2755800" progId="Equation.DSMT4">
                  <p:embed/>
                </p:oleObj>
              </mc:Choice>
              <mc:Fallback>
                <p:oleObj name="Equation" r:id="rId7" imgW="3073320" imgH="275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989" y="1924367"/>
                        <a:ext cx="3073400" cy="275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9" name="Rectangle 43"/>
          <p:cNvSpPr>
            <a:spLocks noChangeArrowheads="1"/>
          </p:cNvSpPr>
          <p:nvPr/>
        </p:nvSpPr>
        <p:spPr bwMode="auto">
          <a:xfrm>
            <a:off x="197311" y="2479687"/>
            <a:ext cx="3770312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Rationale: Once a value of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known, the density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is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completely known.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α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 normalization factor that depends on the data,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185483" y="621852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Applying our Gaussian assumptions:</a:t>
            </a:r>
          </a:p>
        </p:txBody>
      </p:sp>
      <p:graphicFrame>
        <p:nvGraphicFramePr>
          <p:cNvPr id="177152" name="Object 0"/>
          <p:cNvGraphicFramePr>
            <a:graphicFrameLocks noChangeAspect="1"/>
          </p:cNvGraphicFramePr>
          <p:nvPr/>
        </p:nvGraphicFramePr>
        <p:xfrm>
          <a:off x="457200" y="1051511"/>
          <a:ext cx="8166100" cy="428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8" name="Equation" r:id="rId3" imgW="5448240" imgH="2857320" progId="Equation.DSMT4">
                  <p:embed/>
                </p:oleObj>
              </mc:Choice>
              <mc:Fallback>
                <p:oleObj name="Equation" r:id="rId3" imgW="5448240" imgH="285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1511"/>
                        <a:ext cx="8166100" cy="428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9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203976" y="593718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Now we need to work this into a simpler form: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68963" name="Object 0"/>
          <p:cNvGraphicFramePr>
            <a:graphicFrameLocks noChangeAspect="1"/>
          </p:cNvGraphicFramePr>
          <p:nvPr/>
        </p:nvGraphicFramePr>
        <p:xfrm>
          <a:off x="542925" y="1016000"/>
          <a:ext cx="6527800" cy="483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2" name="Equation" r:id="rId3" imgW="4356000" imgH="3225600" progId="Equation.DSMT4">
                  <p:embed/>
                </p:oleObj>
              </mc:Choice>
              <mc:Fallback>
                <p:oleObj name="Equation" r:id="rId3" imgW="4356000" imgH="322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1016000"/>
                        <a:ext cx="6527800" cy="483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9665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191159" y="5472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an exponential of a quadratic function, which makes it a normal distribution. Because this is true for any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it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reproducing density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μ)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conjugate prior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Write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~ N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(μ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,σ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66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Expand the quadratic term: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Equate coefficients of our two functions: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</a:t>
            </a:r>
            <a:endParaRPr lang="en-US" sz="1800" baseline="-25000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1" name="Object 3"/>
          <p:cNvGraphicFramePr>
            <a:graphicFrameLocks noChangeAspect="1"/>
          </p:cNvGraphicFramePr>
          <p:nvPr/>
        </p:nvGraphicFramePr>
        <p:xfrm>
          <a:off x="2958343" y="2017420"/>
          <a:ext cx="3390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9" name="Equation" r:id="rId3" imgW="3390840" imgH="609480" progId="Equation.3">
                  <p:embed/>
                </p:oleObj>
              </mc:Choice>
              <mc:Fallback>
                <p:oleObj name="Equation" r:id="rId3" imgW="33908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8343" y="2017420"/>
                        <a:ext cx="3390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2" name="Object 4"/>
          <p:cNvGraphicFramePr>
            <a:graphicFrameLocks noChangeAspect="1"/>
          </p:cNvGraphicFramePr>
          <p:nvPr/>
        </p:nvGraphicFramePr>
        <p:xfrm>
          <a:off x="457200" y="3196248"/>
          <a:ext cx="69469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0" name="Equation" r:id="rId5" imgW="4635360" imgH="469800" progId="Equation.3">
                  <p:embed/>
                </p:oleObj>
              </mc:Choice>
              <mc:Fallback>
                <p:oleObj name="Equation" r:id="rId5" imgW="46353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96248"/>
                        <a:ext cx="69469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3" name="Object 0"/>
          <p:cNvGraphicFramePr>
            <a:graphicFrameLocks noChangeAspect="1"/>
          </p:cNvGraphicFramePr>
          <p:nvPr/>
        </p:nvGraphicFramePr>
        <p:xfrm>
          <a:off x="457200" y="4623704"/>
          <a:ext cx="49815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1" name="Equation" r:id="rId7" imgW="3301920" imgH="1091880" progId="Equation.DSMT4">
                  <p:embed/>
                </p:oleObj>
              </mc:Choice>
              <mc:Fallback>
                <p:oleObj name="Equation" r:id="rId7" imgW="330192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23704"/>
                        <a:ext cx="4981575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5540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233362" y="587876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3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Rearrange terms so that the dependencies on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are clear: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Associate terms related to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μ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There is actually a third equation involving terms not related to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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:</a:t>
            </a:r>
          </a:p>
          <a:p>
            <a:pPr marL="176213" indent="-176213">
              <a:spcAft>
                <a:spcPts val="84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	but we can ignore this since it is not a function of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and is a complicated equation to solve.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4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506750"/>
              </p:ext>
            </p:extLst>
          </p:nvPr>
        </p:nvGraphicFramePr>
        <p:xfrm>
          <a:off x="561975" y="3168650"/>
          <a:ext cx="28035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3" name="Equation" r:id="rId3" imgW="1866900" imgH="939800" progId="Equation.DSMT4">
                  <p:embed/>
                </p:oleObj>
              </mc:Choice>
              <mc:Fallback>
                <p:oleObj name="Equation" r:id="rId3" imgW="18669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3168650"/>
                        <a:ext cx="28035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38" name="Object 6"/>
          <p:cNvGraphicFramePr>
            <a:graphicFrameLocks noChangeAspect="1"/>
          </p:cNvGraphicFramePr>
          <p:nvPr/>
        </p:nvGraphicFramePr>
        <p:xfrm>
          <a:off x="457200" y="1087193"/>
          <a:ext cx="5059363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4" name="Equation" r:id="rId5" imgW="3352680" imgH="1091880" progId="Equation.3">
                  <p:embed/>
                </p:oleObj>
              </mc:Choice>
              <mc:Fallback>
                <p:oleObj name="Equation" r:id="rId5" imgW="335268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87193"/>
                        <a:ext cx="5059363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0" name="Object 8"/>
          <p:cNvGraphicFramePr>
            <a:graphicFrameLocks noChangeAspect="1"/>
          </p:cNvGraphicFramePr>
          <p:nvPr/>
        </p:nvGraphicFramePr>
        <p:xfrm>
          <a:off x="457200" y="4995863"/>
          <a:ext cx="770413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5" name="Equation" r:id="rId7" imgW="5105160" imgH="520560" progId="Equation.DSMT4">
                  <p:embed/>
                </p:oleObj>
              </mc:Choice>
              <mc:Fallback>
                <p:oleObj name="Equation" r:id="rId7" imgW="510516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95863"/>
                        <a:ext cx="7704138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525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7112</TotalTime>
  <Words>645</Words>
  <Application>Microsoft Macintosh PowerPoint</Application>
  <PresentationFormat>Letter Paper (8.5x11 in)</PresentationFormat>
  <Paragraphs>67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Symbol</vt:lpstr>
      <vt:lpstr>Times New Roman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395</cp:revision>
  <dcterms:created xsi:type="dcterms:W3CDTF">2002-09-12T17:13:32Z</dcterms:created>
  <dcterms:modified xsi:type="dcterms:W3CDTF">2016-09-16T15:46:18Z</dcterms:modified>
</cp:coreProperties>
</file>