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1"/>
  </p:notesMasterIdLst>
  <p:handoutMasterIdLst>
    <p:handoutMasterId r:id="rId12"/>
  </p:handoutMasterIdLst>
  <p:sldIdLst>
    <p:sldId id="463" r:id="rId2"/>
    <p:sldId id="465" r:id="rId3"/>
    <p:sldId id="464" r:id="rId4"/>
    <p:sldId id="466" r:id="rId5"/>
    <p:sldId id="461" r:id="rId6"/>
    <p:sldId id="462" r:id="rId7"/>
    <p:sldId id="469" r:id="rId8"/>
    <p:sldId id="470" r:id="rId9"/>
    <p:sldId id="467"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FF66"/>
    <a:srgbClr val="E6E6E6"/>
    <a:srgbClr val="66FFFF"/>
    <a:srgbClr val="CC66FF"/>
    <a:srgbClr val="FFFFFF"/>
    <a:srgbClr val="6600C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88613" autoAdjust="0"/>
  </p:normalViewPr>
  <p:slideViewPr>
    <p:cSldViewPr snapToObjects="1">
      <p:cViewPr varScale="1">
        <p:scale>
          <a:sx n="83" d="100"/>
          <a:sy n="83" d="100"/>
        </p:scale>
        <p:origin x="163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2AAD492-056F-8C46-AA47-93435F7FAF97}" type="slidenum">
              <a:rPr lang="en-US"/>
              <a:pPr>
                <a:defRPr/>
              </a:pPr>
              <a:t>‹#›</a:t>
            </a:fld>
            <a:endParaRPr lang="en-US"/>
          </a:p>
        </p:txBody>
      </p:sp>
    </p:spTree>
    <p:extLst>
      <p:ext uri="{BB962C8B-B14F-4D97-AF65-F5344CB8AC3E}">
        <p14:creationId xmlns:p14="http://schemas.microsoft.com/office/powerpoint/2010/main" val="3147949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70E17A5-503D-AF40-9446-B33EB8126F24}" type="slidenum">
              <a:rPr lang="en-US"/>
              <a:pPr>
                <a:defRPr/>
              </a:pPr>
              <a:t>‹#›</a:t>
            </a:fld>
            <a:endParaRPr lang="en-US"/>
          </a:p>
        </p:txBody>
      </p:sp>
    </p:spTree>
    <p:extLst>
      <p:ext uri="{BB962C8B-B14F-4D97-AF65-F5344CB8AC3E}">
        <p14:creationId xmlns:p14="http://schemas.microsoft.com/office/powerpoint/2010/main" val="2392836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Picture above</a:t>
            </a:r>
            <a:r>
              <a:rPr lang="en-US" baseline="0" dirty="0" smtClean="0"/>
              <a:t> is for generative model (so ignore solid vs dotted lines at this point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70E17A5-503D-AF40-9446-B33EB8126F24}" type="slidenum">
              <a:rPr lang="en-US" smtClean="0"/>
              <a:pPr>
                <a:defRPr/>
              </a:pPr>
              <a:t>1</a:t>
            </a:fld>
            <a:endParaRPr lang="en-US"/>
          </a:p>
        </p:txBody>
      </p:sp>
    </p:spTree>
    <p:extLst>
      <p:ext uri="{BB962C8B-B14F-4D97-AF65-F5344CB8AC3E}">
        <p14:creationId xmlns:p14="http://schemas.microsoft.com/office/powerpoint/2010/main" val="1856196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Alternatively,</a:t>
            </a:r>
            <a:r>
              <a:rPr lang="en-US" baseline="0" dirty="0" smtClean="0"/>
              <a:t> </a:t>
            </a:r>
            <a:r>
              <a:rPr lang="en-US" dirty="0" smtClean="0"/>
              <a:t>Can start</a:t>
            </a:r>
            <a:r>
              <a:rPr lang="en-US" baseline="0" dirty="0" smtClean="0"/>
              <a:t> with an </a:t>
            </a:r>
            <a:r>
              <a:rPr lang="en-US" baseline="0" dirty="0" err="1" smtClean="0"/>
              <a:t>x</a:t>
            </a:r>
            <a:r>
              <a:rPr lang="en-US" baseline="0" dirty="0" smtClean="0"/>
              <a:t> at bottom, relax to a top value, then start from that vector when generating a new </a:t>
            </a:r>
            <a:r>
              <a:rPr lang="en-US" baseline="0" dirty="0" err="1" smtClean="0"/>
              <a:t>x</a:t>
            </a:r>
            <a:r>
              <a:rPr lang="en-US" baseline="0" dirty="0" smtClean="0"/>
              <a:t>, which is the dotted lines added version</a:t>
            </a:r>
            <a:endParaRPr lang="en-US" dirty="0"/>
          </a:p>
        </p:txBody>
      </p:sp>
      <p:sp>
        <p:nvSpPr>
          <p:cNvPr id="4" name="Slide Number Placeholder 3"/>
          <p:cNvSpPr>
            <a:spLocks noGrp="1"/>
          </p:cNvSpPr>
          <p:nvPr>
            <p:ph type="sldNum" sz="quarter" idx="10"/>
          </p:nvPr>
        </p:nvSpPr>
        <p:spPr/>
        <p:txBody>
          <a:bodyPr/>
          <a:lstStyle/>
          <a:p>
            <a:pPr>
              <a:defRPr/>
            </a:pPr>
            <a:fld id="{670E17A5-503D-AF40-9446-B33EB8126F24}" type="slidenum">
              <a:rPr lang="en-US" smtClean="0"/>
              <a:pPr>
                <a:defRPr/>
              </a:pPr>
              <a:t>2</a:t>
            </a:fld>
            <a:endParaRPr lang="en-US"/>
          </a:p>
        </p:txBody>
      </p:sp>
    </p:spTree>
    <p:extLst>
      <p:ext uri="{BB962C8B-B14F-4D97-AF65-F5344CB8AC3E}">
        <p14:creationId xmlns:p14="http://schemas.microsoft.com/office/powerpoint/2010/main" val="591299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Initial </a:t>
            </a:r>
            <a:r>
              <a:rPr lang="en-US" dirty="0" err="1" smtClean="0"/>
              <a:t>x</a:t>
            </a:r>
            <a:r>
              <a:rPr lang="en-US" dirty="0" smtClean="0"/>
              <a:t> can be real valued</a:t>
            </a:r>
          </a:p>
          <a:p>
            <a:r>
              <a:rPr lang="en-US" dirty="0" smtClean="0"/>
              <a:t>Note</a:t>
            </a:r>
            <a:r>
              <a:rPr lang="en-US" baseline="0" dirty="0" smtClean="0"/>
              <a:t> that nodes have two sets of biases.  Only one is used at a time depending on if node is visible or hidden for that layer</a:t>
            </a:r>
          </a:p>
          <a:p>
            <a:r>
              <a:rPr lang="en-US" baseline="0" dirty="0" smtClean="0"/>
              <a:t>While loop does RBM weight training until convergence for the </a:t>
            </a:r>
            <a:r>
              <a:rPr lang="en-US" baseline="0" dirty="0" err="1" smtClean="0"/>
              <a:t>kth</a:t>
            </a:r>
            <a:r>
              <a:rPr lang="en-US" baseline="0" dirty="0" smtClean="0"/>
              <a:t> layer</a:t>
            </a:r>
          </a:p>
          <a:p>
            <a:r>
              <a:rPr lang="en-US" baseline="0" dirty="0" smtClean="0"/>
              <a:t>second for loop samples from </a:t>
            </a:r>
            <a:r>
              <a:rPr lang="en-US" baseline="0" dirty="0" err="1" smtClean="0"/>
              <a:t>x</a:t>
            </a:r>
            <a:r>
              <a:rPr lang="en-US" baseline="0" dirty="0" smtClean="0"/>
              <a:t> up to k-1 so that we can then do RBM update at the </a:t>
            </a:r>
            <a:r>
              <a:rPr lang="en-US" baseline="0" dirty="0" err="1" smtClean="0"/>
              <a:t>kth</a:t>
            </a:r>
            <a:r>
              <a:rPr lang="en-US" baseline="0" dirty="0" smtClean="0"/>
              <a:t> layer</a:t>
            </a:r>
          </a:p>
          <a:p>
            <a:r>
              <a:rPr lang="en-US" baseline="0" dirty="0" err="1" smtClean="0"/>
              <a:t>Mean_field_computation</a:t>
            </a:r>
            <a:r>
              <a:rPr lang="en-US" baseline="0" dirty="0" smtClean="0"/>
              <a:t> just a flag on whether we sample or use the real values – Lots of wiggle room here, could do it different for different layers or even randomly, etc.</a:t>
            </a:r>
            <a:endParaRPr lang="en-US" dirty="0"/>
          </a:p>
        </p:txBody>
      </p:sp>
      <p:sp>
        <p:nvSpPr>
          <p:cNvPr id="4" name="Slide Number Placeholder 3"/>
          <p:cNvSpPr>
            <a:spLocks noGrp="1"/>
          </p:cNvSpPr>
          <p:nvPr>
            <p:ph type="sldNum" sz="quarter" idx="10"/>
          </p:nvPr>
        </p:nvSpPr>
        <p:spPr/>
        <p:txBody>
          <a:bodyPr/>
          <a:lstStyle/>
          <a:p>
            <a:pPr>
              <a:defRPr/>
            </a:pPr>
            <a:fld id="{670E17A5-503D-AF40-9446-B33EB8126F24}" type="slidenum">
              <a:rPr lang="en-US" smtClean="0"/>
              <a:pPr>
                <a:defRPr/>
              </a:pPr>
              <a:t>3</a:t>
            </a:fld>
            <a:endParaRPr lang="en-US"/>
          </a:p>
        </p:txBody>
      </p:sp>
    </p:spTree>
    <p:extLst>
      <p:ext uri="{BB962C8B-B14F-4D97-AF65-F5344CB8AC3E}">
        <p14:creationId xmlns:p14="http://schemas.microsoft.com/office/powerpoint/2010/main" val="155981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Demo shows generated instance first</a:t>
            </a:r>
            <a:r>
              <a:rPr lang="en-US" baseline="0" dirty="0" smtClean="0"/>
              <a:t> with just one iteration from the top RBN.  In practice would not do bottom generation until after </a:t>
            </a:r>
            <a:r>
              <a:rPr lang="en-US" baseline="0" dirty="0" err="1" smtClean="0"/>
              <a:t>m</a:t>
            </a:r>
            <a:r>
              <a:rPr lang="en-US" baseline="0" dirty="0" smtClean="0"/>
              <a:t> iterations. (i.e. after top has settled into a lower energy state)</a:t>
            </a:r>
          </a:p>
          <a:p>
            <a:r>
              <a:rPr lang="en-US" baseline="0" dirty="0" smtClean="0"/>
              <a:t>Should improve in the discrimination variation also after </a:t>
            </a:r>
            <a:r>
              <a:rPr lang="en-US" baseline="0" dirty="0" err="1" smtClean="0"/>
              <a:t>m</a:t>
            </a:r>
            <a:r>
              <a:rPr lang="en-US" baseline="0" dirty="0" smtClean="0"/>
              <a:t> steps, though seems to get good results sooner</a:t>
            </a:r>
          </a:p>
          <a:p>
            <a:r>
              <a:rPr lang="en-US" baseline="0" dirty="0" smtClean="0"/>
              <a:t>Using Hinton's generating digits demo</a:t>
            </a:r>
            <a:endParaRPr lang="en-US" dirty="0"/>
          </a:p>
        </p:txBody>
      </p:sp>
      <p:sp>
        <p:nvSpPr>
          <p:cNvPr id="4" name="Slide Number Placeholder 3"/>
          <p:cNvSpPr>
            <a:spLocks noGrp="1"/>
          </p:cNvSpPr>
          <p:nvPr>
            <p:ph type="sldNum" sz="quarter" idx="10"/>
          </p:nvPr>
        </p:nvSpPr>
        <p:spPr/>
        <p:txBody>
          <a:bodyPr/>
          <a:lstStyle/>
          <a:p>
            <a:pPr>
              <a:defRPr/>
            </a:pPr>
            <a:fld id="{670E17A5-503D-AF40-9446-B33EB8126F24}" type="slidenum">
              <a:rPr lang="en-US" smtClean="0"/>
              <a:pPr>
                <a:defRPr/>
              </a:pPr>
              <a:t>6</a:t>
            </a:fld>
            <a:endParaRPr lang="en-US"/>
          </a:p>
        </p:txBody>
      </p:sp>
    </p:spTree>
    <p:extLst>
      <p:ext uri="{BB962C8B-B14F-4D97-AF65-F5344CB8AC3E}">
        <p14:creationId xmlns:p14="http://schemas.microsoft.com/office/powerpoint/2010/main" val="1416379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to project page</a:t>
            </a:r>
          </a:p>
          <a:p>
            <a:r>
              <a:rPr lang="en-US" dirty="0" err="1" smtClean="0"/>
              <a:t>Mnist</a:t>
            </a:r>
            <a:r>
              <a:rPr lang="en-US" baseline="0" dirty="0" smtClean="0"/>
              <a:t> 28x28 (784) grey scale (0-255) values. </a:t>
            </a:r>
          </a:p>
          <a:p>
            <a:r>
              <a:rPr lang="en-US" baseline="0" dirty="0" smtClean="0"/>
              <a:t>Could do some smarter preprocessing of features!</a:t>
            </a:r>
          </a:p>
          <a:p>
            <a:r>
              <a:rPr lang="en-US" baseline="0" dirty="0" smtClean="0"/>
              <a:t>Just use straight data as our baseline.</a:t>
            </a:r>
            <a:endParaRPr lang="en-US" dirty="0"/>
          </a:p>
        </p:txBody>
      </p:sp>
      <p:sp>
        <p:nvSpPr>
          <p:cNvPr id="4" name="Slide Number Placeholder 3"/>
          <p:cNvSpPr>
            <a:spLocks noGrp="1"/>
          </p:cNvSpPr>
          <p:nvPr>
            <p:ph type="sldNum" sz="quarter" idx="10"/>
          </p:nvPr>
        </p:nvSpPr>
        <p:spPr/>
        <p:txBody>
          <a:bodyPr/>
          <a:lstStyle/>
          <a:p>
            <a:pPr>
              <a:defRPr/>
            </a:pPr>
            <a:fld id="{670E17A5-503D-AF40-9446-B33EB8126F24}" type="slidenum">
              <a:rPr lang="en-US" smtClean="0"/>
              <a:pPr>
                <a:defRPr/>
              </a:pPr>
              <a:t>7</a:t>
            </a:fld>
            <a:endParaRPr lang="en-US"/>
          </a:p>
        </p:txBody>
      </p:sp>
    </p:spTree>
    <p:extLst>
      <p:ext uri="{BB962C8B-B14F-4D97-AF65-F5344CB8AC3E}">
        <p14:creationId xmlns:p14="http://schemas.microsoft.com/office/powerpoint/2010/main" val="23703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rstTxWarp prst="textNoShape">
                <a:avLst/>
              </a:prstTxWarp>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prstTxWarp prst="textNoShape">
                <a:avLst/>
              </a:prstTxWarp>
            </a:bodyPr>
            <a:lstStyle/>
            <a:p>
              <a:pPr>
                <a:defRPr/>
              </a:pPr>
              <a:endParaRPr lang="en-US"/>
            </a:p>
          </p:txBody>
        </p:sp>
      </p:grpSp>
      <p:sp>
        <p:nvSpPr>
          <p:cNvPr id="7173"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717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sz="1400"/>
            </a:lvl1pPr>
          </a:lstStyle>
          <a:p>
            <a:pPr>
              <a:defRPr/>
            </a:pPr>
            <a:endParaRPr lang="en-US"/>
          </a:p>
        </p:txBody>
      </p:sp>
      <p:sp>
        <p:nvSpPr>
          <p:cNvPr id="8" name="Rectangle 8"/>
          <p:cNvSpPr>
            <a:spLocks noGrp="1" noChangeArrowheads="1"/>
          </p:cNvSpPr>
          <p:nvPr>
            <p:ph type="ftr" sz="quarter" idx="11"/>
          </p:nvPr>
        </p:nvSpPr>
        <p:spPr>
          <a:xfrm>
            <a:off x="3124200" y="6248400"/>
            <a:ext cx="2895600" cy="457200"/>
          </a:xfrm>
        </p:spPr>
        <p:txBody>
          <a:bodyPr/>
          <a:lstStyle>
            <a:lvl1pPr>
              <a:defRPr sz="1400"/>
            </a:lvl1pPr>
          </a:lstStyle>
          <a:p>
            <a:pPr>
              <a:defRPr/>
            </a:pPr>
            <a:r>
              <a:rPr lang="en-US" smtClean="0"/>
              <a:t>CS 678 – Deep Learning</a:t>
            </a:r>
            <a:endParaRPr lang="en-US"/>
          </a:p>
        </p:txBody>
      </p:sp>
      <p:sp>
        <p:nvSpPr>
          <p:cNvPr id="9" name="Rectangle 9"/>
          <p:cNvSpPr>
            <a:spLocks noGrp="1" noChangeArrowheads="1"/>
          </p:cNvSpPr>
          <p:nvPr>
            <p:ph type="sldNum" sz="quarter" idx="12"/>
          </p:nvPr>
        </p:nvSpPr>
        <p:spPr/>
        <p:txBody>
          <a:bodyPr/>
          <a:lstStyle>
            <a:lvl1pPr>
              <a:defRPr sz="1400"/>
            </a:lvl1pPr>
          </a:lstStyle>
          <a:p>
            <a:pPr>
              <a:defRPr/>
            </a:pPr>
            <a:fld id="{1F7A8112-AB2E-3545-A9E7-8AD357E5B7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DB2F7DA9-8206-214D-B528-C8B0202C00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609600"/>
            <a:ext cx="19621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09600"/>
            <a:ext cx="57340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DD46474-F460-DF43-9214-4384862C94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693AB152-2227-4B45-9010-C68F73A221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D7C12403-019D-0641-9A5D-403292D04E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A276AB7-239B-D44D-9369-CA5FD90C86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6971D733-61E8-2041-AC43-B0507E98A2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0C3C15FA-4196-3343-BEAE-015DB87B8BE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E90D3189-7DF2-9A44-BC5F-662892817F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7C27A754-7439-7649-8A69-1F219AFD26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CS 678 – Deep Learning</a:t>
            </a: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6E99C5E7-2125-A14A-BBDD-B5333DF6914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614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rstTxWarp prst="textNoShape">
                <a:avLst/>
              </a:prstTxWarp>
            </a:bodyPr>
            <a:lstStyle/>
            <a:p>
              <a:pPr>
                <a:defRPr/>
              </a:pPr>
              <a:endParaRPr lang="en-US"/>
            </a:p>
          </p:txBody>
        </p:sp>
        <p:sp>
          <p:nvSpPr>
            <p:cNvPr id="614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prstTxWarp prst="textNoShape">
                <a:avLst/>
              </a:prstTxWarp>
            </a:bodyPr>
            <a:lstStyle/>
            <a:p>
              <a:pPr>
                <a:defRPr/>
              </a:pPr>
              <a:endParaRPr lang="en-US"/>
            </a:p>
          </p:txBody>
        </p:sp>
      </p:grpSp>
      <p:sp>
        <p:nvSpPr>
          <p:cNvPr id="6149" name="Rectangle 5"/>
          <p:cNvSpPr>
            <a:spLocks noGrp="1" noChangeArrowheads="1"/>
          </p:cNvSpPr>
          <p:nvPr>
            <p:ph type="title"/>
          </p:nvPr>
        </p:nvSpPr>
        <p:spPr bwMode="auto">
          <a:xfrm>
            <a:off x="609600" y="228600"/>
            <a:ext cx="7772400" cy="838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615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ftr" sz="quarter" idx="3"/>
          </p:nvPr>
        </p:nvSpPr>
        <p:spPr bwMode="auto">
          <a:xfrm>
            <a:off x="2895600" y="6248400"/>
            <a:ext cx="3429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200"/>
            </a:lvl1pPr>
          </a:lstStyle>
          <a:p>
            <a:pPr>
              <a:defRPr/>
            </a:pPr>
            <a:r>
              <a:rPr lang="en-US" smtClean="0"/>
              <a:t>CS 678 – Deep Learning</a:t>
            </a:r>
            <a:endParaRPr lang="en-US"/>
          </a:p>
        </p:txBody>
      </p:sp>
      <p:sp>
        <p:nvSpPr>
          <p:cNvPr id="6152"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200"/>
            </a:lvl1pPr>
          </a:lstStyle>
          <a:p>
            <a:pPr>
              <a:defRPr/>
            </a:pPr>
            <a:fld id="{9378BBB9-08A5-AA49-9083-5D3A37579694}" type="slidenum">
              <a:rPr lang="en-US"/>
              <a:pPr>
                <a:defRPr/>
              </a:pPr>
              <a:t>‹#›</a:t>
            </a:fld>
            <a:endParaRPr lang="en-US"/>
          </a:p>
        </p:txBody>
      </p:sp>
      <p:sp>
        <p:nvSpPr>
          <p:cNvPr id="1031" name="Rectangle 9"/>
          <p:cNvSpPr>
            <a:spLocks noGrp="1" noChangeArrowheads="1"/>
          </p:cNvSpPr>
          <p:nvPr>
            <p:ph type="body" idx="1"/>
          </p:nvPr>
        </p:nvSpPr>
        <p:spPr bwMode="auto">
          <a:xfrm>
            <a:off x="6858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charset="2"/>
        <a:buChar char="l"/>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90000"/>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0000"/>
        <a:buFont typeface="Wingdings" charset="2"/>
        <a:buChar char="l"/>
        <a:defRPr>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deeplearning.net/demo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Belief Network Training</a:t>
            </a:r>
            <a:endParaRPr lang="en-US" dirty="0"/>
          </a:p>
        </p:txBody>
      </p:sp>
      <p:sp>
        <p:nvSpPr>
          <p:cNvPr id="3" name="Content Placeholder 2"/>
          <p:cNvSpPr>
            <a:spLocks noGrp="1"/>
          </p:cNvSpPr>
          <p:nvPr>
            <p:ph idx="1"/>
          </p:nvPr>
        </p:nvSpPr>
        <p:spPr>
          <a:xfrm>
            <a:off x="685800" y="1295400"/>
            <a:ext cx="5181600" cy="4419600"/>
          </a:xfrm>
        </p:spPr>
        <p:txBody>
          <a:bodyPr/>
          <a:lstStyle/>
          <a:p>
            <a:r>
              <a:rPr lang="en-US" dirty="0" smtClean="0"/>
              <a:t>Same greedy layer-wise approach</a:t>
            </a:r>
          </a:p>
          <a:p>
            <a:r>
              <a:rPr lang="en-US" dirty="0" smtClean="0"/>
              <a:t>First train lowest RBM (h</a:t>
            </a:r>
            <a:r>
              <a:rPr lang="en-US" baseline="30000" dirty="0" smtClean="0"/>
              <a:t>0</a:t>
            </a:r>
            <a:r>
              <a:rPr lang="en-US" dirty="0" smtClean="0"/>
              <a:t> – h</a:t>
            </a:r>
            <a:r>
              <a:rPr lang="en-US" baseline="30000" dirty="0" smtClean="0"/>
              <a:t>1</a:t>
            </a:r>
            <a:r>
              <a:rPr lang="en-US" dirty="0" smtClean="0"/>
              <a:t>) using RBM update algorithm (note h</a:t>
            </a:r>
            <a:r>
              <a:rPr lang="en-US" baseline="30000" dirty="0" smtClean="0"/>
              <a:t>0</a:t>
            </a:r>
            <a:r>
              <a:rPr lang="en-US" dirty="0" smtClean="0"/>
              <a:t> is </a:t>
            </a:r>
            <a:r>
              <a:rPr lang="en-US" dirty="0" err="1" smtClean="0"/>
              <a:t>x</a:t>
            </a:r>
            <a:r>
              <a:rPr lang="en-US" dirty="0" smtClean="0"/>
              <a:t>)</a:t>
            </a:r>
          </a:p>
          <a:p>
            <a:r>
              <a:rPr lang="en-US" dirty="0" smtClean="0"/>
              <a:t>Freeze weights and train subsequent RBM layers</a:t>
            </a:r>
          </a:p>
          <a:p>
            <a:r>
              <a:rPr lang="en-US" dirty="0" smtClean="0"/>
              <a:t>Then connect final outputs to a supervised model and train that model</a:t>
            </a:r>
          </a:p>
          <a:p>
            <a:r>
              <a:rPr lang="en-US" dirty="0" smtClean="0"/>
              <a:t>Finally, unfreeze all weights, and train full DBN with supervised model to fine-tune weights</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1</a:t>
            </a:fld>
            <a:endParaRPr lang="en-US"/>
          </a:p>
        </p:txBody>
      </p:sp>
      <p:pic>
        <p:nvPicPr>
          <p:cNvPr id="6" name="Content Placeholder 5" descr="AE.tiff"/>
          <p:cNvPicPr>
            <a:picLocks noChangeAspect="1"/>
          </p:cNvPicPr>
          <p:nvPr/>
        </p:nvPicPr>
        <p:blipFill>
          <a:blip r:embed="rId3"/>
          <a:srcRect l="-759" r="-415"/>
          <a:stretch>
            <a:fillRect/>
          </a:stretch>
        </p:blipFill>
        <p:spPr bwMode="auto">
          <a:xfrm>
            <a:off x="5867400" y="1752600"/>
            <a:ext cx="3118338" cy="2895600"/>
          </a:xfrm>
          <a:prstGeom prst="rect">
            <a:avLst/>
          </a:prstGeom>
          <a:noFill/>
          <a:ln w="9525">
            <a:noFill/>
            <a:miter lim="800000"/>
            <a:headEnd/>
            <a:tailEnd/>
          </a:ln>
        </p:spPr>
      </p:pic>
      <p:sp>
        <p:nvSpPr>
          <p:cNvPr id="7" name="TextBox 6"/>
          <p:cNvSpPr txBox="1"/>
          <p:nvPr/>
        </p:nvSpPr>
        <p:spPr>
          <a:xfrm>
            <a:off x="1295400" y="5715000"/>
            <a:ext cx="7353295" cy="707886"/>
          </a:xfrm>
          <a:prstGeom prst="rect">
            <a:avLst/>
          </a:prstGeom>
          <a:noFill/>
        </p:spPr>
        <p:txBody>
          <a:bodyPr wrap="none" rtlCol="0">
            <a:spAutoFit/>
          </a:bodyPr>
          <a:lstStyle/>
          <a:p>
            <a:pPr marL="0" lvl="1"/>
            <a:r>
              <a:rPr lang="en-US" sz="2000" dirty="0" smtClean="0"/>
              <a:t>During execution typically iterate multiple times at the top RBM layer</a:t>
            </a:r>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399"/>
            <a:ext cx="8229600" cy="3783903"/>
          </a:xfrm>
        </p:spPr>
        <p:txBody>
          <a:bodyPr>
            <a:normAutofit lnSpcReduction="10000"/>
          </a:bodyPr>
          <a:lstStyle/>
          <a:p>
            <a:pPr>
              <a:buNone/>
            </a:pPr>
            <a:r>
              <a:rPr lang="en-US" dirty="0" smtClean="0"/>
              <a:t>Can use DBN as a Generative model to create sample </a:t>
            </a:r>
            <a:r>
              <a:rPr lang="en-US" dirty="0" err="1" smtClean="0"/>
              <a:t>x</a:t>
            </a:r>
            <a:r>
              <a:rPr lang="en-US" dirty="0" smtClean="0"/>
              <a:t> vectors</a:t>
            </a:r>
          </a:p>
          <a:p>
            <a:pPr marL="914400" lvl="1" indent="-457200">
              <a:buClrTx/>
              <a:buFont typeface="+mj-lt"/>
              <a:buAutoNum type="arabicPeriod"/>
            </a:pPr>
            <a:r>
              <a:rPr lang="en-US" dirty="0" smtClean="0"/>
              <a:t>Initialize top layer to an arbitrary vector</a:t>
            </a:r>
          </a:p>
          <a:p>
            <a:pPr marL="1314450" lvl="2" indent="-457200">
              <a:buClrTx/>
            </a:pPr>
            <a:r>
              <a:rPr lang="en-US" dirty="0" smtClean="0"/>
              <a:t>Gibbs sample (relaxation) between the top two layers </a:t>
            </a:r>
            <a:r>
              <a:rPr lang="en-US" i="1" dirty="0" err="1" smtClean="0"/>
              <a:t>m</a:t>
            </a:r>
            <a:r>
              <a:rPr lang="en-US" dirty="0" smtClean="0"/>
              <a:t> times</a:t>
            </a:r>
          </a:p>
          <a:p>
            <a:pPr marL="1314450" lvl="2" indent="-457200">
              <a:buClrTx/>
            </a:pPr>
            <a:r>
              <a:rPr lang="en-US" dirty="0" smtClean="0"/>
              <a:t>If we initialize top layer with values obtained from a training example, then need less Gibbs samples</a:t>
            </a:r>
          </a:p>
          <a:p>
            <a:pPr marL="914400" lvl="1" indent="-457200">
              <a:buClrTx/>
              <a:buFont typeface="+mj-lt"/>
              <a:buAutoNum type="arabicPeriod"/>
            </a:pPr>
            <a:r>
              <a:rPr lang="en-US" dirty="0" smtClean="0"/>
              <a:t>Pass the vector down through the network, sampling with the calculated probabilities at each layer</a:t>
            </a:r>
          </a:p>
          <a:p>
            <a:pPr marL="914400" lvl="1" indent="-457200">
              <a:buClrTx/>
              <a:buFont typeface="+mj-lt"/>
              <a:buAutoNum type="arabicPeriod"/>
            </a:pPr>
            <a:r>
              <a:rPr lang="en-US" dirty="0" smtClean="0"/>
              <a:t>Last sample at bottom is the generated </a:t>
            </a:r>
            <a:r>
              <a:rPr lang="en-US" dirty="0" err="1" smtClean="0"/>
              <a:t>x</a:t>
            </a:r>
            <a:r>
              <a:rPr lang="en-US" dirty="0" smtClean="0"/>
              <a:t> value (can be real valued if we use the probability vector rather than sample)</a:t>
            </a:r>
          </a:p>
          <a:p>
            <a:pPr marL="514350" indent="-457200">
              <a:buClrTx/>
              <a:buNone/>
            </a:pPr>
            <a:r>
              <a:rPr lang="en-US" sz="2000" dirty="0" smtClean="0"/>
              <a:t>Alternatively, can start with an </a:t>
            </a:r>
            <a:r>
              <a:rPr lang="en-US" sz="2000" dirty="0" err="1" smtClean="0"/>
              <a:t>x</a:t>
            </a:r>
            <a:r>
              <a:rPr lang="en-US" sz="2000" dirty="0" smtClean="0"/>
              <a:t> at the bottom, relax to a top value, then start from that vector when generating a new </a:t>
            </a:r>
            <a:r>
              <a:rPr lang="en-US" sz="2000" dirty="0" err="1" smtClean="0"/>
              <a:t>x</a:t>
            </a:r>
            <a:r>
              <a:rPr lang="en-US" sz="2000" dirty="0" smtClean="0"/>
              <a:t>, which is the dotted lines version.  More like standard Boltzmann machine processing.</a:t>
            </a:r>
          </a:p>
          <a:p>
            <a:pPr marL="514350" indent="-457200">
              <a:buClrTx/>
              <a:buNone/>
            </a:pPr>
            <a:endParaRPr lang="en-US" dirty="0" smtClean="0"/>
          </a:p>
          <a:p>
            <a:pPr marL="514350" indent="-457200">
              <a:buClrTx/>
              <a:buNone/>
            </a:pPr>
            <a:endParaRPr lang="en-US" dirty="0" smtClean="0"/>
          </a:p>
          <a:p>
            <a:pPr marL="914400" lvl="1" indent="-457200">
              <a:buClrTx/>
              <a:buFont typeface="+mj-lt"/>
              <a:buAutoNum type="arabicPeriod"/>
            </a:pPr>
            <a:endParaRPr lang="en-US" dirty="0" smtClean="0"/>
          </a:p>
          <a:p>
            <a:pPr marL="1314450" lvl="2" indent="-457200">
              <a:buClrTx/>
              <a:buFont typeface="+mj-lt"/>
              <a:buAutoNum type="arabicPeriod"/>
            </a:pPr>
            <a:endParaRPr lang="en-US" dirty="0"/>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2</a:t>
            </a:fld>
            <a:endParaRPr lang="en-US"/>
          </a:p>
        </p:txBody>
      </p:sp>
      <p:pic>
        <p:nvPicPr>
          <p:cNvPr id="6" name="Content Placeholder 5" descr="AE.tiff"/>
          <p:cNvPicPr>
            <a:picLocks noChangeAspect="1"/>
          </p:cNvPicPr>
          <p:nvPr/>
        </p:nvPicPr>
        <p:blipFill>
          <a:blip r:embed="rId3"/>
          <a:srcRect l="-759" r="-415"/>
          <a:stretch>
            <a:fillRect/>
          </a:stretch>
        </p:blipFill>
        <p:spPr bwMode="auto">
          <a:xfrm>
            <a:off x="3130062" y="3936303"/>
            <a:ext cx="3118338"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3</a:t>
            </a:fld>
            <a:endParaRPr lang="en-US"/>
          </a:p>
        </p:txBody>
      </p:sp>
      <p:pic>
        <p:nvPicPr>
          <p:cNvPr id="6" name="Picture 5" descr="AE.tiff"/>
          <p:cNvPicPr>
            <a:picLocks noChangeAspect="1"/>
          </p:cNvPicPr>
          <p:nvPr/>
        </p:nvPicPr>
        <p:blipFill>
          <a:blip r:embed="rId3"/>
          <a:stretch>
            <a:fillRect/>
          </a:stretch>
        </p:blipFill>
        <p:spPr>
          <a:xfrm>
            <a:off x="16600" y="16600"/>
            <a:ext cx="7716455" cy="5715000"/>
          </a:xfrm>
          <a:prstGeom prst="rect">
            <a:avLst/>
          </a:prstGeom>
        </p:spPr>
      </p:pic>
      <p:pic>
        <p:nvPicPr>
          <p:cNvPr id="7" name="Content Placeholder 5" descr="AE.tiff"/>
          <p:cNvPicPr>
            <a:picLocks noChangeAspect="1"/>
          </p:cNvPicPr>
          <p:nvPr/>
        </p:nvPicPr>
        <p:blipFill>
          <a:blip r:embed="rId4"/>
          <a:srcRect l="-759" r="-415"/>
          <a:stretch>
            <a:fillRect/>
          </a:stretch>
        </p:blipFill>
        <p:spPr bwMode="auto">
          <a:xfrm>
            <a:off x="6485300" y="4360000"/>
            <a:ext cx="2645618" cy="245664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DBN Learning Notes</a:t>
            </a:r>
            <a:endParaRPr lang="en-US" dirty="0"/>
          </a:p>
        </p:txBody>
      </p:sp>
      <p:sp>
        <p:nvSpPr>
          <p:cNvPr id="3" name="Content Placeholder 2"/>
          <p:cNvSpPr>
            <a:spLocks noGrp="1"/>
          </p:cNvSpPr>
          <p:nvPr>
            <p:ph idx="1"/>
          </p:nvPr>
        </p:nvSpPr>
        <p:spPr>
          <a:xfrm>
            <a:off x="685800" y="1295400"/>
            <a:ext cx="7772400" cy="4953000"/>
          </a:xfrm>
        </p:spPr>
        <p:txBody>
          <a:bodyPr>
            <a:normAutofit lnSpcReduction="10000"/>
          </a:bodyPr>
          <a:lstStyle/>
          <a:p>
            <a:r>
              <a:rPr lang="en-US" dirty="0" smtClean="0"/>
              <a:t>Each layer updates weights so as to make training sample patterns more likely (lower energy) in the free state (and non-training sample patterns less likely).</a:t>
            </a:r>
          </a:p>
          <a:p>
            <a:r>
              <a:rPr lang="en-US" dirty="0" smtClean="0"/>
              <a:t>This unsupervised approach learns broad features (in the hidden/subsequent layers of </a:t>
            </a:r>
            <a:r>
              <a:rPr lang="en-US" dirty="0" err="1" smtClean="0"/>
              <a:t>RBMs</a:t>
            </a:r>
            <a:r>
              <a:rPr lang="en-US" dirty="0" smtClean="0"/>
              <a:t>) which can aid in the process of making the types of patterns found in the training set more likely.  This discovers features which can be associated across training patterns, and thus potentially helpful for other goals with the training set (classification, compression, etc.)</a:t>
            </a:r>
          </a:p>
          <a:p>
            <a:r>
              <a:rPr lang="en-US" dirty="0" smtClean="0"/>
              <a:t>Note still </a:t>
            </a:r>
            <a:r>
              <a:rPr lang="en-US" dirty="0" err="1" smtClean="0"/>
              <a:t>pairwise</a:t>
            </a:r>
            <a:r>
              <a:rPr lang="en-US" dirty="0" smtClean="0"/>
              <a:t> weights in </a:t>
            </a:r>
            <a:r>
              <a:rPr lang="en-US" dirty="0" err="1" smtClean="0"/>
              <a:t>RBMs</a:t>
            </a:r>
            <a:r>
              <a:rPr lang="en-US" dirty="0" smtClean="0"/>
              <a:t>, but because we can pick the number of hidden units and layers, we can represent any arbitrary distribution</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DBN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 use lateral connections in RBM (no longer RBM) but sampling becomes more difficult – ala standard Boltzmann requiring longer sampling chains.</a:t>
            </a:r>
          </a:p>
          <a:p>
            <a:pPr lvl="1"/>
            <a:r>
              <a:rPr lang="en-US" dirty="0" smtClean="0"/>
              <a:t>Lateral connections can capture </a:t>
            </a:r>
            <a:r>
              <a:rPr lang="en-US" dirty="0" err="1" smtClean="0"/>
              <a:t>pairwise</a:t>
            </a:r>
            <a:r>
              <a:rPr lang="en-US" dirty="0" smtClean="0"/>
              <a:t> dependencies allowing the hidden nodes to focus on higher order issues.  Can get better results.</a:t>
            </a:r>
          </a:p>
          <a:p>
            <a:r>
              <a:rPr lang="en-US" dirty="0" smtClean="0"/>
              <a:t>Deep Boltzmann machine – Allow continual relaxation across the full network</a:t>
            </a:r>
          </a:p>
          <a:p>
            <a:pPr lvl="1"/>
            <a:r>
              <a:rPr lang="en-US" dirty="0" smtClean="0"/>
              <a:t>Receive input from above and below rather than sequence through RBM layers</a:t>
            </a:r>
          </a:p>
          <a:p>
            <a:pPr lvl="1"/>
            <a:r>
              <a:rPr lang="en-US" dirty="0" smtClean="0"/>
              <a:t>Typically for successful training, first initialize weights using the standard greedy DBN training with RBM layers</a:t>
            </a:r>
          </a:p>
          <a:p>
            <a:pPr lvl="1"/>
            <a:r>
              <a:rPr lang="en-US" dirty="0" smtClean="0"/>
              <a:t>Requires longer sampling chains ala Boltzmann</a:t>
            </a:r>
          </a:p>
          <a:p>
            <a:r>
              <a:rPr lang="en-US" dirty="0" smtClean="0"/>
              <a:t>Conditional and Temporal </a:t>
            </a:r>
            <a:r>
              <a:rPr lang="en-US" dirty="0" err="1" smtClean="0"/>
              <a:t>RBMs</a:t>
            </a:r>
            <a:r>
              <a:rPr lang="en-US" dirty="0" smtClean="0"/>
              <a:t> – allow node probabilities to be conditioned by some other inputs – context, recurrence (time series changes in input and internal state), etc.</a:t>
            </a:r>
          </a:p>
          <a:p>
            <a:endParaRPr lang="en-US" dirty="0" smtClean="0"/>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 with Deep Networks</a:t>
            </a:r>
            <a:endParaRPr lang="en-US" dirty="0"/>
          </a:p>
        </p:txBody>
      </p:sp>
      <p:sp>
        <p:nvSpPr>
          <p:cNvPr id="3" name="Content Placeholder 2"/>
          <p:cNvSpPr>
            <a:spLocks noGrp="1"/>
          </p:cNvSpPr>
          <p:nvPr>
            <p:ph idx="1"/>
          </p:nvPr>
        </p:nvSpPr>
        <p:spPr>
          <a:xfrm>
            <a:off x="685800" y="1066800"/>
            <a:ext cx="7924800" cy="5029200"/>
          </a:xfrm>
        </p:spPr>
        <p:txBody>
          <a:bodyPr/>
          <a:lstStyle/>
          <a:p>
            <a:r>
              <a:rPr lang="en-US" dirty="0" smtClean="0"/>
              <a:t>Discrimination approaches with </a:t>
            </a:r>
            <a:r>
              <a:rPr lang="en-US" dirty="0" err="1" smtClean="0"/>
              <a:t>DBNs</a:t>
            </a:r>
            <a:r>
              <a:rPr lang="en-US" dirty="0" smtClean="0"/>
              <a:t> (Deep Belief Net)</a:t>
            </a:r>
          </a:p>
          <a:p>
            <a:pPr lvl="1"/>
            <a:r>
              <a:rPr lang="en-US" dirty="0" smtClean="0"/>
              <a:t>Use outputs of </a:t>
            </a:r>
            <a:r>
              <a:rPr lang="en-US" dirty="0" err="1" smtClean="0"/>
              <a:t>DBNs</a:t>
            </a:r>
            <a:r>
              <a:rPr lang="en-US" dirty="0" smtClean="0"/>
              <a:t> as inputs to supervised model (i.e. just an unsupervised preprocessor for feature extraction)</a:t>
            </a:r>
          </a:p>
          <a:p>
            <a:pPr lvl="2"/>
            <a:r>
              <a:rPr lang="en-US" dirty="0" smtClean="0"/>
              <a:t>Basic approach we have been discussing</a:t>
            </a:r>
          </a:p>
          <a:p>
            <a:pPr lvl="1"/>
            <a:r>
              <a:rPr lang="en-US" dirty="0" smtClean="0"/>
              <a:t>Train a DBN for each class.  For </a:t>
            </a:r>
            <a:r>
              <a:rPr lang="en-US" smtClean="0"/>
              <a:t>each clamp </a:t>
            </a:r>
            <a:r>
              <a:rPr lang="en-US" dirty="0" smtClean="0"/>
              <a:t>the unknown </a:t>
            </a:r>
            <a:r>
              <a:rPr lang="en-US" dirty="0" err="1" smtClean="0"/>
              <a:t>x</a:t>
            </a:r>
            <a:r>
              <a:rPr lang="en-US" dirty="0" smtClean="0"/>
              <a:t> and iterate </a:t>
            </a:r>
            <a:r>
              <a:rPr lang="en-US" i="1" dirty="0" err="1" smtClean="0"/>
              <a:t>m</a:t>
            </a:r>
            <a:r>
              <a:rPr lang="en-US" dirty="0" smtClean="0"/>
              <a:t> times. The DBN that ends with the lowest normalized free energy (</a:t>
            </a:r>
            <a:r>
              <a:rPr lang="en-US" dirty="0" err="1" smtClean="0"/>
              <a:t>softmax</a:t>
            </a:r>
            <a:r>
              <a:rPr lang="en-US" dirty="0" smtClean="0"/>
              <a:t> variation) is the winner.</a:t>
            </a:r>
          </a:p>
          <a:p>
            <a:pPr lvl="1"/>
            <a:r>
              <a:rPr lang="en-US" dirty="0" smtClean="0"/>
              <a:t>Train just one DBN for all classes, but with an additional visible unit for each class. For each output class:</a:t>
            </a:r>
          </a:p>
          <a:p>
            <a:pPr lvl="2"/>
            <a:r>
              <a:rPr lang="en-US" dirty="0" smtClean="0"/>
              <a:t>Clamp the unknown </a:t>
            </a:r>
            <a:r>
              <a:rPr lang="en-US" dirty="0" err="1" smtClean="0"/>
              <a:t>x</a:t>
            </a:r>
            <a:r>
              <a:rPr lang="en-US" dirty="0" smtClean="0"/>
              <a:t>, initiate the visible node for that class high, relax, and then see which final state has lowest free energy – no need to normalize since all energies come from the same network.</a:t>
            </a:r>
          </a:p>
          <a:p>
            <a:pPr lvl="2"/>
            <a:r>
              <a:rPr lang="en-US" dirty="0" smtClean="0"/>
              <a:t>Or could just clamp </a:t>
            </a:r>
            <a:r>
              <a:rPr lang="en-US" dirty="0" err="1" smtClean="0"/>
              <a:t>x</a:t>
            </a:r>
            <a:r>
              <a:rPr lang="en-US" dirty="0" smtClean="0"/>
              <a:t>, relax, and see which class node ends up with the highest probability</a:t>
            </a:r>
          </a:p>
          <a:p>
            <a:r>
              <a:rPr lang="en-US" dirty="0" smtClean="0"/>
              <a:t>See </a:t>
            </a:r>
            <a:r>
              <a:rPr lang="en-US" dirty="0" smtClean="0">
                <a:hlinkClick r:id="rId3"/>
              </a:rPr>
              <a:t>http://deeplearning.net/demos/</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MNIST</a:t>
            </a:r>
            <a:endParaRPr lang="en-US" dirty="0"/>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7</a:t>
            </a:fld>
            <a:endParaRPr lang="en-US"/>
          </a:p>
        </p:txBody>
      </p:sp>
      <p:pic>
        <p:nvPicPr>
          <p:cNvPr id="6" name="Picture 5"/>
          <p:cNvPicPr>
            <a:picLocks noChangeAspect="1"/>
          </p:cNvPicPr>
          <p:nvPr/>
        </p:nvPicPr>
        <p:blipFill>
          <a:blip r:embed="rId3"/>
          <a:stretch>
            <a:fillRect/>
          </a:stretch>
        </p:blipFill>
        <p:spPr>
          <a:xfrm>
            <a:off x="1143000" y="203200"/>
            <a:ext cx="6743700" cy="6045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DBN Project Notes</a:t>
            </a:r>
            <a:endParaRPr lang="en-US" dirty="0"/>
          </a:p>
        </p:txBody>
      </p:sp>
      <p:sp>
        <p:nvSpPr>
          <p:cNvPr id="3" name="Content Placeholder 2"/>
          <p:cNvSpPr>
            <a:spLocks noGrp="1"/>
          </p:cNvSpPr>
          <p:nvPr>
            <p:ph idx="1"/>
          </p:nvPr>
        </p:nvSpPr>
        <p:spPr>
          <a:xfrm>
            <a:off x="685800" y="1066800"/>
            <a:ext cx="7772400" cy="5029200"/>
          </a:xfrm>
        </p:spPr>
        <p:txBody>
          <a:bodyPr/>
          <a:lstStyle/>
          <a:p>
            <a:r>
              <a:rPr lang="en-US" dirty="0" smtClean="0"/>
              <a:t>To be consistent just use 28×28 (764) data set of gray scale values (0-255)</a:t>
            </a:r>
          </a:p>
          <a:p>
            <a:pPr lvl="1"/>
            <a:r>
              <a:rPr lang="en-US" dirty="0" smtClean="0"/>
              <a:t>Normalize to 0-1</a:t>
            </a:r>
          </a:p>
          <a:p>
            <a:pPr lvl="1"/>
            <a:r>
              <a:rPr lang="en-US" dirty="0" smtClean="0"/>
              <a:t>Could try better preprocessing if want, but start with this</a:t>
            </a:r>
          </a:p>
          <a:p>
            <a:pPr lvl="1"/>
            <a:r>
              <a:rPr lang="en-US" dirty="0" smtClean="0"/>
              <a:t>Small random initial weights</a:t>
            </a:r>
          </a:p>
          <a:p>
            <a:r>
              <a:rPr lang="en-US" dirty="0" smtClean="0"/>
              <a:t>Last year only slight improvements over baseline MLP (which gets high 90's)</a:t>
            </a:r>
          </a:p>
          <a:p>
            <a:pPr lvl="1"/>
            <a:r>
              <a:rPr lang="en-US" dirty="0" smtClean="0"/>
              <a:t>Best results when using real net values vs. sampling</a:t>
            </a:r>
          </a:p>
          <a:p>
            <a:pPr lvl="1"/>
            <a:r>
              <a:rPr lang="en-US" dirty="0" smtClean="0"/>
              <a:t>Fine tuning helps</a:t>
            </a:r>
          </a:p>
          <a:p>
            <a:r>
              <a:rPr lang="en-US" dirty="0" smtClean="0"/>
              <a:t>Parameters</a:t>
            </a:r>
          </a:p>
          <a:p>
            <a:pPr lvl="1"/>
            <a:r>
              <a:rPr lang="en-US" dirty="0" smtClean="0"/>
              <a:t>Hinton Paper, others – do a little searching and e-mail me a </a:t>
            </a:r>
            <a:r>
              <a:rPr lang="en-US" smtClean="0"/>
              <a:t>reference for extra credit points</a:t>
            </a:r>
          </a:p>
          <a:p>
            <a:pPr lvl="1"/>
            <a:r>
              <a:rPr lang="en-US" dirty="0" smtClean="0"/>
              <a:t>Still figuring out</a:t>
            </a:r>
            <a:endParaRPr lang="en-US" dirty="0"/>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Much recent excitement, still much to be discovered</a:t>
            </a:r>
          </a:p>
          <a:p>
            <a:r>
              <a:rPr lang="en-US" dirty="0" smtClean="0"/>
              <a:t>Biological Plausibility</a:t>
            </a:r>
          </a:p>
          <a:p>
            <a:r>
              <a:rPr lang="en-US" dirty="0" smtClean="0"/>
              <a:t>Potential for significant improvements</a:t>
            </a:r>
          </a:p>
          <a:p>
            <a:r>
              <a:rPr lang="en-US" dirty="0" smtClean="0"/>
              <a:t>Good in structured/Markovian spaces</a:t>
            </a:r>
          </a:p>
          <a:p>
            <a:pPr lvl="1"/>
            <a:r>
              <a:rPr lang="en-US" dirty="0" smtClean="0"/>
              <a:t>Important research question:  To what extent can we use Deep Learning in more arbitrary feature spaces?</a:t>
            </a:r>
          </a:p>
          <a:p>
            <a:pPr lvl="1"/>
            <a:r>
              <a:rPr lang="en-US" dirty="0" smtClean="0"/>
              <a:t>Recent deep training of </a:t>
            </a:r>
            <a:r>
              <a:rPr lang="en-US" dirty="0" err="1" smtClean="0"/>
              <a:t>MLPs</a:t>
            </a:r>
            <a:r>
              <a:rPr lang="en-US" dirty="0" smtClean="0"/>
              <a:t> with BP shows potential in this area</a:t>
            </a:r>
          </a:p>
        </p:txBody>
      </p:sp>
      <p:sp>
        <p:nvSpPr>
          <p:cNvPr id="4" name="Footer Placeholder 3"/>
          <p:cNvSpPr>
            <a:spLocks noGrp="1"/>
          </p:cNvSpPr>
          <p:nvPr>
            <p:ph type="ftr" sz="quarter" idx="11"/>
          </p:nvPr>
        </p:nvSpPr>
        <p:spPr/>
        <p:txBody>
          <a:bodyPr/>
          <a:lstStyle/>
          <a:p>
            <a:pPr>
              <a:defRPr/>
            </a:pPr>
            <a:r>
              <a:rPr lang="en-US" smtClean="0"/>
              <a:t>CS 678 – Deep Learning</a:t>
            </a:r>
            <a:endParaRPr lang="en-US"/>
          </a:p>
        </p:txBody>
      </p:sp>
      <p:sp>
        <p:nvSpPr>
          <p:cNvPr id="5" name="Slide Number Placeholder 4"/>
          <p:cNvSpPr>
            <a:spLocks noGrp="1"/>
          </p:cNvSpPr>
          <p:nvPr>
            <p:ph type="sldNum" sz="quarter" idx="12"/>
          </p:nvPr>
        </p:nvSpPr>
        <p:spPr/>
        <p:txBody>
          <a:bodyPr/>
          <a:lstStyle/>
          <a:p>
            <a:pPr>
              <a:defRPr/>
            </a:pPr>
            <a:fld id="{693AB152-2227-4B45-9010-C68F73A2215D}"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24306</TotalTime>
  <Words>1045</Words>
  <Application>Microsoft Macintosh PowerPoint</Application>
  <PresentationFormat>On-screen Show (4:3)</PresentationFormat>
  <Paragraphs>91</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Times New Roman</vt:lpstr>
      <vt:lpstr>Wingdings</vt:lpstr>
      <vt:lpstr>Arial</vt:lpstr>
      <vt:lpstr>Soaring</vt:lpstr>
      <vt:lpstr>Deep Belief Network Training</vt:lpstr>
      <vt:lpstr>PowerPoint Presentation</vt:lpstr>
      <vt:lpstr>PowerPoint Presentation</vt:lpstr>
      <vt:lpstr>DBN Learning Notes</vt:lpstr>
      <vt:lpstr>DBN Notes</vt:lpstr>
      <vt:lpstr>Discrimination with Deep Networks</vt:lpstr>
      <vt:lpstr>MNIST</vt:lpstr>
      <vt:lpstr>DBN Project Notes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Joseph Picone</cp:lastModifiedBy>
  <cp:revision>215</cp:revision>
  <cp:lastPrinted>2005-11-01T15:52:28Z</cp:lastPrinted>
  <dcterms:created xsi:type="dcterms:W3CDTF">2014-03-13T16:50:35Z</dcterms:created>
  <dcterms:modified xsi:type="dcterms:W3CDTF">2015-11-16T01:18:05Z</dcterms:modified>
</cp:coreProperties>
</file>