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</p:sldMasterIdLst>
  <p:notesMasterIdLst>
    <p:notesMasterId r:id="rId17"/>
  </p:notesMasterIdLst>
  <p:handoutMasterIdLst>
    <p:handoutMasterId r:id="rId18"/>
  </p:handoutMasterIdLst>
  <p:sldIdLst>
    <p:sldId id="356" r:id="rId6"/>
    <p:sldId id="456" r:id="rId7"/>
    <p:sldId id="457" r:id="rId8"/>
    <p:sldId id="458" r:id="rId9"/>
    <p:sldId id="443" r:id="rId10"/>
    <p:sldId id="444" r:id="rId11"/>
    <p:sldId id="445" r:id="rId12"/>
    <p:sldId id="446" r:id="rId13"/>
    <p:sldId id="447" r:id="rId14"/>
    <p:sldId id="448" r:id="rId15"/>
    <p:sldId id="455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45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95" autoAdjust="0"/>
    <p:restoredTop sz="95392" autoAdjust="0"/>
  </p:normalViewPr>
  <p:slideViewPr>
    <p:cSldViewPr snapToGrid="0">
      <p:cViewPr varScale="1">
        <p:scale>
          <a:sx n="91" d="100"/>
          <a:sy n="91" d="100"/>
        </p:scale>
        <p:origin x="1568" y="184"/>
      </p:cViewPr>
      <p:guideLst>
        <p:guide orient="horz" pos="3816"/>
        <p:guide pos="45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9.xml"/><Relationship Id="rId3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9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50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24,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t&amp;rct=j&amp;q=&amp;esrc=s&amp;source=web&amp;cd=5&amp;cad=rja&amp;uact=8&amp;ved=0CFEQFjAE&amp;url=http://l2r.cs.uiuc.edu/~danr/Teaching/CS546-13/Lectures/Opt.pptx&amp;ei=V34iU6D-C4n10gG6wYHQDQ&amp;usg=AFQjCNF5kBIrgmUQssXILJ5mfki4LjnH0g&amp;sig2=n19oQ4vUaSv0s4ZoGvcEXA" TargetMode="External"/><Relationship Id="rId4" Type="http://schemas.openxmlformats.org/officeDocument/2006/relationships/hyperlink" Target="http://en.wikipedia.org/wiki/Stochastic_gradient_descent" TargetMode="External"/><Relationship Id="rId5" Type="http://schemas.openxmlformats.org/officeDocument/2006/relationships/hyperlink" Target="https://homepages.rpi.edu/~mitchj/handouts/lp/lp.pdf" TargetMode="External"/><Relationship Id="rId6" Type="http://schemas.openxmlformats.org/officeDocument/2006/relationships/hyperlink" Target="http://puriney.github.io/fig/Linear_Regression/Gradient_descent_1.png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://upload.wikimedia.org/wikipedia/commons/1/1e/Extrema_example.svg" TargetMode="Externa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www.searsmerritt.com/blog/2013/4/machine-learning-with-gradient-desce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6.emf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1.emf"/><Relationship Id="rId13" Type="http://schemas.openxmlformats.org/officeDocument/2006/relationships/image" Target="../media/image22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7.emf"/><Relationship Id="rId5" Type="http://schemas.openxmlformats.org/officeDocument/2006/relationships/image" Target="../media/image30.jpe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8.emf"/><Relationship Id="rId8" Type="http://schemas.openxmlformats.org/officeDocument/2006/relationships/image" Target="../media/image31.jpeg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Linear Discriminant Functions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Gradient Descent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err="1" smtClean="0">
                <a:solidFill>
                  <a:schemeClr val="tx2"/>
                </a:solidFill>
                <a:latin typeface="+mn-lt"/>
              </a:rPr>
              <a:t>Nonseparable</a:t>
            </a: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 Data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indent="-1762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SM: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Gradient Descent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JD: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Optimization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Wiki: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Stochastic Gradient Descent</a:t>
            </a:r>
            <a:b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MJ: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Linear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24: </a:t>
            </a:r>
            <a:r>
              <a:rPr lang="en-US" b="1" dirty="0" smtClean="0">
                <a:solidFill>
                  <a:schemeClr val="accent2"/>
                </a:solidFill>
              </a:rPr>
              <a:t>LINEAR 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6305" y="1325890"/>
            <a:ext cx="3167384" cy="2316823"/>
          </a:xfrm>
          <a:prstGeom prst="rect">
            <a:avLst/>
          </a:prstGeom>
        </p:spPr>
      </p:pic>
      <p:pic>
        <p:nvPicPr>
          <p:cNvPr id="3" name="Picture 2" descr="Screen Shot 2014-03-14 at 12.06.14 AM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34" y="3749802"/>
            <a:ext cx="2735892" cy="23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Programming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199588" y="631807"/>
            <a:ext cx="8728329" cy="663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classical linear programming problem can be stated as:</a:t>
            </a:r>
          </a:p>
          <a:p>
            <a:pPr marL="223838">
              <a:spcBef>
                <a:spcPts val="0"/>
              </a:spcBef>
              <a:spcAft>
                <a:spcPts val="4200"/>
              </a:spcAft>
            </a:pPr>
            <a:r>
              <a:rPr lang="en-US" sz="1800" b="1" dirty="0" smtClean="0"/>
              <a:t>Find a vector u = (</a:t>
            </a:r>
            <a:r>
              <a:rPr lang="en-US" sz="1800" dirty="0" smtClean="0"/>
              <a:t>u</a:t>
            </a:r>
            <a:r>
              <a:rPr lang="en-US" sz="1800" baseline="-25000" dirty="0" smtClean="0"/>
              <a:t>1</a:t>
            </a:r>
            <a:r>
              <a:rPr lang="en-US" sz="1800" b="1" dirty="0" smtClean="0"/>
              <a:t>, </a:t>
            </a:r>
            <a:r>
              <a:rPr lang="en-US" sz="1800" dirty="0" smtClean="0"/>
              <a:t>u</a:t>
            </a:r>
            <a:r>
              <a:rPr lang="en-US" sz="1800" baseline="-25000" dirty="0" smtClean="0"/>
              <a:t>2</a:t>
            </a:r>
            <a:r>
              <a:rPr lang="en-US" sz="1800" b="1" dirty="0" smtClean="0"/>
              <a:t>, …, </a:t>
            </a:r>
            <a:r>
              <a:rPr lang="en-US" sz="1800" dirty="0" smtClean="0"/>
              <a:t>u</a:t>
            </a:r>
            <a:r>
              <a:rPr lang="en-US" sz="1800" baseline="-25000" dirty="0" smtClean="0"/>
              <a:t>m</a:t>
            </a:r>
            <a:r>
              <a:rPr lang="en-US" sz="1800" b="1" dirty="0" smtClean="0"/>
              <a:t>) that minimizes the linear objective function: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u is arbitrarily constrained such that </a:t>
            </a:r>
            <a:r>
              <a:rPr lang="en-US" sz="1800" i="1" dirty="0" err="1" smtClean="0"/>
              <a:t>u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&gt; 0</a:t>
            </a:r>
            <a:r>
              <a:rPr lang="en-US" sz="1800" b="1" dirty="0" smtClean="0"/>
              <a:t>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solution to such an optimization problem</a:t>
            </a:r>
            <a:br>
              <a:rPr lang="en-US" sz="1800" b="1" dirty="0" smtClean="0"/>
            </a:br>
            <a:r>
              <a:rPr lang="en-US" sz="1800" b="1" dirty="0" smtClean="0"/>
              <a:t>is not unique. A range of solutions lie in a convex</a:t>
            </a:r>
            <a:br>
              <a:rPr lang="en-US" sz="1800" b="1" dirty="0" smtClean="0"/>
            </a:br>
            <a:r>
              <a:rPr lang="en-US" sz="1800" b="1" dirty="0" err="1" smtClean="0"/>
              <a:t>polytope</a:t>
            </a:r>
            <a:r>
              <a:rPr lang="en-US" sz="1800" b="1" dirty="0" smtClean="0"/>
              <a:t> (an n-dimensional polyhedron).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Solutions can be found in polynomial time: O(</a:t>
            </a:r>
            <a:r>
              <a:rPr lang="en-US" sz="1800" b="1" dirty="0" err="1" smtClean="0"/>
              <a:t>n</a:t>
            </a:r>
            <a:r>
              <a:rPr lang="en-US" sz="1800" b="1" baseline="30000" dirty="0" err="1" smtClean="0"/>
              <a:t>k</a:t>
            </a:r>
            <a:r>
              <a:rPr lang="en-US" sz="1800" b="1" dirty="0" smtClean="0"/>
              <a:t>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Useful for problems involving scheduling,</a:t>
            </a:r>
            <a:br>
              <a:rPr lang="en-US" sz="1800" b="1" dirty="0" smtClean="0"/>
            </a:br>
            <a:r>
              <a:rPr lang="en-US" sz="1800" b="1" dirty="0" smtClean="0"/>
              <a:t>asset allocation, or routing.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Example:</a:t>
            </a:r>
          </a:p>
          <a:p>
            <a:pPr marL="349250" indent="-182563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/>
              <a:t>An airline has to assign crews to its flights</a:t>
            </a:r>
          </a:p>
          <a:p>
            <a:pPr marL="349250" indent="-182563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/>
              <a:t>Make sure each flight is covered.</a:t>
            </a:r>
          </a:p>
          <a:p>
            <a:pPr marL="349250" indent="-182563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/>
              <a:t>Meet regulations such as the number of</a:t>
            </a:r>
            <a:br>
              <a:rPr lang="en-US" sz="1800" b="1" dirty="0" smtClean="0"/>
            </a:br>
            <a:r>
              <a:rPr lang="en-US" sz="1800" b="1" dirty="0" smtClean="0"/>
              <a:t>hours flown each day.</a:t>
            </a:r>
          </a:p>
          <a:p>
            <a:pPr marL="349250" indent="-182563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/>
              <a:t>Minimize costs such as fuel, lodging, etc.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 smtClean="0"/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34625"/>
              </p:ext>
            </p:extLst>
          </p:nvPr>
        </p:nvGraphicFramePr>
        <p:xfrm>
          <a:off x="559584" y="1358770"/>
          <a:ext cx="464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4" name="Equation" r:id="rId4" imgW="2324100" imgH="215900" progId="Equation.DSMT4">
                  <p:embed/>
                </p:oleObj>
              </mc:Choice>
              <mc:Fallback>
                <p:oleObj name="Equation" r:id="rId4" imgW="2324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9584" y="1358770"/>
                        <a:ext cx="4648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455" y="1339322"/>
            <a:ext cx="2337130" cy="2177780"/>
          </a:xfrm>
          <a:prstGeom prst="rect">
            <a:avLst/>
          </a:prstGeom>
        </p:spPr>
      </p:pic>
      <p:pic>
        <p:nvPicPr>
          <p:cNvPr id="3" name="Picture 2" descr="Screen Shot 2014-03-13 at 11.45.47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86" b="49674"/>
          <a:stretch/>
        </p:blipFill>
        <p:spPr>
          <a:xfrm>
            <a:off x="5054912" y="4707577"/>
            <a:ext cx="3800014" cy="17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Machine learning in its most elementary form is a constrained optimization problem in which we find a weighting vector.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solution is only as good as the cost function.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There are many gradient descent type algorithms that operate using first or second derivatives of a cost function.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Convergence of these algorithms can be slow and hence selecting a suitable convergence factor is critical.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err="1" smtClean="0"/>
              <a:t>Nonseparable</a:t>
            </a:r>
            <a:r>
              <a:rPr lang="en-US" sz="1800" b="1" dirty="0" smtClean="0"/>
              <a:t> data poses additional challenges and makes the use of margin-based classifiers critical.</a:t>
            </a:r>
          </a:p>
        </p:txBody>
      </p:sp>
    </p:spTree>
    <p:extLst>
      <p:ext uri="{BB962C8B-B14F-4D97-AF65-F5344CB8AC3E}">
        <p14:creationId xmlns:p14="http://schemas.microsoft.com/office/powerpoint/2010/main" val="30880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5" name="Equation" r:id="rId4" imgW="2730240" imgH="291960" progId="Equation.3">
                  <p:embed/>
                </p:oleObj>
              </mc:Choice>
              <mc:Fallback>
                <p:oleObj name="Equation" r:id="rId4" imgW="27302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89025"/>
                        <a:ext cx="273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6" name="Equation" r:id="rId6" imgW="5879880" imgH="545760" progId="Equation.3">
                  <p:embed/>
                </p:oleObj>
              </mc:Choice>
              <mc:Fallback>
                <p:oleObj name="Equation" r:id="rId6" imgW="58798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74133"/>
                        <a:ext cx="5880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name="Equation" r:id="rId8" imgW="3911400" imgH="2286000" progId="Equation.DSMT4">
                  <p:embed/>
                </p:oleObj>
              </mc:Choice>
              <mc:Fallback>
                <p:oleObj name="Equation" r:id="rId8" imgW="391140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460750"/>
                        <a:ext cx="3911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4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475" y="614817"/>
            <a:ext cx="8645525" cy="994858"/>
            <a:chOff x="244475" y="614817"/>
            <a:chExt cx="8645525" cy="994858"/>
          </a:xfrm>
        </p:grpSpPr>
        <p:graphicFrame>
          <p:nvGraphicFramePr>
            <p:cNvPr id="150550" name="Object 22"/>
            <p:cNvGraphicFramePr>
              <a:graphicFrameLocks noChangeAspect="1"/>
            </p:cNvGraphicFramePr>
            <p:nvPr/>
          </p:nvGraphicFramePr>
          <p:xfrm>
            <a:off x="441325" y="1063575"/>
            <a:ext cx="58674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499" name="Equation" r:id="rId3" imgW="5867280" imgH="545760" progId="Equation.3">
                    <p:embed/>
                  </p:oleObj>
                </mc:Choice>
                <mc:Fallback>
                  <p:oleObj name="Equation" r:id="rId3" imgW="5867280" imgH="545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1063575"/>
                          <a:ext cx="58674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244475" y="614817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The discriminant function can be reduced to: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475" y="1014832"/>
            <a:ext cx="8645525" cy="1276605"/>
            <a:chOff x="244475" y="1014832"/>
            <a:chExt cx="8645525" cy="1276605"/>
          </a:xfrm>
        </p:grpSpPr>
        <p:sp>
          <p:nvSpPr>
            <p:cNvPr id="150552" name="Line 24"/>
            <p:cNvSpPr>
              <a:spLocks noChangeShapeType="1"/>
            </p:cNvSpPr>
            <p:nvPr/>
          </p:nvSpPr>
          <p:spPr bwMode="auto">
            <a:xfrm flipV="1">
              <a:off x="3682527" y="1014832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 flipV="1">
              <a:off x="4634349" y="1039104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44475" y="1886624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Since these terms are constant </a:t>
              </a:r>
              <a:r>
                <a:rPr lang="en-US" sz="1800" b="1" dirty="0" err="1">
                  <a:solidFill>
                    <a:schemeClr val="bg1"/>
                  </a:solidFill>
                  <a:latin typeface="+mj-lt"/>
                </a:rPr>
                <a:t>w.r.t</a:t>
              </a: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. the maximization: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441325" y="2388715"/>
          <a:ext cx="4000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00" name="Equation" r:id="rId5" imgW="4000320" imgH="1282680" progId="Equation.3">
                  <p:embed/>
                </p:oleObj>
              </mc:Choice>
              <mc:Fallback>
                <p:oleObj name="Equation" r:id="rId5" imgW="4000320" imgH="1282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388715"/>
                        <a:ext cx="4000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0825" y="3939481"/>
            <a:ext cx="8645525" cy="1071591"/>
            <a:chOff x="250825" y="3939481"/>
            <a:chExt cx="8645525" cy="1071591"/>
          </a:xfrm>
        </p:grpSpPr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250825" y="3939481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We can expand this: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  <p:graphicFrame>
          <p:nvGraphicFramePr>
            <p:cNvPr id="150561" name="Object 33"/>
            <p:cNvGraphicFramePr>
              <a:graphicFrameLocks noChangeAspect="1"/>
            </p:cNvGraphicFramePr>
            <p:nvPr/>
          </p:nvGraphicFramePr>
          <p:xfrm>
            <a:off x="441325" y="4426872"/>
            <a:ext cx="41148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501" name="Equation" r:id="rId7" imgW="4114800" imgH="583920" progId="Equation.DSMT4">
                    <p:embed/>
                  </p:oleObj>
                </mc:Choice>
                <mc:Fallback>
                  <p:oleObj name="Equation" r:id="rId7" imgW="4114800" imgH="583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426872"/>
                          <a:ext cx="41148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244475" y="5244406"/>
            <a:ext cx="86455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term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is a constant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w.r.t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constant that can be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precomputed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5505" y="563798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use an equivalent linear discriminant function: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190706" y="1633229"/>
            <a:ext cx="8645525" cy="13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</a:t>
            </a:r>
            <a:r>
              <a:rPr lang="en-US" sz="1800" b="1" baseline="-25000" dirty="0">
                <a:solidFill>
                  <a:schemeClr val="bg1"/>
                </a:solidFill>
              </a:rPr>
              <a:t>i0</a:t>
            </a:r>
            <a:r>
              <a:rPr lang="en-US" sz="1800" b="1" dirty="0">
                <a:solidFill>
                  <a:schemeClr val="bg1"/>
                </a:solidFill>
              </a:rPr>
              <a:t> is called the threshold or bias for the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b="1" baseline="30000" dirty="0" err="1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category.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that uses linear discriminant functions is called a linear machine.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surfaces defined by the equation: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455613" y="956198"/>
          <a:ext cx="556260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3" name="Equation" r:id="rId3" imgW="5562360" imgH="583920" progId="Equation.3">
                  <p:embed/>
                </p:oleObj>
              </mc:Choice>
              <mc:Fallback>
                <p:oleObj name="Equation" r:id="rId3" imgW="55623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956198"/>
                        <a:ext cx="5562601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4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455613" y="3076893"/>
          <a:ext cx="5321301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5" name="Equation" r:id="rId7" imgW="5321160" imgH="1841400" progId="Equation.DSMT4">
                  <p:embed/>
                </p:oleObj>
              </mc:Choice>
              <mc:Fallback>
                <p:oleObj name="Equation" r:id="rId7" imgW="5321160" imgH="18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076893"/>
                        <a:ext cx="5321301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Machines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33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4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A discriminant function that is a linear combination of the components of x can be written as:</a:t>
            </a:r>
            <a:endParaRPr lang="en-US" sz="1800" b="1" dirty="0"/>
          </a:p>
          <a:p>
            <a:pPr marL="165100" indent="-1651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In the general case, </a:t>
            </a:r>
            <a:r>
              <a:rPr lang="en-US" sz="1800" b="1" i="1" dirty="0" smtClean="0"/>
              <a:t>c</a:t>
            </a:r>
            <a:r>
              <a:rPr lang="en-US" sz="1800" b="1" dirty="0" smtClean="0"/>
              <a:t> discriminant functions for </a:t>
            </a:r>
            <a:r>
              <a:rPr lang="en-US" sz="1800" b="1" i="1" dirty="0" smtClean="0"/>
              <a:t>c</a:t>
            </a:r>
            <a:r>
              <a:rPr lang="en-US" sz="1800" b="1" dirty="0" smtClean="0"/>
              <a:t> classes.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For the two class case:</a:t>
            </a:r>
          </a:p>
          <a:p>
            <a:pPr marL="165100" indent="-1651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979998"/>
              </p:ext>
            </p:extLst>
          </p:nvPr>
        </p:nvGraphicFramePr>
        <p:xfrm>
          <a:off x="856436" y="1229918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Equation" r:id="rId3" imgW="939800" imgH="228600" progId="Equation.DSMT4">
                  <p:embed/>
                </p:oleObj>
              </mc:Choice>
              <mc:Fallback>
                <p:oleObj name="Equation" r:id="rId3" imgW="93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436" y="1229918"/>
                        <a:ext cx="1879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183195"/>
              </p:ext>
            </p:extLst>
          </p:nvPr>
        </p:nvGraphicFramePr>
        <p:xfrm>
          <a:off x="892464" y="2442502"/>
          <a:ext cx="431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2159000" imgH="215900" progId="Equation.DSMT4">
                  <p:embed/>
                </p:oleObj>
              </mc:Choice>
              <mc:Fallback>
                <p:oleObj name="Equation" r:id="rId5" imgW="2159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2464" y="2442502"/>
                        <a:ext cx="4318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an 10.jpe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20778" r="18405" b="20701"/>
          <a:stretch/>
        </p:blipFill>
        <p:spPr>
          <a:xfrm rot="16200000">
            <a:off x="1527573" y="2373172"/>
            <a:ext cx="2139546" cy="4329480"/>
          </a:xfrm>
          <a:prstGeom prst="rect">
            <a:avLst/>
          </a:prstGeom>
        </p:spPr>
      </p:pic>
      <p:pic>
        <p:nvPicPr>
          <p:cNvPr id="6" name="Picture 5" descr="Scan 12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29838" r="15188" b="28874"/>
          <a:stretch/>
        </p:blipFill>
        <p:spPr>
          <a:xfrm rot="5400000">
            <a:off x="5180023" y="3068073"/>
            <a:ext cx="3182918" cy="3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352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Generalized Linear 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7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Rewrite g(x) as:</a:t>
            </a:r>
          </a:p>
          <a:p>
            <a:pPr marL="165100" indent="-165100" eaLnBrk="1" hangingPunct="1">
              <a:spcAft>
                <a:spcPts val="7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Add quadratic terms:</a:t>
            </a:r>
          </a:p>
          <a:p>
            <a:pPr marL="165100" indent="-165100" eaLnBrk="1" hangingPunct="1">
              <a:spcAft>
                <a:spcPts val="7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Generalize to a functional form: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For 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021171"/>
              </p:ext>
            </p:extLst>
          </p:nvPr>
        </p:nvGraphicFramePr>
        <p:xfrm>
          <a:off x="552581" y="944365"/>
          <a:ext cx="2235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5" name="Equation" r:id="rId3" imgW="1117600" imgH="381000" progId="Equation.DSMT4">
                  <p:embed/>
                </p:oleObj>
              </mc:Choice>
              <mc:Fallback>
                <p:oleObj name="Equation" r:id="rId3" imgW="11176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581" y="944365"/>
                        <a:ext cx="2235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98159"/>
              </p:ext>
            </p:extLst>
          </p:nvPr>
        </p:nvGraphicFramePr>
        <p:xfrm>
          <a:off x="619352" y="2166673"/>
          <a:ext cx="368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6" name="Equation" r:id="rId5" imgW="1841500" imgH="393700" progId="Equation.DSMT4">
                  <p:embed/>
                </p:oleObj>
              </mc:Choice>
              <mc:Fallback>
                <p:oleObj name="Equation" r:id="rId5" imgW="1841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52" y="2166673"/>
                        <a:ext cx="3683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719382"/>
              </p:ext>
            </p:extLst>
          </p:nvPr>
        </p:nvGraphicFramePr>
        <p:xfrm>
          <a:off x="723397" y="3370196"/>
          <a:ext cx="2616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7" name="Equation" r:id="rId7" imgW="1308100" imgH="381000" progId="Equation.DSMT4">
                  <p:embed/>
                </p:oleObj>
              </mc:Choice>
              <mc:Fallback>
                <p:oleObj name="Equation" r:id="rId7" imgW="13081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397" y="3370196"/>
                        <a:ext cx="2616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16715"/>
              </p:ext>
            </p:extLst>
          </p:nvPr>
        </p:nvGraphicFramePr>
        <p:xfrm>
          <a:off x="1844226" y="5139861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8" name="Equation" r:id="rId9" imgW="1219200" imgH="228600" progId="Equation.DSMT4">
                  <p:embed/>
                </p:oleObj>
              </mc:Choice>
              <mc:Fallback>
                <p:oleObj name="Equation" r:id="rId9" imgW="1219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4226" y="5139861"/>
                        <a:ext cx="2438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178608"/>
              </p:ext>
            </p:extLst>
          </p:nvPr>
        </p:nvGraphicFramePr>
        <p:xfrm>
          <a:off x="444052" y="4730486"/>
          <a:ext cx="1244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69" name="Equation" r:id="rId11" imgW="622300" imgH="609600" progId="Equation.DSMT4">
                  <p:embed/>
                </p:oleObj>
              </mc:Choice>
              <mc:Fallback>
                <p:oleObj name="Equation" r:id="rId11" imgW="6223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4052" y="4730486"/>
                        <a:ext cx="12446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an 13.jpe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 r="6271" b="2179"/>
          <a:stretch/>
        </p:blipFill>
        <p:spPr>
          <a:xfrm rot="16260000">
            <a:off x="5133652" y="2427268"/>
            <a:ext cx="3239694" cy="44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04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 Gradient Descent Solution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1" descr="Scan 14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3926" r="19618" b="4280"/>
          <a:stretch/>
        </p:blipFill>
        <p:spPr>
          <a:xfrm rot="5400000">
            <a:off x="3059420" y="-513438"/>
            <a:ext cx="2553148" cy="7236688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3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4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Define a cost function, J(a), and minimize:</a:t>
            </a:r>
          </a:p>
          <a:p>
            <a:pPr marL="165100" indent="-165100" eaLnBrk="1" hangingPunct="1">
              <a:spcAft>
                <a:spcPts val="210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Gradient descent:</a:t>
            </a:r>
          </a:p>
          <a:p>
            <a:pPr marL="165100" indent="-165100" eaLnBrk="1" hangingPunct="1">
              <a:spcAft>
                <a:spcPts val="7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Approximate J(a) with a Taylor’s series:</a:t>
            </a:r>
          </a:p>
          <a:p>
            <a:pPr marL="165100" indent="-165100" eaLnBrk="1" hangingPunct="1">
              <a:spcAft>
                <a:spcPts val="7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The optimal learning rate is: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104645"/>
              </p:ext>
            </p:extLst>
          </p:nvPr>
        </p:nvGraphicFramePr>
        <p:xfrm>
          <a:off x="608925" y="944695"/>
          <a:ext cx="3378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4" name="Equation" r:id="rId4" imgW="1689100" imgH="241300" progId="Equation.DSMT4">
                  <p:embed/>
                </p:oleObj>
              </mc:Choice>
              <mc:Fallback>
                <p:oleObj name="Equation" r:id="rId4" imgW="1689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925" y="944695"/>
                        <a:ext cx="3378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55072"/>
              </p:ext>
            </p:extLst>
          </p:nvPr>
        </p:nvGraphicFramePr>
        <p:xfrm>
          <a:off x="580520" y="4806488"/>
          <a:ext cx="6223001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5" name="Equation" r:id="rId6" imgW="3111500" imgH="355600" progId="Equation.DSMT4">
                  <p:embed/>
                </p:oleObj>
              </mc:Choice>
              <mc:Fallback>
                <p:oleObj name="Equation" r:id="rId6" imgW="31115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520" y="4806488"/>
                        <a:ext cx="6223001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62601"/>
              </p:ext>
            </p:extLst>
          </p:nvPr>
        </p:nvGraphicFramePr>
        <p:xfrm>
          <a:off x="3547088" y="56261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46" name="Equation" r:id="rId8" imgW="952500" imgH="431800" progId="Equation.DSMT4">
                  <p:embed/>
                </p:oleObj>
              </mc:Choice>
              <mc:Fallback>
                <p:oleObj name="Equation" r:id="rId8" imgW="952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7088" y="5626100"/>
                        <a:ext cx="1905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88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Additional Gradient Descent Approaches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9" y="589937"/>
            <a:ext cx="43357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Newton Descent:</a:t>
            </a:r>
            <a:endParaRPr lang="en-US" sz="1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785075"/>
              </p:ext>
            </p:extLst>
          </p:nvPr>
        </p:nvGraphicFramePr>
        <p:xfrm>
          <a:off x="965200" y="969963"/>
          <a:ext cx="266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4" name="Equation" r:id="rId3" imgW="1333500" imgH="215900" progId="Equation.DSMT4">
                  <p:embed/>
                </p:oleObj>
              </mc:Choice>
              <mc:Fallback>
                <p:oleObj name="Equation" r:id="rId3" imgW="1333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200" y="969963"/>
                        <a:ext cx="2667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an 15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44244" r="6033" b="6211"/>
          <a:stretch/>
        </p:blipFill>
        <p:spPr>
          <a:xfrm rot="5460000">
            <a:off x="895062" y="885431"/>
            <a:ext cx="2619087" cy="3983696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52437" y="658597"/>
            <a:ext cx="43357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Perceptron Criterion:</a:t>
            </a:r>
            <a:endParaRPr lang="en-US" sz="18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984565"/>
              </p:ext>
            </p:extLst>
          </p:nvPr>
        </p:nvGraphicFramePr>
        <p:xfrm>
          <a:off x="5026648" y="1136781"/>
          <a:ext cx="2971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5" name="Equation" r:id="rId6" imgW="1485900" imgH="647700" progId="Equation.DSMT4">
                  <p:embed/>
                </p:oleObj>
              </mc:Choice>
              <mc:Fallback>
                <p:oleObj name="Equation" r:id="rId6" imgW="14859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6648" y="1136781"/>
                        <a:ext cx="29718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an 16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0899" y="1832260"/>
            <a:ext cx="2345907" cy="3843044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4305" y="4971234"/>
            <a:ext cx="43357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Relaxation Procedure:</a:t>
            </a:r>
            <a:endParaRPr lang="en-US" sz="18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808278"/>
              </p:ext>
            </p:extLst>
          </p:nvPr>
        </p:nvGraphicFramePr>
        <p:xfrm>
          <a:off x="782638" y="5354638"/>
          <a:ext cx="2667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66" name="Equation" r:id="rId9" imgW="1333500" imgH="546100" progId="Equation.DSMT4">
                  <p:embed/>
                </p:oleObj>
              </mc:Choice>
              <mc:Fallback>
                <p:oleObj name="Equation" r:id="rId9" imgW="13335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2638" y="5354638"/>
                        <a:ext cx="2667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926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Ho-</a:t>
            </a:r>
            <a:r>
              <a:rPr lang="en-US" b="1" dirty="0" err="1" smtClean="0">
                <a:solidFill>
                  <a:schemeClr val="accent2"/>
                </a:solidFill>
              </a:rPr>
              <a:t>Kashyap</a:t>
            </a:r>
            <a:r>
              <a:rPr lang="en-US" b="1" dirty="0" smtClean="0">
                <a:solidFill>
                  <a:schemeClr val="accent2"/>
                </a:solidFill>
              </a:rPr>
              <a:t> Procedure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9589" y="589936"/>
            <a:ext cx="8675778" cy="25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2400"/>
              </a:spcAft>
              <a:buFont typeface="Arial" pitchFamily="34" charset="0"/>
              <a:buChar char="•"/>
            </a:pPr>
            <a:r>
              <a:rPr lang="en-US" sz="1800" b="1" dirty="0" smtClean="0"/>
              <a:t>Previous algorithms do not converge if the data is </a:t>
            </a:r>
            <a:r>
              <a:rPr lang="en-US" sz="1800" b="1" dirty="0" err="1" smtClean="0"/>
              <a:t>nonseparable</a:t>
            </a:r>
            <a:r>
              <a:rPr lang="en-US" sz="1800" b="1" dirty="0" smtClean="0"/>
              <a:t>.</a:t>
            </a:r>
          </a:p>
          <a:p>
            <a:pPr marL="165100" indent="-1651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If linearly separable, we can define a cost function:</a:t>
            </a:r>
          </a:p>
          <a:p>
            <a:pPr marL="166688" indent="-166688">
              <a:lnSpc>
                <a:spcPct val="90000"/>
              </a:lnSpc>
              <a:spcAft>
                <a:spcPts val="1800"/>
              </a:spcAft>
              <a:tabLst>
                <a:tab pos="166688" algn="l"/>
              </a:tabLst>
            </a:pPr>
            <a:r>
              <a:rPr lang="en-US" sz="1800" b="1" dirty="0" smtClean="0"/>
              <a:t>	If </a:t>
            </a:r>
            <a:r>
              <a:rPr lang="en-US" sz="1800" b="1" i="1" dirty="0" smtClean="0"/>
              <a:t>a</a:t>
            </a:r>
            <a:r>
              <a:rPr lang="en-US" sz="1800" b="1" dirty="0" smtClean="0"/>
              <a:t> and </a:t>
            </a:r>
            <a:r>
              <a:rPr lang="en-US" sz="1800" b="1" i="1" dirty="0" smtClean="0"/>
              <a:t>b</a:t>
            </a:r>
            <a:r>
              <a:rPr lang="en-US" sz="1800" b="1" dirty="0" smtClean="0"/>
              <a:t> are allowed to vary (with </a:t>
            </a:r>
            <a:r>
              <a:rPr lang="en-US" sz="1800" b="1" i="1" dirty="0" smtClean="0"/>
              <a:t>b</a:t>
            </a:r>
            <a:r>
              <a:rPr lang="en-US" sz="1800" b="1" dirty="0" smtClean="0"/>
              <a:t> &gt; 0), the minimum value of </a:t>
            </a:r>
            <a:r>
              <a:rPr lang="en-US" sz="1800" b="1" i="1" dirty="0" err="1" smtClean="0"/>
              <a:t>J</a:t>
            </a:r>
            <a:r>
              <a:rPr lang="en-US" sz="1800" b="1" i="1" baseline="-25000" dirty="0" err="1" smtClean="0"/>
              <a:t>s</a:t>
            </a:r>
            <a:r>
              <a:rPr lang="en-US" sz="1800" b="1" dirty="0" smtClean="0"/>
              <a:t> is zero for separable data.</a:t>
            </a:r>
          </a:p>
          <a:p>
            <a:pPr marL="165100" indent="-165100">
              <a:lnSpc>
                <a:spcPct val="90000"/>
              </a:lnSpc>
              <a:spcAft>
                <a:spcPts val="3000"/>
              </a:spcAft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1800" b="1" dirty="0" smtClean="0"/>
              <a:t>Computing gradients with respect to </a:t>
            </a:r>
            <a:r>
              <a:rPr lang="en-US" sz="1800" b="1" i="1" dirty="0" smtClean="0"/>
              <a:t>a</a:t>
            </a:r>
            <a:r>
              <a:rPr lang="en-US" sz="1800" b="1" dirty="0" smtClean="0"/>
              <a:t> and </a:t>
            </a:r>
            <a:r>
              <a:rPr lang="en-US" sz="1800" b="1" i="1" dirty="0" smtClean="0"/>
              <a:t>b</a:t>
            </a:r>
            <a:r>
              <a:rPr lang="en-US" sz="1800" b="1" dirty="0" smtClean="0"/>
              <a:t>: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1800" b="1" dirty="0" smtClean="0"/>
              <a:t>Solving for a and b yields the Ho-</a:t>
            </a:r>
            <a:r>
              <a:rPr lang="en-US" sz="1800" b="1" dirty="0" err="1" smtClean="0"/>
              <a:t>Kashyap</a:t>
            </a:r>
            <a:r>
              <a:rPr lang="en-US" sz="1800" b="1" dirty="0" smtClean="0"/>
              <a:t> update rule:</a:t>
            </a:r>
            <a:endParaRPr lang="en-US" sz="1800" b="1" dirty="0"/>
          </a:p>
        </p:txBody>
      </p:sp>
      <p:pic>
        <p:nvPicPr>
          <p:cNvPr id="2" name="Picture 1" descr="Scan 17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4833" r="5583" b="22327"/>
          <a:stretch/>
        </p:blipFill>
        <p:spPr>
          <a:xfrm rot="16260000">
            <a:off x="5685803" y="2703568"/>
            <a:ext cx="2585475" cy="419304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314083"/>
              </p:ext>
            </p:extLst>
          </p:nvPr>
        </p:nvGraphicFramePr>
        <p:xfrm>
          <a:off x="6102403" y="932199"/>
          <a:ext cx="2159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5" name="Equation" r:id="rId4" imgW="1079500" imgH="279400" progId="Equation.DSMT4">
                  <p:embed/>
                </p:oleObj>
              </mc:Choice>
              <mc:Fallback>
                <p:oleObj name="Equation" r:id="rId4" imgW="1079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02403" y="932199"/>
                        <a:ext cx="2159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50823"/>
              </p:ext>
            </p:extLst>
          </p:nvPr>
        </p:nvGraphicFramePr>
        <p:xfrm>
          <a:off x="5627688" y="1909763"/>
          <a:ext cx="218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6" name="Equation" r:id="rId6" imgW="1092200" imgH="444500" progId="Equation.DSMT4">
                  <p:embed/>
                </p:oleObj>
              </mc:Choice>
              <mc:Fallback>
                <p:oleObj name="Equation" r:id="rId6" imgW="1092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7688" y="1909763"/>
                        <a:ext cx="2184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261573"/>
              </p:ext>
            </p:extLst>
          </p:nvPr>
        </p:nvGraphicFramePr>
        <p:xfrm>
          <a:off x="458851" y="3086562"/>
          <a:ext cx="4622801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77" name="Equation" r:id="rId8" imgW="2311400" imgH="1917700" progId="Equation.DSMT4">
                  <p:embed/>
                </p:oleObj>
              </mc:Choice>
              <mc:Fallback>
                <p:oleObj name="Equation" r:id="rId8" imgW="2311400" imgH="191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8851" y="3086562"/>
                        <a:ext cx="4622801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89040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7479</TotalTime>
  <Words>434</Words>
  <Application>Microsoft Macintosh PowerPoint</Application>
  <PresentationFormat>Letter Paper (8.5x11 in)</PresentationFormat>
  <Paragraphs>68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Symbol</vt:lpstr>
      <vt:lpstr>Times New Roman</vt:lpstr>
      <vt:lpstr>Wingdings</vt:lpstr>
      <vt:lpstr>Arial</vt:lpstr>
      <vt:lpstr>lecture_title</vt:lpstr>
      <vt:lpstr>isip_default</vt:lpstr>
      <vt:lpstr>lecture_default</vt:lpstr>
      <vt:lpstr>1_isip_default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437</cp:revision>
  <dcterms:created xsi:type="dcterms:W3CDTF">2002-09-12T17:13:32Z</dcterms:created>
  <dcterms:modified xsi:type="dcterms:W3CDTF">2015-10-16T04:03:10Z</dcterms:modified>
</cp:coreProperties>
</file>