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9"/>
  </p:notesMasterIdLst>
  <p:handoutMasterIdLst>
    <p:handoutMasterId r:id="rId20"/>
  </p:handoutMasterIdLst>
  <p:sldIdLst>
    <p:sldId id="356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95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568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e.metu.edu.tr/~alatan/Courses/Demo/AppletParzen.html" TargetMode="External"/><Relationship Id="rId4" Type="http://schemas.openxmlformats.org/officeDocument/2006/relationships/hyperlink" Target="http://www.cs.rutgers.edu/~mdstone/class/520-spring-00/lec6.pdf" TargetMode="External"/><Relationship Id="rId5" Type="http://schemas.openxmlformats.org/officeDocument/2006/relationships/hyperlink" Target="http://people.revoledu.com/kardi/tutorial/KNN/" TargetMode="External"/><Relationship Id="rId6" Type="http://schemas.openxmlformats.org/officeDocument/2006/relationships/hyperlink" Target="http://cgm.cs.mcgill.ca/~soss/cs644/projects/simard/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rii.ricoh.com/~stork/DHSch4part1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3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9" Type="http://schemas.openxmlformats.org/officeDocument/2006/relationships/image" Target="../media/image1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1)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2)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EB&amp;OS: Parzen Windows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MS: Nonparametric Density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KT: K-Nearest Neighbor Rule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 smtClean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18: </a:t>
            </a:r>
            <a:r>
              <a:rPr lang="en-US" b="1" dirty="0" smtClean="0">
                <a:solidFill>
                  <a:schemeClr val="accent2"/>
                </a:solidFill>
              </a:rPr>
              <a:t>NONPARAMETRIC TECHNIQUES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{</a:t>
            </a:r>
            <a:r>
              <a:rPr lang="en-US" sz="1800" b="1" dirty="0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 be a set of 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x’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This produces a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tesselation</a:t>
            </a:r>
            <a:r>
              <a:rPr lang="en-US" sz="1800" b="1" dirty="0" smtClean="0"/>
              <a:t> of the space, and the individual decision regions are called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large data sets, this approach can be very effective but not computationally efficient.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K-Nearest-Neighbor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 smtClean="0">
                <a:solidFill>
                  <a:schemeClr val="bg1"/>
                </a:solidFill>
              </a:rPr>
              <a:t>O(d)</a:t>
            </a:r>
            <a:r>
              <a:rPr lang="en-US" sz="1800" b="1" dirty="0" smtClean="0">
                <a:solidFill>
                  <a:schemeClr val="bg1"/>
                </a:solidFill>
              </a:rPr>
              <a:t>, and thus the search is </a:t>
            </a:r>
            <a:r>
              <a:rPr lang="en-US" sz="1800" dirty="0" smtClean="0">
                <a:solidFill>
                  <a:schemeClr val="bg1"/>
                </a:solidFill>
              </a:rPr>
              <a:t>O(dn</a:t>
            </a:r>
            <a:r>
              <a:rPr lang="en-US" sz="1800" baseline="30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 smtClean="0">
                <a:solidFill>
                  <a:schemeClr val="bg1"/>
                </a:solidFill>
              </a:rPr>
              <a:t>O(1) </a:t>
            </a:r>
            <a:r>
              <a:rPr lang="en-US" sz="1800" b="1" dirty="0" smtClean="0">
                <a:solidFill>
                  <a:schemeClr val="bg1"/>
                </a:solidFill>
              </a:rPr>
              <a:t>in time and </a:t>
            </a:r>
            <a:r>
              <a:rPr lang="en-US" sz="1800" dirty="0" smtClean="0">
                <a:solidFill>
                  <a:schemeClr val="bg1"/>
                </a:solidFill>
              </a:rPr>
              <a:t>O(n)</a:t>
            </a:r>
            <a:r>
              <a:rPr lang="en-US" sz="1800" b="1" dirty="0" smtClean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 smtClean="0">
                <a:solidFill>
                  <a:schemeClr val="bg1"/>
                </a:solidFill>
              </a:rPr>
              <a:t>O(d</a:t>
            </a:r>
            <a:r>
              <a:rPr lang="en-US" sz="1800" baseline="30000" dirty="0" smtClean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</a:rPr>
              <a:t>(d/2)</a:t>
            </a:r>
            <a:r>
              <a:rPr lang="en-US" sz="1800" dirty="0" err="1" smtClean="0">
                <a:solidFill>
                  <a:schemeClr val="bg1"/>
                </a:solidFill>
              </a:rPr>
              <a:t>ln</a:t>
            </a:r>
            <a:r>
              <a:rPr lang="en-US" sz="1800" dirty="0" smtClean="0">
                <a:solidFill>
                  <a:schemeClr val="bg1"/>
                </a:solidFill>
              </a:rPr>
              <a:t>(n))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Query starts at the data point, x, and grows a spherical region until it encloses </a:t>
            </a:r>
            <a:r>
              <a:rPr lang="en-US" sz="1800" dirty="0" smtClean="0"/>
              <a:t>k</a:t>
            </a:r>
            <a:r>
              <a:rPr lang="en-US" sz="1800" b="1" dirty="0" smtClean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point is labeled by a majority vote of the class assignments for the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very large data sets, the performance approaches the Bayes error rate.</a:t>
            </a:r>
            <a:endParaRPr lang="en-US" sz="1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Metrics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Minkowski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dirty="0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1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2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3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4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5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6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All parametric densities are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 smtClean="0"/>
              <a:t>overfitting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Estimating </a:t>
            </a:r>
            <a:r>
              <a:rPr lang="en-US" sz="1800" dirty="0" smtClean="0"/>
              <a:t>P(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|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Bypass probability and go directly to </a:t>
            </a:r>
            <a:r>
              <a:rPr lang="en-US" sz="1800" b="1" i="1" dirty="0" smtClean="0"/>
              <a:t>a-posteriori</a:t>
            </a:r>
            <a:r>
              <a:rPr lang="en-US" sz="1800" b="1" dirty="0" smtClean="0"/>
              <a:t> probability estimation,</a:t>
            </a:r>
            <a:br>
              <a:rPr lang="en-US" sz="1800" b="1" dirty="0" smtClean="0"/>
            </a:b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b="1" dirty="0" smtClean="0">
                <a:sym typeface="Symbol" pitchFamily="18" charset="2"/>
              </a:rPr>
              <a:t>). </a:t>
            </a:r>
            <a:r>
              <a:rPr lang="en-US" sz="1800" b="1" dirty="0" smtClean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basic idea in density estimation is that a vector, x, will fall in a region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with probability:                            . </a:t>
            </a:r>
            <a:r>
              <a:rPr lang="en-US" sz="1800" i="1" dirty="0" smtClean="0"/>
              <a:t>P</a:t>
            </a:r>
            <a:r>
              <a:rPr lang="en-US" sz="1800" b="1" dirty="0" smtClean="0"/>
              <a:t> is a smoothed or averaged version</a:t>
            </a:r>
            <a:br>
              <a:rPr lang="en-US" sz="1800" b="1" dirty="0" smtClean="0"/>
            </a:br>
            <a:r>
              <a:rPr lang="en-US" sz="1800" b="1" dirty="0" smtClean="0"/>
              <a:t>of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58303"/>
              </p:ext>
            </p:extLst>
          </p:nvPr>
        </p:nvGraphicFramePr>
        <p:xfrm>
          <a:off x="2172705" y="5656422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8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656422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n samples are drawn independently and identically distributed (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.) according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/>
              <a:t>The probability that </a:t>
            </a:r>
            <a:r>
              <a:rPr lang="en-US" sz="1800" dirty="0" smtClean="0"/>
              <a:t>k</a:t>
            </a:r>
            <a:r>
              <a:rPr lang="en-US" sz="1800" b="1" dirty="0" smtClean="0"/>
              <a:t> of these </a:t>
            </a:r>
            <a:r>
              <a:rPr lang="en-US" sz="1800" dirty="0" smtClean="0"/>
              <a:t>n</a:t>
            </a:r>
            <a:r>
              <a:rPr lang="en-US" sz="1800" b="1" dirty="0" smtClean="0"/>
              <a:t> fall in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 smtClean="0"/>
              <a:t>	and the expected value for </a:t>
            </a:r>
            <a:r>
              <a:rPr lang="en-US" sz="1800" dirty="0" smtClean="0"/>
              <a:t>k</a:t>
            </a:r>
            <a:r>
              <a:rPr lang="en-US" sz="1800" b="1" dirty="0" smtClean="0"/>
              <a:t> is: </a:t>
            </a:r>
            <a:r>
              <a:rPr lang="en-US" sz="1800" dirty="0" smtClean="0"/>
              <a:t>E[k] = </a:t>
            </a:r>
            <a:r>
              <a:rPr lang="en-US" sz="1800" dirty="0" err="1" smtClean="0"/>
              <a:t>nP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 pitchFamily="18" charset="2"/>
              </a:rPr>
              <a:t>Therefore, the ratio </a:t>
            </a:r>
            <a:r>
              <a:rPr lang="en-US" sz="1800" dirty="0" smtClean="0">
                <a:sym typeface="Symbol" pitchFamily="18" charset="2"/>
              </a:rPr>
              <a:t>k/n</a:t>
            </a:r>
            <a:r>
              <a:rPr lang="en-US" sz="1800" b="1" dirty="0" smtClean="0">
                <a:sym typeface="Symbol" pitchFamily="18" charset="2"/>
              </a:rPr>
              <a:t> is a good estimate for the probability </a:t>
            </a:r>
            <a:r>
              <a:rPr lang="en-US" sz="1800" dirty="0" smtClean="0">
                <a:sym typeface="Symbol" pitchFamily="18" charset="2"/>
              </a:rPr>
              <a:t>P</a:t>
            </a:r>
            <a:r>
              <a:rPr lang="en-US" sz="1800" b="1" dirty="0" smtClean="0">
                <a:sym typeface="Symbol" pitchFamily="18" charset="2"/>
              </a:rPr>
              <a:t> and hence for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Assume</a:t>
            </a:r>
            <a:r>
              <a:rPr lang="en-US" sz="1800" dirty="0" smtClean="0"/>
              <a:t> 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 smtClean="0">
                <a:latin typeface="+mj-lt"/>
                <a:sym typeface="Symbol" pitchFamily="18" charset="2"/>
              </a:rPr>
              <a:t>R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 smtClean="0">
                <a:latin typeface="+mj-lt"/>
              </a:rPr>
              <a:t>here x is a point within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the volume enclosed by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4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5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6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7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8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demonstration of nonparametric density estimation. The true probability was chosen to be 0.7. The curves vary as a function of the number of samples, </a:t>
            </a:r>
            <a:r>
              <a:rPr lang="en-US" sz="1800" dirty="0" smtClean="0"/>
              <a:t>n</a:t>
            </a:r>
            <a:r>
              <a:rPr lang="en-US" sz="1800" b="1" dirty="0" smtClean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However, </a:t>
            </a:r>
            <a:r>
              <a:rPr lang="en-US" sz="1800" i="1" dirty="0" smtClean="0"/>
              <a:t>V</a:t>
            </a:r>
            <a:r>
              <a:rPr lang="en-US" sz="1800" b="1" dirty="0" smtClean="0"/>
              <a:t> cannot become arbitrarily small because we reach a point where no samples are contained 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cannot be allowed to become small since the number of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One will have to accept a certain amount of variance in the ratio </a:t>
            </a:r>
            <a:r>
              <a:rPr lang="en-US" sz="1800" dirty="0" smtClean="0">
                <a:latin typeface="+mj-lt"/>
              </a:rPr>
              <a:t>k/n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To estimate the density of x, we form a sequence of regions</a:t>
            </a:r>
            <a:br>
              <a:rPr lang="en-US" sz="1800" b="1" dirty="0" smtClean="0">
                <a:latin typeface="+mj-lt"/>
              </a:rPr>
            </a:b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1</a:t>
            </a:r>
            <a:r>
              <a:rPr lang="en-US" sz="1800" b="1" i="1" dirty="0" smtClean="0">
                <a:latin typeface="+mj-lt"/>
              </a:rPr>
              <a:t>,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2</a:t>
            </a:r>
            <a:r>
              <a:rPr lang="en-US" sz="1800" b="1" i="1" dirty="0" smtClean="0">
                <a:latin typeface="+mj-lt"/>
              </a:rPr>
              <a:t>,… </a:t>
            </a:r>
            <a:r>
              <a:rPr lang="en-US" sz="1800" b="1" dirty="0" smtClean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Let 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be the volume of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the number of samples falling in </a:t>
            </a:r>
            <a:r>
              <a:rPr lang="en-US" sz="1800" i="1" dirty="0" err="1" smtClean="0"/>
              <a:t>R</a:t>
            </a:r>
            <a:r>
              <a:rPr lang="en-US" sz="1800" baseline="-25000" dirty="0" err="1" smtClean="0"/>
              <a:t>n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</a:t>
            </a:r>
            <a:r>
              <a:rPr lang="en-US" sz="1800" b="1" dirty="0" smtClean="0">
                <a:latin typeface="+mj-lt"/>
              </a:rPr>
              <a:t> be the </a:t>
            </a:r>
            <a:r>
              <a:rPr lang="en-US" sz="1800" dirty="0" smtClean="0">
                <a:latin typeface="+mj-lt"/>
              </a:rPr>
              <a:t>n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b="1" dirty="0" smtClean="0">
                <a:latin typeface="+mj-lt"/>
              </a:rPr>
              <a:t> estimate for </a:t>
            </a:r>
            <a:r>
              <a:rPr lang="en-US" sz="1800" dirty="0" smtClean="0">
                <a:latin typeface="+mj-lt"/>
              </a:rPr>
              <a:t>p(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):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 = (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/n)/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aseline="-250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Three necessary conditions should apply if we want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to converge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b="1" i="1" dirty="0" smtClean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6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Shrink an initial region where                  </a:t>
            </a:r>
            <a:r>
              <a:rPr lang="en-US" sz="1800" b="1" dirty="0" smtClean="0">
                <a:sym typeface="Symbol" pitchFamily="18" charset="2"/>
              </a:rPr>
              <a:t>and show that                          .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6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7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8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Parzen Windows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Parzen-window approach to estimate densities assume that the region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is a </a:t>
            </a:r>
            <a:r>
              <a:rPr lang="en-US" sz="1800" dirty="0" smtClean="0">
                <a:latin typeface="+mj-lt"/>
              </a:rPr>
              <a:t>d</a:t>
            </a:r>
            <a:r>
              <a:rPr lang="en-US" sz="1800" b="1" dirty="0" smtClean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dirty="0" smtClean="0">
                <a:latin typeface="+mj-lt"/>
                <a:sym typeface="Symbol" pitchFamily="18" charset="2"/>
              </a:rPr>
              <a:t>((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latin typeface="+mj-lt"/>
                <a:sym typeface="Symbol" pitchFamily="18" charset="2"/>
              </a:rPr>
              <a:t>-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latin typeface="+mj-lt"/>
                <a:sym typeface="Symbol" pitchFamily="18" charset="2"/>
              </a:rPr>
              <a:t>)/</a:t>
            </a:r>
            <a:r>
              <a:rPr lang="en-US" sz="1800" dirty="0" err="1" smtClean="0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b="1" dirty="0" smtClean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 smtClean="0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estimate for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estimates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as an average of functions of x and the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{x</a:t>
            </a:r>
            <a:r>
              <a:rPr lang="en-US" sz="1800" baseline="-25000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} for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 1,… ,n</a:t>
            </a:r>
            <a:r>
              <a:rPr lang="en-US" sz="1800" b="1" dirty="0" smtClean="0">
                <a:latin typeface="+mj-lt"/>
              </a:rPr>
              <a:t>. This reminiscent of the Sampling Theorem. These sampling functions, </a:t>
            </a: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b="1" dirty="0" smtClean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Consider an example in which we estimate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using normal distributions:</a:t>
            </a:r>
            <a:endParaRPr lang="en-US" sz="1800" b="1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0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1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2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Parzen Window (Gaussian Kernels)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Case where </a:t>
            </a:r>
            <a:r>
              <a:rPr lang="en-US" sz="1800" i="1" dirty="0" smtClean="0"/>
              <a:t>p(x) </a:t>
            </a:r>
            <a:r>
              <a:rPr lang="en-US" sz="1800" i="1" dirty="0" smtClean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Let </a:t>
            </a: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</a:t>
            </a:r>
            <a:r>
              <a:rPr lang="en-US" sz="1800" b="1" i="1" dirty="0" smtClean="0">
                <a:sym typeface="Symbol" pitchFamily="18" charset="2"/>
              </a:rPr>
              <a:t>nd                      </a:t>
            </a:r>
            <a:r>
              <a:rPr lang="en-US" sz="1800" i="1" dirty="0" smtClean="0">
                <a:sym typeface="Symbol" pitchFamily="18" charset="2"/>
              </a:rPr>
              <a:t>(n&gt;1)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b="1" dirty="0" smtClean="0">
                <a:sym typeface="Symbol" pitchFamily="18" charset="2"/>
              </a:rPr>
              <a:t>where </a:t>
            </a:r>
            <a:r>
              <a:rPr lang="en-US" sz="1800" i="1" dirty="0" smtClean="0">
                <a:sym typeface="Symbol" pitchFamily="18" charset="2"/>
              </a:rPr>
              <a:t>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="1" dirty="0" smtClean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 smtClean="0">
                <a:sym typeface="Symbol" pitchFamily="18" charset="2"/>
              </a:rPr>
              <a:t>and is an average of normal densities centered at the samples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0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1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2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of </a:t>
            </a:r>
            <a:r>
              <a:rPr lang="en-US" b="1" i="1" dirty="0" smtClean="0">
                <a:solidFill>
                  <a:schemeClr val="accent2"/>
                </a:solidFill>
              </a:rPr>
              <a:t>A Posteriori </a:t>
            </a:r>
            <a:r>
              <a:rPr lang="en-US" b="1" dirty="0" smtClean="0">
                <a:solidFill>
                  <a:schemeClr val="accent2"/>
                </a:solidFill>
              </a:rPr>
              <a:t>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Goal: estimate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from a set of </a:t>
            </a:r>
            <a:r>
              <a:rPr lang="en-US" sz="1800" dirty="0" smtClean="0"/>
              <a:t>n</a:t>
            </a:r>
            <a:r>
              <a:rPr lang="en-US" sz="1800" b="1" dirty="0" smtClean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Let’s place a cell of volume </a:t>
            </a:r>
            <a:r>
              <a:rPr lang="en-US" sz="1800" dirty="0" smtClean="0"/>
              <a:t>V</a:t>
            </a:r>
            <a:r>
              <a:rPr lang="en-US" sz="1800" b="1" dirty="0" smtClean="0"/>
              <a:t> around x and capture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b="1" dirty="0" smtClean="0"/>
              <a:t> samples amongst </a:t>
            </a:r>
            <a:r>
              <a:rPr lang="en-US" sz="1800" dirty="0" smtClean="0"/>
              <a:t>k</a:t>
            </a:r>
            <a:r>
              <a:rPr lang="en-US" sz="1800" b="1" dirty="0" smtClean="0"/>
              <a:t> turned out to be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 then: </a:t>
            </a:r>
            <a:r>
              <a:rPr lang="en-US" sz="1800" dirty="0" err="1" smtClean="0">
                <a:sym typeface="Symbol" pitchFamily="18" charset="2"/>
              </a:rPr>
              <a:t>p</a:t>
            </a:r>
            <a:r>
              <a:rPr lang="en-US" sz="1800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) = (</a:t>
            </a:r>
            <a:r>
              <a:rPr lang="en-US" sz="1800" dirty="0" err="1" smtClean="0">
                <a:sym typeface="Symbol" pitchFamily="18" charset="2"/>
              </a:rPr>
              <a:t>k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/n)/V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A reasonable estimate for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/k</a:t>
            </a:r>
            <a:r>
              <a:rPr lang="en-US" sz="1800" b="1" dirty="0" smtClean="0"/>
              <a:t> is the fraction of the samples within the cell that are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If </a:t>
            </a:r>
            <a:r>
              <a:rPr lang="en-US" sz="1800" dirty="0" smtClean="0">
                <a:sym typeface="Symbol" pitchFamily="18" charset="2"/>
              </a:rPr>
              <a:t>k</a:t>
            </a:r>
            <a:r>
              <a:rPr lang="en-US" sz="1800" b="1" dirty="0" smtClean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 smtClean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2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7300</TotalTime>
  <Words>1057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Symbol</vt:lpstr>
      <vt:lpstr>Tahoma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408</cp:revision>
  <dcterms:created xsi:type="dcterms:W3CDTF">2002-09-12T17:13:32Z</dcterms:created>
  <dcterms:modified xsi:type="dcterms:W3CDTF">2015-10-02T02:10:25Z</dcterms:modified>
</cp:coreProperties>
</file>