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356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39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69" autoAdjust="0"/>
    <p:restoredTop sz="95412" autoAdjust="0"/>
  </p:normalViewPr>
  <p:slideViewPr>
    <p:cSldViewPr snapToGrid="0">
      <p:cViewPr varScale="1">
        <p:scale>
          <a:sx n="148" d="100"/>
          <a:sy n="148" d="100"/>
        </p:scale>
        <p:origin x="192" y="3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image" Target="../media/image20.wmf"/><Relationship Id="rId3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4" Type="http://schemas.openxmlformats.org/officeDocument/2006/relationships/hyperlink" Target="http://www.dtreg.com/lda.htm" TargetMode="External"/><Relationship Id="rId5" Type="http://schemas.openxmlformats.org/officeDocument/2006/relationships/hyperlink" Target="http://www.statsoft.com/textbook/stdiscan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sip.piconepress.com/projects/speech/software/demonstrations/applets/util/pattern_recognition/curre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0.wmf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rojects/speech/software/demonstrations/applets/util/pattern_recognition/current/" TargetMode="Externa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12: </a:t>
            </a:r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b="1" dirty="0" smtClean="0">
                <a:solidFill>
                  <a:schemeClr val="accent2"/>
                </a:solidFill>
              </a:rPr>
              <a:t>dvanced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err="1" smtClean="0">
                <a:solidFill>
                  <a:schemeClr val="bg1"/>
                </a:solidFill>
              </a:rPr>
              <a:t>Heteroscedastic</a:t>
            </a:r>
            <a:r>
              <a:rPr lang="en-US" sz="1800" b="1" kern="0" dirty="0" smtClean="0">
                <a:solidFill>
                  <a:schemeClr val="bg1"/>
                </a:solidFill>
              </a:rPr>
              <a:t> LDA</a:t>
            </a:r>
            <a:br>
              <a:rPr lang="en-US" sz="1800" b="1" kern="0" dirty="0" smtClean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Independent Component Analysis</a:t>
            </a:r>
            <a:r>
              <a:rPr lang="en-US" sz="1800" b="1" kern="0" dirty="0">
                <a:solidFill>
                  <a:schemeClr val="bg1"/>
                </a:solidFill>
              </a:rPr>
              <a:t/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Examples</a:t>
            </a: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Java PR Applet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DFA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Heteroscedastic Linear Discriminant Analysis (HLDA)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When might we observe </a:t>
            </a:r>
            <a:r>
              <a:rPr lang="en-US" sz="1800" b="1" dirty="0" smtClean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60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Partitioning Our Parameter Vector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 smtClean="0">
                <a:solidFill>
                  <a:schemeClr val="bg1"/>
                </a:solidFill>
              </a:rPr>
              <a:t>d-p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5562360" imgH="1942920" progId="Equation.3">
                  <p:embed/>
                </p:oleObj>
              </mc:Choice>
              <mc:Fallback>
                <p:oleObj name="Equation" r:id="rId3" imgW="5562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89" y="3779838"/>
                        <a:ext cx="5562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266400" imgH="291960" progId="Equation.3">
                  <p:embed/>
                </p:oleObj>
              </mc:Choice>
              <mc:Fallback>
                <p:oleObj name="Equation" r:id="rId5" imgW="26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508" y="5834426"/>
                        <a:ext cx="26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304560" imgH="507960" progId="Equation.DSMT4">
                  <p:embed/>
                </p:oleObj>
              </mc:Choice>
              <mc:Fallback>
                <p:oleObj name="Equation" r:id="rId7" imgW="304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587" y="5741225"/>
                        <a:ext cx="30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92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Density and Likelihood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0" name="Equation" r:id="rId3" imgW="4749480" imgH="990360" progId="Equation.3">
                  <p:embed/>
                </p:oleObj>
              </mc:Choice>
              <mc:Fallback>
                <p:oleObj name="Equation" r:id="rId3" imgW="474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5" y="1306513"/>
                        <a:ext cx="474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1" name="Equation" r:id="rId5" imgW="8242200" imgH="622080" progId="Equation.3">
                  <p:embed/>
                </p:oleObj>
              </mc:Choice>
              <mc:Fallback>
                <p:oleObj name="Equation" r:id="rId5" imgW="82422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1" y="3590622"/>
                        <a:ext cx="8242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2" name="Equation" r:id="rId7" imgW="406080" imgH="266400" progId="Equation.3">
                  <p:embed/>
                </p:oleObj>
              </mc:Choice>
              <mc:Fallback>
                <p:oleObj name="Equation" r:id="rId7" imgW="406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542763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3" name="Equation" r:id="rId9" imgW="4546440" imgH="1028520" progId="Equation.DSMT4">
                  <p:embed/>
                </p:oleObj>
              </mc:Choice>
              <mc:Fallback>
                <p:oleObj name="Equation" r:id="rId9" imgW="4546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011738"/>
                        <a:ext cx="4546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41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Solution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and then estimate the optimal value of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6" name="Equation" r:id="rId4" imgW="6400800" imgH="672840" progId="Equation.DSMT4">
                  <p:embed/>
                </p:oleObj>
              </mc:Choice>
              <mc:Fallback>
                <p:oleObj name="Equation" r:id="rId4" imgW="6400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36663"/>
                        <a:ext cx="640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0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Independent Component Analysis (ICA)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3" imgW="3987720" imgH="1358640" progId="Equation.3">
                  <p:embed/>
                </p:oleObj>
              </mc:Choice>
              <mc:Fallback>
                <p:oleObj name="Equation" r:id="rId3" imgW="39877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591" y="3149540"/>
                        <a:ext cx="3987800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7" name="Equation" r:id="rId5" imgW="2552400" imgH="355320" progId="Equation.DSMT4">
                  <p:embed/>
                </p:oleObj>
              </mc:Choice>
              <mc:Fallback>
                <p:oleObj name="Equation" r:id="rId5" imgW="2552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4935538"/>
                        <a:ext cx="25527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964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prewhiten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2" name="Equation" r:id="rId3" imgW="3073320" imgH="622080" progId="Equation.3">
                  <p:embed/>
                </p:oleObj>
              </mc:Choice>
              <mc:Fallback>
                <p:oleObj name="Equation" r:id="rId3" imgW="30733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7536" y="1488358"/>
                        <a:ext cx="307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3" name="Equation" r:id="rId5" imgW="2336760" imgH="330120" progId="Equation.3">
                  <p:embed/>
                </p:oleObj>
              </mc:Choice>
              <mc:Fallback>
                <p:oleObj name="Equation" r:id="rId5" imgW="2336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307" y="2347200"/>
                        <a:ext cx="2336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4" name="Equation" r:id="rId7" imgW="3187440" imgH="622080" progId="Equation.3">
                  <p:embed/>
                </p:oleObj>
              </mc:Choice>
              <mc:Fallback>
                <p:oleObj name="Equation" r:id="rId7" imgW="31874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65" y="2766455"/>
                        <a:ext cx="318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Equation" r:id="rId9" imgW="2717640" imgH="495000" progId="Equation.DSMT4">
                  <p:embed/>
                </p:oleObj>
              </mc:Choice>
              <mc:Fallback>
                <p:oleObj name="Equation" r:id="rId9" imgW="271764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206" y="3518516"/>
                        <a:ext cx="2717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408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Gaussianity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FastICA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0" name="Equation" r:id="rId3" imgW="2666880" imgH="355320" progId="Equation.3">
                  <p:embed/>
                </p:oleObj>
              </mc:Choice>
              <mc:Fallback>
                <p:oleObj name="Equation" r:id="rId3" imgW="26668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742" y="1317575"/>
                        <a:ext cx="2667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1" name="Equation" r:id="rId5" imgW="3288960" imgH="342720" progId="Equation.3">
                  <p:embed/>
                </p:oleObj>
              </mc:Choice>
              <mc:Fallback>
                <p:oleObj name="Equation" r:id="rId5" imgW="32889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913" y="2576360"/>
                        <a:ext cx="3289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2" name="Equation" r:id="rId7" imgW="1206360" imgH="368280" progId="Equation.DSMT4">
                  <p:embed/>
                </p:oleObj>
              </mc:Choice>
              <mc:Fallback>
                <p:oleObj name="Equation" r:id="rId7" imgW="1206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63" y="3011027"/>
                        <a:ext cx="1206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7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HLDA is used when random variables have different variances.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ICA assumes the random variables are linear </a:t>
            </a:r>
            <a:r>
              <a:rPr lang="en-US" sz="1800" b="1" dirty="0">
                <a:solidFill>
                  <a:schemeClr val="bg1"/>
                </a:solidFill>
              </a:rPr>
              <a:t>mixtures of some unknown latent variables, and the mixing system is also unknown. The latent variables are assumed </a:t>
            </a:r>
            <a:r>
              <a:rPr lang="en-US" sz="1800" b="1" dirty="0" smtClean="0">
                <a:solidFill>
                  <a:schemeClr val="bg1"/>
                </a:solidFill>
              </a:rPr>
              <a:t>non-Gaussian </a:t>
            </a:r>
            <a:r>
              <a:rPr lang="en-US" sz="1800" b="1" dirty="0">
                <a:solidFill>
                  <a:schemeClr val="bg1"/>
                </a:solidFill>
              </a:rPr>
              <a:t>and mutually independent, and they are called the independent components of the observed data. These independent components, also called sources or factors, can be found by ICA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There are many other forms of component analysis including neural network based approaches (e.g., nonlinear PCA, learning vector quantization – LVQ), kernel-based approaches that use data-driven kernels, probabilistic ICA, and support vector machines.</a:t>
            </a: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7149</TotalTime>
  <Words>796</Words>
  <Application>Microsoft Macintosh PowerPoint</Application>
  <PresentationFormat>Letter Paper (8.5x11 in)</PresentationFormat>
  <Paragraphs>74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400</cp:revision>
  <dcterms:created xsi:type="dcterms:W3CDTF">2002-09-12T17:13:32Z</dcterms:created>
  <dcterms:modified xsi:type="dcterms:W3CDTF">2015-09-18T23:38:26Z</dcterms:modified>
</cp:coreProperties>
</file>