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20"/>
  </p:notesMasterIdLst>
  <p:handoutMasterIdLst>
    <p:handoutMasterId r:id="rId21"/>
  </p:handoutMasterIdLst>
  <p:sldIdLst>
    <p:sldId id="356" r:id="rId6"/>
    <p:sldId id="384" r:id="rId7"/>
    <p:sldId id="385" r:id="rId8"/>
    <p:sldId id="388" r:id="rId9"/>
    <p:sldId id="389" r:id="rId10"/>
    <p:sldId id="390" r:id="rId11"/>
    <p:sldId id="391" r:id="rId12"/>
    <p:sldId id="392" r:id="rId13"/>
    <p:sldId id="393" r:id="rId14"/>
    <p:sldId id="394" r:id="rId15"/>
    <p:sldId id="395" r:id="rId16"/>
    <p:sldId id="396" r:id="rId17"/>
    <p:sldId id="397" r:id="rId18"/>
    <p:sldId id="402" r:id="rId19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54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359" autoAdjust="0"/>
    <p:restoredTop sz="95392" autoAdjust="0"/>
  </p:normalViewPr>
  <p:slideViewPr>
    <p:cSldViewPr snapToGrid="0">
      <p:cViewPr varScale="1">
        <p:scale>
          <a:sx n="91" d="100"/>
          <a:sy n="91" d="100"/>
        </p:scale>
        <p:origin x="1896" y="184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Relationship Id="rId3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0.wmf"/><Relationship Id="rId3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4" Type="http://schemas.openxmlformats.org/officeDocument/2006/relationships/image" Target="../media/image15.wmf"/><Relationship Id="rId5" Type="http://schemas.openxmlformats.org/officeDocument/2006/relationships/image" Target="../media/image16.wmf"/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Relationship Id="rId2" Type="http://schemas.openxmlformats.org/officeDocument/2006/relationships/image" Target="../media/image18.wmf"/><Relationship Id="rId3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4" Type="http://schemas.openxmlformats.org/officeDocument/2006/relationships/image" Target="../media/image23.wmf"/><Relationship Id="rId1" Type="http://schemas.openxmlformats.org/officeDocument/2006/relationships/image" Target="../media/image20.wmf"/><Relationship Id="rId2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Relationship Id="rId2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4" Type="http://schemas.openxmlformats.org/officeDocument/2006/relationships/image" Target="../media/image28.wmf"/><Relationship Id="rId5" Type="http://schemas.openxmlformats.org/officeDocument/2006/relationships/image" Target="../media/image29.wmf"/><Relationship Id="rId1" Type="http://schemas.openxmlformats.org/officeDocument/2006/relationships/image" Target="../media/image25.wmf"/><Relationship Id="rId2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Relationship Id="rId2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08,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.png"/><Relationship Id="rId12" Type="http://schemas.openxmlformats.org/officeDocument/2006/relationships/image" Target="../media/image4.jpe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rii.ricoh.com/~stork/DHSch3part2.ppt" TargetMode="External"/><Relationship Id="rId3" Type="http://schemas.openxmlformats.org/officeDocument/2006/relationships/hyperlink" Target="http://www-ccrma.stanford.edu/~jos/bayes/Bayesian_Parameter_Estimation.html" TargetMode="External"/><Relationship Id="rId4" Type="http://schemas.openxmlformats.org/officeDocument/2006/relationships/hyperlink" Target="https://engineering.purdue.edu/kak/Trinity.pdf" TargetMode="External"/><Relationship Id="rId5" Type="http://schemas.openxmlformats.org/officeDocument/2006/relationships/hyperlink" Target="http://homepages.inf.ed.ac.uk/rbf/CVonline/LOCAL_COPIES/AV0809/eshky.pdf" TargetMode="External"/><Relationship Id="rId6" Type="http://schemas.openxmlformats.org/officeDocument/2006/relationships/hyperlink" Target="http://www.isip.msstate.edu/publications/seminars/msstate_misc/2002/euro_coin/presentation_v0.pdf" TargetMode="External"/><Relationship Id="rId7" Type="http://schemas.openxmlformats.org/officeDocument/2006/relationships/hyperlink" Target="http://www.isip.piconepress.com/publications/presentations_misc/2002/isip/euro_coin/" TargetMode="External"/><Relationship Id="rId8" Type="http://schemas.openxmlformats.org/officeDocument/2006/relationships/hyperlink" Target="http://www.ece.msstate.edu/research/isip/publications/seminars/msstate/2002/euro_coin/presentation_v0.pdf" TargetMode="External"/><Relationship Id="rId9" Type="http://schemas.openxmlformats.org/officeDocument/2006/relationships/hyperlink" Target="http://www.mat.ulaval.ca/informatique/guide94/img14.png" TargetMode="External"/><Relationship Id="rId10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5.bin"/><Relationship Id="rId12" Type="http://schemas.openxmlformats.org/officeDocument/2006/relationships/image" Target="../media/image29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oleObject21.bin"/><Relationship Id="rId4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6" Type="http://schemas.openxmlformats.org/officeDocument/2006/relationships/image" Target="../media/image26.wmf"/><Relationship Id="rId7" Type="http://schemas.openxmlformats.org/officeDocument/2006/relationships/oleObject" Target="../embeddings/oleObject23.bin"/><Relationship Id="rId8" Type="http://schemas.openxmlformats.org/officeDocument/2006/relationships/image" Target="../media/image27.wmf"/><Relationship Id="rId9" Type="http://schemas.openxmlformats.org/officeDocument/2006/relationships/oleObject" Target="../embeddings/oleObject24.bin"/><Relationship Id="rId10" Type="http://schemas.openxmlformats.org/officeDocument/2006/relationships/image" Target="../media/image2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4" Type="http://schemas.openxmlformats.org/officeDocument/2006/relationships/image" Target="../media/image30.wmf"/><Relationship Id="rId5" Type="http://schemas.openxmlformats.org/officeDocument/2006/relationships/oleObject" Target="../embeddings/oleObject27.bin"/><Relationship Id="rId6" Type="http://schemas.openxmlformats.org/officeDocument/2006/relationships/image" Target="../media/image31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10.w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1.bin"/><Relationship Id="rId12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7.bin"/><Relationship Id="rId4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13.w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14.wmf"/><Relationship Id="rId9" Type="http://schemas.openxmlformats.org/officeDocument/2006/relationships/oleObject" Target="../embeddings/oleObject10.bin"/><Relationship Id="rId10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18.wmf"/><Relationship Id="rId7" Type="http://schemas.openxmlformats.org/officeDocument/2006/relationships/oleObject" Target="../embeddings/oleObject14.bin"/><Relationship Id="rId8" Type="http://schemas.openxmlformats.org/officeDocument/2006/relationships/image" Target="../media/image19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21.wmf"/><Relationship Id="rId7" Type="http://schemas.openxmlformats.org/officeDocument/2006/relationships/oleObject" Target="../embeddings/oleObject17.bin"/><Relationship Id="rId8" Type="http://schemas.openxmlformats.org/officeDocument/2006/relationships/image" Target="../media/image22.wmf"/><Relationship Id="rId9" Type="http://schemas.openxmlformats.org/officeDocument/2006/relationships/oleObject" Target="../embeddings/oleObject18.bin"/><Relationship Id="rId10" Type="http://schemas.openxmlformats.org/officeDocument/2006/relationships/image" Target="../media/image23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24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08: </a:t>
            </a:r>
            <a:r>
              <a:rPr lang="en-US" b="1" dirty="0" smtClean="0">
                <a:solidFill>
                  <a:schemeClr val="accent2"/>
                </a:solidFill>
              </a:rPr>
              <a:t>BAYESIAN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41338" y="1687904"/>
            <a:ext cx="4721225" cy="379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Bayesian Estimation</a:t>
            </a:r>
            <a:br>
              <a:rPr lang="en-US" sz="1800" b="1" kern="0" dirty="0" smtClean="0">
                <a:solidFill>
                  <a:schemeClr val="bg1"/>
                </a:solidFill>
                <a:latin typeface="+mn-lt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</a:t>
            </a:r>
          </a:p>
          <a:p>
            <a:pPr marL="176213" marR="0" lvl="0" indent="-176213" algn="l" defTabSz="914400" rtl="0" eaLnBrk="0" fontAlgn="base" latinLnBrk="0" hangingPunct="0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kern="0" dirty="0" smtClean="0">
                <a:solidFill>
                  <a:srgbClr val="000080"/>
                </a:solidFill>
              </a:rPr>
              <a:t>Resources:</a:t>
            </a:r>
          </a:p>
          <a:p>
            <a:pPr marL="176213" indent="-176213"/>
            <a:r>
              <a:rPr lang="en-US" b="1" dirty="0" smtClean="0">
                <a:solidFill>
                  <a:srgbClr val="004000"/>
                </a:solidFill>
              </a:rPr>
              <a:t>	</a:t>
            </a: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D.H.S.: Chapter 3 (Part 2)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J.O.S.: Bayesian Parameter Estimation</a:t>
            </a:r>
            <a:r>
              <a:rPr lang="en-US" sz="1800" b="1" dirty="0">
                <a:solidFill>
                  <a:schemeClr val="accent2"/>
                </a:solidFill>
              </a:rPr>
              <a:t/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A.K.: The Holy Trinity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A.E.: Bayesian Methods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J.H.: </a:t>
            </a: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Euro Coin</a:t>
            </a:r>
            <a:endParaRPr lang="en-US" sz="1800" b="1" dirty="0" smtClean="0">
              <a:solidFill>
                <a:schemeClr val="accent2"/>
              </a:solidFill>
              <a:hlinkClick r:id="rId8"/>
            </a:endParaRPr>
          </a:p>
          <a:p>
            <a:pPr marL="176213" indent="-176213"/>
            <a:endParaRPr lang="en-US" b="1" dirty="0" smtClean="0">
              <a:solidFill>
                <a:schemeClr val="accent2"/>
              </a:solidFill>
            </a:endParaRPr>
          </a:p>
        </p:txBody>
      </p:sp>
      <p:pic>
        <p:nvPicPr>
          <p:cNvPr id="11" name="Picture 50" descr="http://www.mat.ulaval.ca/informatique/guide94/img14.png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33731" y="3244348"/>
            <a:ext cx="2057400" cy="1561057"/>
          </a:xfrm>
          <a:prstGeom prst="rect">
            <a:avLst/>
          </a:prstGeom>
          <a:solidFill>
            <a:srgbClr val="000080"/>
          </a:solidFill>
          <a:ln w="38100">
            <a:solidFill>
              <a:srgbClr val="000080"/>
            </a:solidFill>
            <a:miter lim="800000"/>
            <a:headEnd/>
            <a:tailEnd/>
          </a:ln>
        </p:spPr>
      </p:pic>
      <p:pic>
        <p:nvPicPr>
          <p:cNvPr id="12" name="Picture 51">
            <a:hlinkClick r:id="rId6"/>
          </p:cNvPr>
          <p:cNvPicPr>
            <a:picLocks noChangeAspect="1" noChangeArrowheads="1"/>
          </p:cNvPicPr>
          <p:nvPr/>
        </p:nvPicPr>
        <p:blipFill>
          <a:blip r:embed="rId11"/>
          <a:srcRect l="25247" t="53416" r="24918" b="9682"/>
          <a:stretch>
            <a:fillRect/>
          </a:stretch>
        </p:blipFill>
        <p:spPr bwMode="auto">
          <a:xfrm>
            <a:off x="6533731" y="4818202"/>
            <a:ext cx="2057400" cy="1468276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</p:pic>
      <p:pic>
        <p:nvPicPr>
          <p:cNvPr id="18" name="Picture 17" descr="image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533731" y="2096884"/>
            <a:ext cx="2057400" cy="1106688"/>
          </a:xfrm>
          <a:prstGeom prst="rect">
            <a:avLst/>
          </a:prstGeom>
          <a:ln w="38100">
            <a:solidFill>
              <a:srgbClr val="000080"/>
            </a:solidFill>
          </a:ln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Recursive Bayes Incremental Learning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6027174"/>
          </a:xfrm>
          <a:prstGeom prst="rect">
            <a:avLst/>
          </a:prstGeom>
        </p:spPr>
        <p:txBody>
          <a:bodyPr/>
          <a:lstStyle/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To indicate explicitly the dependence on the number of samples, let:</a:t>
            </a: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kern="0" dirty="0" smtClean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We can then write our expression for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 )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kern="0" dirty="0" smtClean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	where                          .</a:t>
            </a: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We can write the posterior density using a recursive relation:</a:t>
            </a:r>
          </a:p>
          <a:p>
            <a:pPr marL="176213" marR="0" lvl="0" indent="-176213" algn="l" defTabSz="914400" rtl="0" eaLnBrk="0" fontAlgn="base" latinLnBrk="0" hangingPunct="0">
              <a:spcBef>
                <a:spcPts val="1140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noProof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w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here                           .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This is called the Recursive Bayes Incremental Learning because we have a method for incrementally updating our estimates.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</p:txBody>
      </p:sp>
      <p:graphicFrame>
        <p:nvGraphicFramePr>
          <p:cNvPr id="147460" name="Object 4"/>
          <p:cNvGraphicFramePr>
            <a:graphicFrameLocks noChangeAspect="1"/>
          </p:cNvGraphicFramePr>
          <p:nvPr/>
        </p:nvGraphicFramePr>
        <p:xfrm>
          <a:off x="454025" y="3678018"/>
          <a:ext cx="3719512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82" name="Equation" r:id="rId3" imgW="3340080" imgH="1460160" progId="Equation.3">
                  <p:embed/>
                </p:oleObj>
              </mc:Choice>
              <mc:Fallback>
                <p:oleObj name="Equation" r:id="rId3" imgW="3340080" imgH="1460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678018"/>
                        <a:ext cx="3719512" cy="146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100393" y="5227335"/>
          <a:ext cx="1574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83" name="Equation" r:id="rId5" imgW="1574640" imgH="342720" progId="Equation.3">
                  <p:embed/>
                </p:oleObj>
              </mc:Choice>
              <mc:Fallback>
                <p:oleObj name="Equation" r:id="rId5" imgW="15746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393" y="5227335"/>
                        <a:ext cx="15748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2" name="Object 6"/>
          <p:cNvGraphicFramePr>
            <a:graphicFrameLocks noChangeAspect="1"/>
          </p:cNvGraphicFramePr>
          <p:nvPr/>
        </p:nvGraphicFramePr>
        <p:xfrm>
          <a:off x="454025" y="1132552"/>
          <a:ext cx="1828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84" name="Equation" r:id="rId7" imgW="1828800" imgH="355320" progId="Equation.3">
                  <p:embed/>
                </p:oleObj>
              </mc:Choice>
              <mc:Fallback>
                <p:oleObj name="Equation" r:id="rId7" imgW="18288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132552"/>
                        <a:ext cx="1828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3" name="Object 7"/>
          <p:cNvGraphicFramePr>
            <a:graphicFrameLocks noChangeAspect="1"/>
          </p:cNvGraphicFramePr>
          <p:nvPr/>
        </p:nvGraphicFramePr>
        <p:xfrm>
          <a:off x="454025" y="2195000"/>
          <a:ext cx="2984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85" name="Equation" r:id="rId9" imgW="2984400" imgH="355320" progId="Equation.3">
                  <p:embed/>
                </p:oleObj>
              </mc:Choice>
              <mc:Fallback>
                <p:oleObj name="Equation" r:id="rId9" imgW="29844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95000"/>
                        <a:ext cx="29845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4" name="Object 8"/>
          <p:cNvGraphicFramePr>
            <a:graphicFrameLocks noChangeAspect="1"/>
          </p:cNvGraphicFramePr>
          <p:nvPr/>
        </p:nvGraphicFramePr>
        <p:xfrm>
          <a:off x="1091182" y="2728452"/>
          <a:ext cx="1562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86" name="Equation" r:id="rId11" imgW="1562040" imgH="342720" progId="Equation.DSMT4">
                  <p:embed/>
                </p:oleObj>
              </mc:Choice>
              <mc:Fallback>
                <p:oleObj name="Equation" r:id="rId11" imgW="15620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1182" y="2728452"/>
                        <a:ext cx="15621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91728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When do ML and Bayesian Estimation Differ?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5791200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For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infinite amounts of data, the solutions converge. However, limited data is always a problem.</a:t>
            </a: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If prior information is reliable, a Bayesian estimate can be superior.</a:t>
            </a: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Bayesian estimates for uniform priors are similar to an ML solution.</a:t>
            </a:r>
          </a:p>
          <a:p>
            <a:pPr marL="176213" lvl="0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If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| D)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is broad or asymmetric around the true value, the approaches are likely to produce different solutions.</a:t>
            </a:r>
          </a:p>
          <a:p>
            <a:pPr marL="176213" lvl="0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When designing a classifier using these techniques,  there are three sources of error: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Bayes Error: the error due to overlapping distributions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Model Error: the error due to an incorrect model or incorrect assumption about the parametric 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form.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Estimation Error: the error arising from the fact that the parameters are estimated from a finite amount of data.</a:t>
            </a: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90115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Noninformative Priors and Invariance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599"/>
            <a:ext cx="8686799" cy="5997677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The information about the prior 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is based on the designer’s knowledge of the problem domain.</a:t>
            </a:r>
          </a:p>
          <a:p>
            <a:pPr marL="176213" lvl="0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We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expect the prior distributions to be “translation and scale invariance” </a:t>
            </a:r>
            <a:r>
              <a:rPr lang="en-US" sz="1800" b="1" dirty="0" smtClean="0">
                <a:solidFill>
                  <a:schemeClr val="bg1"/>
                </a:solidFill>
              </a:rPr>
              <a:t>–</a:t>
            </a:r>
            <a:r>
              <a:rPr lang="en-US" sz="1800" dirty="0" smtClean="0">
                <a:solidFill>
                  <a:schemeClr val="bg1"/>
                </a:solidFill>
              </a:rPr>
              <a:t> t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hey should not depend on the actual value of the parameter.</a:t>
            </a:r>
          </a:p>
          <a:p>
            <a:pPr marL="176213" marR="0" lvl="0" indent="-176213" algn="l" defTabSz="914400" rtl="0" eaLnBrk="0" fontAlgn="base" latinLnBrk="0" hangingPunct="0"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 prior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that satisfies this property is referred to as a </a:t>
            </a:r>
            <a:b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</a:b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“noninformative prior”: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The Bayesian approach remains applicable even when little or no prior information is available.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Such situations can be handled by choosing a prior density giving equal weight to all possible values of θ. 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Priors that seemingly impart no prior preference, the so-called noninformative priors, also arise when the prior is required to be invariant under certain transformations. 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Frequently, the desire to treat all possible values of θ equitably leads to priors with infinite mass. Such noninformative priors are called improper priors.</a:t>
            </a: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089733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Example of Noninformative Priors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7990" y="609599"/>
            <a:ext cx="8686799" cy="5997677"/>
          </a:xfrm>
          <a:prstGeom prst="rect">
            <a:avLst/>
          </a:prstGeom>
        </p:spPr>
        <p:txBody>
          <a:bodyPr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For example, if we assume the prior distribution of a mean of a continuous random variable is independent of the choice of the origin, the only prior that could satisfy this is a uniform distribution (which isn’t possible).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Consider  a parameter </a:t>
            </a:r>
            <a:r>
              <a:rPr lang="en-US" sz="1800" b="1" dirty="0" err="1" smtClean="0">
                <a:solidFill>
                  <a:schemeClr val="bg1"/>
                </a:solidFill>
                <a:sym typeface="Symbol"/>
              </a:rPr>
              <a:t>σ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, and a transformation of this variable:</a:t>
            </a:r>
            <a:br>
              <a:rPr lang="en-US" sz="1800" b="1" dirty="0" smtClean="0">
                <a:solidFill>
                  <a:schemeClr val="bg1"/>
                </a:solidFill>
                <a:sym typeface="Symbol"/>
              </a:rPr>
            </a:b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new variable,                 . Suppose we also scale by a positive constant:</a:t>
            </a:r>
            <a:b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</a:b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                                  . A noninformative prior on 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is the inverse distribution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 = 1/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, which is also improper. 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59746" name="Object 2"/>
          <p:cNvGraphicFramePr>
            <a:graphicFrameLocks noChangeAspect="1"/>
          </p:cNvGraphicFramePr>
          <p:nvPr/>
        </p:nvGraphicFramePr>
        <p:xfrm>
          <a:off x="378347" y="3058099"/>
          <a:ext cx="2197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0" name="Equation" r:id="rId3" imgW="2197080" imgH="266400" progId="Equation.3">
                  <p:embed/>
                </p:oleObj>
              </mc:Choice>
              <mc:Fallback>
                <p:oleObj name="Equation" r:id="rId3" imgW="21970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347" y="3058099"/>
                        <a:ext cx="2197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897666" y="2623328"/>
          <a:ext cx="927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1" name="Equation" r:id="rId5" imgW="927000" imgH="266400" progId="Equation.DSMT4">
                  <p:embed/>
                </p:oleObj>
              </mc:Choice>
              <mc:Fallback>
                <p:oleObj name="Equation" r:id="rId5" imgW="9270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7666" y="2623328"/>
                        <a:ext cx="927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2903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82625"/>
            <a:ext cx="8688388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Introduction of Bayesian parameter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role of the class-conditional distribution in a Bayesian estimate.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Estimation of the posterior and probability density function assuming the only unknown parameter is the mean, and the conditional density of the “features” given the mean, p(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b="1" dirty="0" err="1" smtClean="0">
                <a:solidFill>
                  <a:schemeClr val="bg1"/>
                </a:solidFill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  <a:sym typeface="Symbol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)</a:t>
            </a:r>
            <a:r>
              <a:rPr lang="en-US" sz="1800" b="1" dirty="0">
                <a:solidFill>
                  <a:schemeClr val="bg1"/>
                </a:solidFill>
                <a:sym typeface="Symbol"/>
              </a:rPr>
              <a:t>, can be modeled as a Gaussian distribution.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Bayesian estimates of the mean for the multivariate Gaussian case.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General theory for Bayesian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Comparison to maximum likelihood estimates.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Recursive Bayesian incremental learning.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Noninformative priors.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Sufficient statistics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Kernel density.</a:t>
            </a:r>
          </a:p>
        </p:txBody>
      </p:sp>
    </p:spTree>
    <p:extLst>
      <p:ext uri="{BB962C8B-B14F-4D97-AF65-F5344CB8AC3E}">
        <p14:creationId xmlns:p14="http://schemas.microsoft.com/office/powerpoint/2010/main" val="362800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206375" y="589435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48543" name="Rectangle 63"/>
          <p:cNvSpPr>
            <a:spLocks noChangeArrowheads="1"/>
          </p:cNvSpPr>
          <p:nvPr/>
        </p:nvSpPr>
        <p:spPr bwMode="auto">
          <a:xfrm>
            <a:off x="196850" y="559157"/>
            <a:ext cx="87407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Two equations and two unknowns. Solve for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and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. First, solve for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48544" name="Object 64"/>
          <p:cNvGraphicFramePr>
            <a:graphicFrameLocks noChangeAspect="1"/>
          </p:cNvGraphicFramePr>
          <p:nvPr/>
        </p:nvGraphicFramePr>
        <p:xfrm>
          <a:off x="457200" y="1028775"/>
          <a:ext cx="3794125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4" name="Equation" r:id="rId3" imgW="2539800" imgH="660240" progId="Equation.3">
                  <p:embed/>
                </p:oleObj>
              </mc:Choice>
              <mc:Fallback>
                <p:oleObj name="Equation" r:id="rId3" imgW="25398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28775"/>
                        <a:ext cx="3794125" cy="98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206375" y="1954031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Next, solve for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Summarizing:</a:t>
            </a: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Object 64"/>
          <p:cNvGraphicFramePr>
            <a:graphicFrameLocks noChangeAspect="1"/>
          </p:cNvGraphicFramePr>
          <p:nvPr/>
        </p:nvGraphicFramePr>
        <p:xfrm>
          <a:off x="458788" y="5120670"/>
          <a:ext cx="34798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5" name="Equation" r:id="rId5" imgW="3479760" imgH="1485720" progId="Equation.3">
                  <p:embed/>
                </p:oleObj>
              </mc:Choice>
              <mc:Fallback>
                <p:oleObj name="Equation" r:id="rId5" imgW="3479760" imgH="1485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5120670"/>
                        <a:ext cx="3479800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4"/>
          <p:cNvGraphicFramePr>
            <a:graphicFrameLocks noChangeAspect="1"/>
          </p:cNvGraphicFramePr>
          <p:nvPr/>
        </p:nvGraphicFramePr>
        <p:xfrm>
          <a:off x="458788" y="2412567"/>
          <a:ext cx="4570412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6" name="Equation" r:id="rId7" imgW="3047760" imgH="1498320" progId="Equation.DSMT4">
                  <p:embed/>
                </p:oleObj>
              </mc:Choice>
              <mc:Fallback>
                <p:oleObj name="Equation" r:id="rId7" imgW="3047760" imgH="1498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2412567"/>
                        <a:ext cx="4570412" cy="224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1164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192088" y="678426"/>
            <a:ext cx="8693150" cy="349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ts val="1800"/>
              </a:lnSpc>
              <a:spcAft>
                <a:spcPts val="1800"/>
              </a:spcAft>
              <a:buFontTx/>
              <a:buChar char="•"/>
            </a:pP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represents our best guess after n samples.</a:t>
            </a:r>
          </a:p>
          <a:p>
            <a:pPr marL="176213" indent="-176213">
              <a:lnSpc>
                <a:spcPts val="1800"/>
              </a:lnSpc>
              <a:spcAft>
                <a:spcPts val="1800"/>
              </a:spcAft>
              <a:buFontTx/>
              <a:buChar char="•"/>
            </a:pP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represents our uncertainty about this guess.</a:t>
            </a:r>
          </a:p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approaches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/n </a:t>
            </a:r>
            <a:r>
              <a:rPr lang="en-US" sz="1800" b="1" dirty="0">
                <a:solidFill>
                  <a:schemeClr val="bg1"/>
                </a:solidFill>
              </a:rPr>
              <a:t>for large </a:t>
            </a:r>
            <a:r>
              <a:rPr lang="en-US" sz="1800" dirty="0">
                <a:solidFill>
                  <a:schemeClr val="bg1"/>
                </a:solidFill>
              </a:rPr>
              <a:t>n</a:t>
            </a:r>
            <a:r>
              <a:rPr lang="en-US" sz="1800" b="1" dirty="0">
                <a:solidFill>
                  <a:schemeClr val="bg1"/>
                </a:solidFill>
              </a:rPr>
              <a:t> – each additional observation decreases our uncertainty.</a:t>
            </a:r>
          </a:p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posterior, </a:t>
            </a: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μ|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becomes more sharply peaked as n grows large. This is known as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Bayesian learning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169997" name="Picture 13"/>
          <p:cNvPicPr>
            <a:picLocks noChangeAspect="1" noChangeArrowheads="1"/>
          </p:cNvPicPr>
          <p:nvPr/>
        </p:nvPicPr>
        <p:blipFill>
          <a:blip r:embed="rId2"/>
          <a:srcRect b="17935"/>
          <a:stretch>
            <a:fillRect/>
          </a:stretch>
        </p:blipFill>
        <p:spPr bwMode="auto">
          <a:xfrm>
            <a:off x="1253607" y="3162351"/>
            <a:ext cx="6675848" cy="340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Bayesian Learning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57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51" name="Rectangle 5151"/>
          <p:cNvSpPr>
            <a:spLocks noChangeArrowheads="1"/>
          </p:cNvSpPr>
          <p:nvPr/>
        </p:nvSpPr>
        <p:spPr bwMode="auto">
          <a:xfrm>
            <a:off x="177340" y="646173"/>
            <a:ext cx="86931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How do we obtain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i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) (derivation is tedious):</a:t>
            </a:r>
          </a:p>
        </p:txBody>
      </p:sp>
      <p:graphicFrame>
        <p:nvGraphicFramePr>
          <p:cNvPr id="158752" name="Object 5152"/>
          <p:cNvGraphicFramePr>
            <a:graphicFrameLocks noChangeAspect="1"/>
          </p:cNvGraphicFramePr>
          <p:nvPr/>
        </p:nvGraphicFramePr>
        <p:xfrm>
          <a:off x="454025" y="1076887"/>
          <a:ext cx="601980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8" name="Equation" r:id="rId3" imgW="6019560" imgH="1714320" progId="Equation.3">
                  <p:embed/>
                </p:oleObj>
              </mc:Choice>
              <mc:Fallback>
                <p:oleObj name="Equation" r:id="rId3" imgW="6019560" imgH="1714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076887"/>
                        <a:ext cx="6019800" cy="171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53" name="Rectangle 5153"/>
          <p:cNvSpPr>
            <a:spLocks noChangeArrowheads="1"/>
          </p:cNvSpPr>
          <p:nvPr/>
        </p:nvSpPr>
        <p:spPr bwMode="auto">
          <a:xfrm>
            <a:off x="220663" y="3012372"/>
            <a:ext cx="127317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	where:</a:t>
            </a:r>
          </a:p>
        </p:txBody>
      </p:sp>
      <p:graphicFrame>
        <p:nvGraphicFramePr>
          <p:cNvPr id="158754" name="Object 5154"/>
          <p:cNvGraphicFramePr>
            <a:graphicFrameLocks noChangeAspect="1"/>
          </p:cNvGraphicFramePr>
          <p:nvPr/>
        </p:nvGraphicFramePr>
        <p:xfrm>
          <a:off x="454025" y="3409554"/>
          <a:ext cx="49784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9" name="Equation" r:id="rId5" imgW="4978080" imgH="799920" progId="Equation.3">
                  <p:embed/>
                </p:oleObj>
              </mc:Choice>
              <mc:Fallback>
                <p:oleObj name="Equation" r:id="rId5" imgW="497808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409554"/>
                        <a:ext cx="49784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55" name="Rectangle 5155"/>
          <p:cNvSpPr>
            <a:spLocks noChangeArrowheads="1"/>
          </p:cNvSpPr>
          <p:nvPr/>
        </p:nvSpPr>
        <p:spPr bwMode="auto">
          <a:xfrm>
            <a:off x="176419" y="4332664"/>
            <a:ext cx="16637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Note that:</a:t>
            </a:r>
          </a:p>
        </p:txBody>
      </p:sp>
      <p:graphicFrame>
        <p:nvGraphicFramePr>
          <p:cNvPr id="158756" name="Object 5156"/>
          <p:cNvGraphicFramePr>
            <a:graphicFrameLocks noChangeAspect="1"/>
          </p:cNvGraphicFramePr>
          <p:nvPr/>
        </p:nvGraphicFramePr>
        <p:xfrm>
          <a:off x="1520776" y="4259838"/>
          <a:ext cx="2476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40" name="Equation" r:id="rId7" imgW="2476440" imgH="355320" progId="Equation.DSMT4">
                  <p:embed/>
                </p:oleObj>
              </mc:Choice>
              <mc:Fallback>
                <p:oleObj name="Equation" r:id="rId7" imgW="247644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0776" y="4259838"/>
                        <a:ext cx="24765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59" name="Rectangle 5159"/>
          <p:cNvSpPr>
            <a:spLocks noChangeArrowheads="1"/>
          </p:cNvSpPr>
          <p:nvPr/>
        </p:nvSpPr>
        <p:spPr bwMode="auto">
          <a:xfrm>
            <a:off x="176419" y="4795704"/>
            <a:ext cx="869315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The conditional mean, 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μ</a:t>
            </a:r>
            <a:r>
              <a:rPr lang="en-US" sz="1800" b="1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is treated as the true mean.</a:t>
            </a:r>
          </a:p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i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and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can be used to design the classifier.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Class-Conditional Density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63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196390" y="1687767"/>
            <a:ext cx="38735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Applying Bayes formula:</a:t>
            </a:r>
          </a:p>
        </p:txBody>
      </p:sp>
      <p:graphicFrame>
        <p:nvGraphicFramePr>
          <p:cNvPr id="176135" name="Object 7"/>
          <p:cNvGraphicFramePr>
            <a:graphicFrameLocks noChangeAspect="1"/>
          </p:cNvGraphicFramePr>
          <p:nvPr/>
        </p:nvGraphicFramePr>
        <p:xfrm>
          <a:off x="454025" y="2111775"/>
          <a:ext cx="621030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6" name="Equation" r:id="rId3" imgW="6210000" imgH="1307880" progId="Equation.3">
                  <p:embed/>
                </p:oleObj>
              </mc:Choice>
              <mc:Fallback>
                <p:oleObj name="Equation" r:id="rId3" imgW="621000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11775"/>
                        <a:ext cx="6210300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202279" y="3554044"/>
            <a:ext cx="31686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	which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has the form:</a:t>
            </a:r>
          </a:p>
        </p:txBody>
      </p:sp>
      <p:graphicFrame>
        <p:nvGraphicFramePr>
          <p:cNvPr id="176137" name="Object 9"/>
          <p:cNvGraphicFramePr>
            <a:graphicFrameLocks noChangeAspect="1"/>
          </p:cNvGraphicFramePr>
          <p:nvPr/>
        </p:nvGraphicFramePr>
        <p:xfrm>
          <a:off x="231775" y="3901655"/>
          <a:ext cx="41148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7" name="Equation" r:id="rId5" imgW="4114800" imgH="596880" progId="Equation.3">
                  <p:embed/>
                </p:oleObj>
              </mc:Choice>
              <mc:Fallback>
                <p:oleObj name="Equation" r:id="rId5" imgW="411480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3901655"/>
                        <a:ext cx="41148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211756" y="4562487"/>
            <a:ext cx="21399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Once again:</a:t>
            </a:r>
          </a:p>
        </p:txBody>
      </p:sp>
      <p:graphicFrame>
        <p:nvGraphicFramePr>
          <p:cNvPr id="176139" name="Object 11"/>
          <p:cNvGraphicFramePr>
            <a:graphicFrameLocks noChangeAspect="1"/>
          </p:cNvGraphicFramePr>
          <p:nvPr/>
        </p:nvGraphicFramePr>
        <p:xfrm>
          <a:off x="1776567" y="4573679"/>
          <a:ext cx="21209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8" name="Equation" r:id="rId7" imgW="2120760" imgH="291960" progId="Equation.3">
                  <p:embed/>
                </p:oleObj>
              </mc:Choice>
              <mc:Fallback>
                <p:oleObj name="Equation" r:id="rId7" imgW="21207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6567" y="4573679"/>
                        <a:ext cx="21209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40" name="Rectangle 12"/>
          <p:cNvSpPr>
            <a:spLocks noChangeArrowheads="1"/>
          </p:cNvSpPr>
          <p:nvPr/>
        </p:nvSpPr>
        <p:spPr bwMode="auto">
          <a:xfrm>
            <a:off x="197008" y="5024607"/>
            <a:ext cx="790257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	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and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we have a reproducing density.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Multivariate Case</a:t>
            </a:r>
            <a:endParaRPr lang="en-US" b="1" dirty="0">
              <a:solidFill>
                <a:schemeClr val="accent2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88914" y="770713"/>
            <a:ext cx="8140700" cy="1131889"/>
            <a:chOff x="93" y="662"/>
            <a:chExt cx="5128" cy="713"/>
          </a:xfrm>
        </p:grpSpPr>
        <p:sp>
          <p:nvSpPr>
            <p:cNvPr id="176132" name="Rectangle 4"/>
            <p:cNvSpPr>
              <a:spLocks noChangeArrowheads="1"/>
            </p:cNvSpPr>
            <p:nvPr/>
          </p:nvSpPr>
          <p:spPr bwMode="auto">
            <a:xfrm>
              <a:off x="93" y="666"/>
              <a:ext cx="5128" cy="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 typeface="Arial" pitchFamily="34" charset="0"/>
                <a:buChar char="•"/>
              </a:pPr>
              <a:r>
                <a:rPr lang="en-US" sz="1800" b="1" dirty="0" smtClean="0">
                  <a:solidFill>
                    <a:schemeClr val="bg1"/>
                  </a:solidFill>
                  <a:sym typeface="Symbol" pitchFamily="18" charset="2"/>
                </a:rPr>
                <a:t>Assume:</a:t>
              </a:r>
            </a:p>
            <a:p>
              <a:pPr marL="176213" indent="-176213">
                <a:lnSpc>
                  <a:spcPct val="150000"/>
                </a:lnSpc>
                <a:spcAft>
                  <a:spcPct val="25000"/>
                </a:spcAft>
              </a:pPr>
              <a:r>
                <a:rPr lang="en-US" sz="1800" b="1" dirty="0" smtClean="0">
                  <a:solidFill>
                    <a:schemeClr val="bg1"/>
                  </a:solidFill>
                  <a:sym typeface="Symbol" pitchFamily="18" charset="2"/>
                </a:rPr>
                <a:t>	where                         are assumed to be known.                           </a:t>
              </a:r>
              <a:endParaRPr lang="en-US" sz="1800" b="1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  <p:graphicFrame>
          <p:nvGraphicFramePr>
            <p:cNvPr id="176133" name="Object 5"/>
            <p:cNvGraphicFramePr>
              <a:graphicFrameLocks noChangeAspect="1"/>
            </p:cNvGraphicFramePr>
            <p:nvPr/>
          </p:nvGraphicFramePr>
          <p:xfrm>
            <a:off x="894" y="662"/>
            <a:ext cx="236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89" name="Equation" r:id="rId9" imgW="3759120" imgH="317160" progId="Equation.3">
                    <p:embed/>
                  </p:oleObj>
                </mc:Choice>
                <mc:Fallback>
                  <p:oleObj name="Equation" r:id="rId9" imgW="3759120" imgH="3171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4" y="662"/>
                          <a:ext cx="2368" cy="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104185" y="1193909"/>
          <a:ext cx="1447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90" name="Equation" r:id="rId11" imgW="1447560" imgH="291960" progId="Equation.DSMT4">
                  <p:embed/>
                </p:oleObj>
              </mc:Choice>
              <mc:Fallback>
                <p:oleObj name="Equation" r:id="rId11" imgW="14475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185" y="1193909"/>
                        <a:ext cx="1447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789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85944" y="619137"/>
            <a:ext cx="8664575" cy="1914526"/>
            <a:chOff x="145" y="678"/>
            <a:chExt cx="5458" cy="1206"/>
          </a:xfrm>
        </p:grpSpPr>
        <p:sp>
          <p:nvSpPr>
            <p:cNvPr id="159768" name="Rectangle 24"/>
            <p:cNvSpPr>
              <a:spLocks noChangeArrowheads="1"/>
            </p:cNvSpPr>
            <p:nvPr/>
          </p:nvSpPr>
          <p:spPr bwMode="auto">
            <a:xfrm>
              <a:off x="145" y="678"/>
              <a:ext cx="545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  <a:sym typeface="Symbol" pitchFamily="18" charset="2"/>
                </a:rPr>
                <a:t>Equating coefficients between the two Gaussians:</a:t>
              </a:r>
            </a:p>
          </p:txBody>
        </p:sp>
        <p:graphicFrame>
          <p:nvGraphicFramePr>
            <p:cNvPr id="159769" name="Object 25"/>
            <p:cNvGraphicFramePr>
              <a:graphicFrameLocks noChangeAspect="1"/>
            </p:cNvGraphicFramePr>
            <p:nvPr/>
          </p:nvGraphicFramePr>
          <p:xfrm>
            <a:off x="314" y="972"/>
            <a:ext cx="1600" cy="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86" name="Equation" r:id="rId3" imgW="2539800" imgH="1447560" progId="Equation.3">
                    <p:embed/>
                  </p:oleObj>
                </mc:Choice>
                <mc:Fallback>
                  <p:oleObj name="Equation" r:id="rId3" imgW="2539800" imgH="14475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" y="972"/>
                          <a:ext cx="1600" cy="9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190706" y="2677470"/>
            <a:ext cx="8664575" cy="1552575"/>
            <a:chOff x="148" y="2244"/>
            <a:chExt cx="5458" cy="978"/>
          </a:xfrm>
        </p:grpSpPr>
        <p:sp>
          <p:nvSpPr>
            <p:cNvPr id="159772" name="Rectangle 28"/>
            <p:cNvSpPr>
              <a:spLocks noChangeArrowheads="1"/>
            </p:cNvSpPr>
            <p:nvPr/>
          </p:nvSpPr>
          <p:spPr bwMode="auto">
            <a:xfrm>
              <a:off x="148" y="2244"/>
              <a:ext cx="545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  <a:sym typeface="Symbol" pitchFamily="18" charset="2"/>
                </a:rPr>
                <a:t>The solution to these equations is:</a:t>
              </a:r>
            </a:p>
          </p:txBody>
        </p:sp>
        <p:graphicFrame>
          <p:nvGraphicFramePr>
            <p:cNvPr id="159773" name="Object 29"/>
            <p:cNvGraphicFramePr>
              <a:graphicFrameLocks noChangeAspect="1"/>
            </p:cNvGraphicFramePr>
            <p:nvPr/>
          </p:nvGraphicFramePr>
          <p:xfrm>
            <a:off x="314" y="2478"/>
            <a:ext cx="2648" cy="7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87" name="Equation" r:id="rId5" imgW="4203360" imgH="1180800" progId="Equation.3">
                    <p:embed/>
                  </p:oleObj>
                </mc:Choice>
                <mc:Fallback>
                  <p:oleObj name="Equation" r:id="rId5" imgW="4203360" imgH="1180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" y="2478"/>
                          <a:ext cx="2648" cy="7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190706" y="4381742"/>
            <a:ext cx="4818063" cy="446088"/>
            <a:chOff x="148" y="3652"/>
            <a:chExt cx="3035" cy="281"/>
          </a:xfrm>
        </p:grpSpPr>
        <p:sp>
          <p:nvSpPr>
            <p:cNvPr id="159774" name="Rectangle 30"/>
            <p:cNvSpPr>
              <a:spLocks noChangeArrowheads="1"/>
            </p:cNvSpPr>
            <p:nvPr/>
          </p:nvSpPr>
          <p:spPr bwMode="auto">
            <a:xfrm>
              <a:off x="148" y="3660"/>
              <a:ext cx="194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  <a:sym typeface="Symbol" pitchFamily="18" charset="2"/>
                </a:rPr>
                <a:t>It also follows that:</a:t>
              </a:r>
            </a:p>
          </p:txBody>
        </p:sp>
        <p:graphicFrame>
          <p:nvGraphicFramePr>
            <p:cNvPr id="159775" name="Object 31"/>
            <p:cNvGraphicFramePr>
              <a:graphicFrameLocks noChangeAspect="1"/>
            </p:cNvGraphicFramePr>
            <p:nvPr/>
          </p:nvGraphicFramePr>
          <p:xfrm>
            <a:off x="1615" y="3652"/>
            <a:ext cx="1568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88" name="Equation" r:id="rId7" imgW="2489040" imgH="291960" progId="Equation.DSMT4">
                    <p:embed/>
                  </p:oleObj>
                </mc:Choice>
                <mc:Fallback>
                  <p:oleObj name="Equation" r:id="rId7" imgW="2489040" imgH="2919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5" y="3652"/>
                          <a:ext cx="1568" cy="1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Estimation Equations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50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03243" y="609600"/>
            <a:ext cx="8657302" cy="4301613"/>
          </a:xfrm>
        </p:spPr>
        <p:txBody>
          <a:bodyPr/>
          <a:lstStyle/>
          <a:p>
            <a:pPr marL="176213" indent="-176213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dirty="0" smtClean="0">
                <a:solidFill>
                  <a:schemeClr val="bg1"/>
                </a:solidFill>
                <a:latin typeface="+mj-lt"/>
              </a:rPr>
              <a:t>p(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x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+mj-lt"/>
              </a:rPr>
              <a:t>| D) </a:t>
            </a:r>
            <a:r>
              <a:rPr lang="en-US" altLang="en-US" b="1" dirty="0">
                <a:solidFill>
                  <a:schemeClr val="bg1"/>
                </a:solidFill>
                <a:latin typeface="+mj-lt"/>
              </a:rPr>
              <a:t>computation can be applied to any situation in which the unknown density can be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parameterized.</a:t>
            </a:r>
          </a:p>
          <a:p>
            <a:pPr marL="176213" indent="-176213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The </a:t>
            </a:r>
            <a:r>
              <a:rPr lang="en-US" altLang="en-US" b="1" dirty="0">
                <a:solidFill>
                  <a:schemeClr val="bg1"/>
                </a:solidFill>
                <a:latin typeface="+mj-lt"/>
              </a:rPr>
              <a:t>basic assumptions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are:</a:t>
            </a:r>
          </a:p>
          <a:p>
            <a:pPr marL="398463" lvl="1" indent="-161925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The </a:t>
            </a:r>
            <a:r>
              <a:rPr lang="en-US" altLang="en-US" b="1" dirty="0">
                <a:solidFill>
                  <a:schemeClr val="bg1"/>
                </a:solidFill>
                <a:latin typeface="+mj-lt"/>
              </a:rPr>
              <a:t>form of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</a:rPr>
              <a:t>p(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x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+mj-lt"/>
              </a:rPr>
              <a:t>| </a:t>
            </a:r>
            <a:r>
              <a:rPr lang="en-US" altLang="en-US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is assumed known, but the value of </a:t>
            </a:r>
            <a:r>
              <a:rPr lang="en-US" altLang="en-US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is not known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exactly.</a:t>
            </a:r>
          </a:p>
          <a:p>
            <a:pPr marL="398463" lvl="1" indent="-161925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Our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knowledge about </a:t>
            </a:r>
            <a:r>
              <a:rPr lang="en-US" altLang="en-US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is assumed to be contained in a known prior density 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altLang="en-US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</a:p>
          <a:p>
            <a:pPr marL="398463" lvl="1" indent="-161925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The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rest of our knowledge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about </a:t>
            </a:r>
            <a:r>
              <a:rPr lang="en-US" altLang="en-US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is contained in a set </a:t>
            </a:r>
            <a:r>
              <a:rPr lang="en-US" altLang="en-US" dirty="0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of </a:t>
            </a:r>
            <a:r>
              <a:rPr lang="en-US" altLang="en-US" dirty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random variables x</a:t>
            </a:r>
            <a:r>
              <a:rPr lang="en-US" altLang="en-US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1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x</a:t>
            </a:r>
            <a:r>
              <a:rPr lang="en-US" altLang="en-US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2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…, </a:t>
            </a:r>
            <a:r>
              <a:rPr lang="en-US" altLang="en-US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altLang="en-US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drawn independently according to the unknown probability density function 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General Theory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694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Formal Solution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5732206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The posterior is given by: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Using Bayes formula, we can write p(D|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θ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) as: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en-US" sz="1800" b="1" kern="0" dirty="0" smtClean="0">
              <a:solidFill>
                <a:schemeClr val="bg1"/>
              </a:solidFill>
              <a:latin typeface="+mn-lt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and by the independence assumption: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en-US" sz="1800" b="1" kern="0" dirty="0" smtClean="0">
              <a:solidFill>
                <a:schemeClr val="bg1"/>
              </a:solidFill>
              <a:latin typeface="+mn-lt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This constitutes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 the formal solution to the problem because we have an expression for the probability of the data given the parameters.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This also illuminates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the relation to the maximum likelihood estimate:</a:t>
            </a:r>
          </a:p>
          <a:p>
            <a:pPr marL="176213" lvl="0" indent="-176213" eaLnBrk="0" hangingPunct="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kern="0" baseline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Suppose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 )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reaches a sharp peak at           .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  <a:sym typeface="Symbol" pitchFamily="18" charset="2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145412" name="Object 4"/>
          <p:cNvGraphicFramePr>
            <a:graphicFrameLocks noChangeAspect="1"/>
          </p:cNvGraphicFramePr>
          <p:nvPr/>
        </p:nvGraphicFramePr>
        <p:xfrm>
          <a:off x="454025" y="1130045"/>
          <a:ext cx="3125787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22" name="Equation" r:id="rId3" imgW="2806560" imgH="291960" progId="Equation.3">
                  <p:embed/>
                </p:oleObj>
              </mc:Choice>
              <mc:Fallback>
                <p:oleObj name="Equation" r:id="rId3" imgW="28065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130045"/>
                        <a:ext cx="3125787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454025" y="2186498"/>
          <a:ext cx="27860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23" name="Equation" r:id="rId5" imgW="2501640" imgH="609480" progId="Equation.3">
                  <p:embed/>
                </p:oleObj>
              </mc:Choice>
              <mc:Fallback>
                <p:oleObj name="Equation" r:id="rId5" imgW="25016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86498"/>
                        <a:ext cx="278606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4" name="Object 6"/>
          <p:cNvGraphicFramePr>
            <a:graphicFrameLocks noChangeAspect="1"/>
          </p:cNvGraphicFramePr>
          <p:nvPr/>
        </p:nvGraphicFramePr>
        <p:xfrm>
          <a:off x="454025" y="3658931"/>
          <a:ext cx="2235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24" name="Equation" r:id="rId7" imgW="2006280" imgH="622080" progId="Equation.3">
                  <p:embed/>
                </p:oleObj>
              </mc:Choice>
              <mc:Fallback>
                <p:oleObj name="Equation" r:id="rId7" imgW="200628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658931"/>
                        <a:ext cx="2235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960587" y="5928033"/>
          <a:ext cx="520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25" name="Equation" r:id="rId9" imgW="520560" imgH="291960" progId="Equation.DSMT4">
                  <p:embed/>
                </p:oleObj>
              </mc:Choice>
              <mc:Fallback>
                <p:oleObj name="Equation" r:id="rId9" imgW="5205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587" y="5928033"/>
                        <a:ext cx="520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45170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Comparison to Maximum Likelihood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5791200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This also illuminates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the relation to the maximum likelihood estimate: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b="1" kern="0" baseline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Suppose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)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reaches a sharp peak at           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kern="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</a:t>
            </a:r>
            <a:r>
              <a:rPr kumimoji="0" lang="en-US" alt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(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| D)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will also peak at the same place if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 is well-behaved.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altLang="en-US" sz="1800" kern="0" dirty="0" err="1" smtClean="0">
                <a:solidFill>
                  <a:schemeClr val="bg1"/>
                </a:solidFill>
                <a:sym typeface="Symbol" pitchFamily="18" charset="2"/>
              </a:rPr>
              <a:t>|D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 will be approximately             , which is the ML result.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b="1" kern="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If the peak of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)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is very sharp, then the influence of prior information on the uncertainty of the true value of 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 can be ignored.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However, the Bayes solution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 tells us how to use all of the available information to compute the desired density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altLang="en-US" sz="1800" kern="0" dirty="0" err="1" smtClean="0">
                <a:solidFill>
                  <a:schemeClr val="bg1"/>
                </a:solidFill>
                <a:sym typeface="Symbol" pitchFamily="18" charset="2"/>
              </a:rPr>
              <a:t>|D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.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  <a:sym typeface="Symbol" pitchFamily="18" charset="2"/>
            </a:endParaRPr>
          </a:p>
          <a:p>
            <a:pPr marL="1143000" marR="0" lvl="2" indent="-228600" algn="l" defTabSz="914400" rtl="0" eaLnBrk="0" fontAlgn="base" latinLnBrk="0" hangingPunct="0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146435" name="Object 3"/>
          <p:cNvGraphicFramePr>
            <a:graphicFrameLocks noChangeAspect="1"/>
          </p:cNvGraphicFramePr>
          <p:nvPr/>
        </p:nvGraphicFramePr>
        <p:xfrm>
          <a:off x="5108745" y="1163535"/>
          <a:ext cx="520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2" name="Equation" r:id="rId3" imgW="520560" imgH="291960" progId="Equation.3">
                  <p:embed/>
                </p:oleObj>
              </mc:Choice>
              <mc:Fallback>
                <p:oleObj name="Equation" r:id="rId3" imgW="5205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8745" y="1163535"/>
                        <a:ext cx="520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588585" y="2223111"/>
          <a:ext cx="698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3" name="Equation" r:id="rId5" imgW="698400" imgH="317160" progId="Equation.DSMT4">
                  <p:embed/>
                </p:oleObj>
              </mc:Choice>
              <mc:Fallback>
                <p:oleObj name="Equation" r:id="rId5" imgW="6984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8585" y="2223111"/>
                        <a:ext cx="698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58233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7112</TotalTime>
  <Words>824</Words>
  <Application>Microsoft Macintosh PowerPoint</Application>
  <PresentationFormat>Letter Paper (8.5x11 in)</PresentationFormat>
  <Paragraphs>97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Symbol</vt:lpstr>
      <vt:lpstr>Times New Roman</vt:lpstr>
      <vt:lpstr>Wingdings</vt:lpstr>
      <vt:lpstr>Arial</vt:lpstr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392</cp:revision>
  <dcterms:created xsi:type="dcterms:W3CDTF">2002-09-12T17:13:32Z</dcterms:created>
  <dcterms:modified xsi:type="dcterms:W3CDTF">2015-09-10T12:59:46Z</dcterms:modified>
</cp:coreProperties>
</file>