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1"/>
  </p:notesMasterIdLst>
  <p:handoutMasterIdLst>
    <p:handoutMasterId r:id="rId22"/>
  </p:handoutMasterIdLst>
  <p:sldIdLst>
    <p:sldId id="356" r:id="rId6"/>
    <p:sldId id="518" r:id="rId7"/>
    <p:sldId id="519" r:id="rId8"/>
    <p:sldId id="520" r:id="rId9"/>
    <p:sldId id="521" r:id="rId10"/>
    <p:sldId id="522" r:id="rId11"/>
    <p:sldId id="523" r:id="rId12"/>
    <p:sldId id="524" r:id="rId13"/>
    <p:sldId id="525" r:id="rId14"/>
    <p:sldId id="526" r:id="rId15"/>
    <p:sldId id="527" r:id="rId16"/>
    <p:sldId id="528" r:id="rId17"/>
    <p:sldId id="529" r:id="rId18"/>
    <p:sldId id="516" r:id="rId19"/>
    <p:sldId id="531" r:id="rId20"/>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13" autoAdjust="0"/>
    <p:restoredTop sz="96226" autoAdjust="0"/>
  </p:normalViewPr>
  <p:slideViewPr>
    <p:cSldViewPr snapToGrid="0">
      <p:cViewPr varScale="1">
        <p:scale>
          <a:sx n="86" d="100"/>
          <a:sy n="86" d="100"/>
        </p:scale>
        <p:origin x="-192" y="-104"/>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9" Type="http://schemas.openxmlformats.org/officeDocument/2006/relationships/image" Target="../media/image15.wmf"/><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0" Type="http://schemas.openxmlformats.org/officeDocument/2006/relationships/image" Target="../media/image24.wmf"/><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1" Type="http://schemas.openxmlformats.org/officeDocument/2006/relationships/image" Target="../media/image27.wmf"/><Relationship Id="rId2"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29,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eople.csail.mit.edu/mcollins/6864/slides/wordsim.4up.pdf" TargetMode="External"/><Relationship Id="rId4" Type="http://schemas.openxmlformats.org/officeDocument/2006/relationships/hyperlink" Target="http://gseni.minedata2learn.com/my_pr/PR-7-Clustering.pdf" TargetMode="External"/><Relationship Id="rId5" Type="http://schemas.openxmlformats.org/officeDocument/2006/relationships/hyperlink" Target="http://www.cs.cmu.edu/afs/cs/project/jair/pub/volume4/fisher96a-html/node6.html" TargetMode="External"/><Relationship Id="rId6" Type="http://schemas.openxmlformats.org/officeDocument/2006/relationships/hyperlink" Target="https://www.ucl.ac.uk/oncology/MicroCore/HTML_resource/Hier_Clust.htm" TargetMode="External"/><Relationship Id="rId7" Type="http://schemas.openxmlformats.org/officeDocument/2006/relationships/hyperlink" Target="http://www.ece.msstate.edu/research/isip/projects/speech/software/demonstrations/applets/util/pattern_recognition/current/index.html"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www.cogs.indiana.edu/socmathpsych/smp03/zoubin.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2.jpe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33.wmf"/><Relationship Id="rId5" Type="http://schemas.openxmlformats.org/officeDocument/2006/relationships/oleObject" Target="../embeddings/oleObject31.bin"/><Relationship Id="rId6" Type="http://schemas.openxmlformats.org/officeDocument/2006/relationships/image" Target="../media/image34.wmf"/><Relationship Id="rId7" Type="http://schemas.openxmlformats.org/officeDocument/2006/relationships/oleObject" Target="../embeddings/oleObject32.bin"/><Relationship Id="rId8" Type="http://schemas.openxmlformats.org/officeDocument/2006/relationships/image" Target="../media/image35.wmf"/><Relationship Id="rId9" Type="http://schemas.openxmlformats.org/officeDocument/2006/relationships/image" Target="../media/image32.jpeg"/><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4" Type="http://schemas.openxmlformats.org/officeDocument/2006/relationships/image" Target="../media/image36.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image" Target="../media/image33.wmf"/><Relationship Id="rId5" Type="http://schemas.openxmlformats.org/officeDocument/2006/relationships/oleObject" Target="../embeddings/oleObject35.bin"/><Relationship Id="rId6" Type="http://schemas.openxmlformats.org/officeDocument/2006/relationships/image" Target="../media/image34.wmf"/><Relationship Id="rId7" Type="http://schemas.openxmlformats.org/officeDocument/2006/relationships/oleObject" Target="../embeddings/oleObject36.bin"/><Relationship Id="rId8" Type="http://schemas.openxmlformats.org/officeDocument/2006/relationships/image" Target="../media/image35.wmf"/><Relationship Id="rId1" Type="http://schemas.openxmlformats.org/officeDocument/2006/relationships/vmlDrawing" Target="../drawings/vmlDrawing8.vml"/><Relationship Id="rId2"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isip.piconepress.com/projects/speech/software/demonstrations/applets/util/pattern_recognition/current/" TargetMode="External"/><Relationship Id="rId3" Type="http://schemas.openxmlformats.org/officeDocument/2006/relationships/image" Target="../media/image3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9" Type="http://schemas.openxmlformats.org/officeDocument/2006/relationships/oleObject" Target="../embeddings/oleObject6.bin"/><Relationship Id="rId20" Type="http://schemas.openxmlformats.org/officeDocument/2006/relationships/image" Target="../media/image15.wmf"/><Relationship Id="rId10" Type="http://schemas.openxmlformats.org/officeDocument/2006/relationships/image" Target="../media/image10.wmf"/><Relationship Id="rId11" Type="http://schemas.openxmlformats.org/officeDocument/2006/relationships/oleObject" Target="../embeddings/oleObject7.bin"/><Relationship Id="rId12" Type="http://schemas.openxmlformats.org/officeDocument/2006/relationships/image" Target="../media/image11.wmf"/><Relationship Id="rId13" Type="http://schemas.openxmlformats.org/officeDocument/2006/relationships/oleObject" Target="../embeddings/oleObject8.bin"/><Relationship Id="rId14" Type="http://schemas.openxmlformats.org/officeDocument/2006/relationships/image" Target="../media/image12.wmf"/><Relationship Id="rId15" Type="http://schemas.openxmlformats.org/officeDocument/2006/relationships/oleObject" Target="../embeddings/oleObject9.bin"/><Relationship Id="rId16" Type="http://schemas.openxmlformats.org/officeDocument/2006/relationships/image" Target="../media/image13.wmf"/><Relationship Id="rId17" Type="http://schemas.openxmlformats.org/officeDocument/2006/relationships/oleObject" Target="../embeddings/oleObject10.bin"/><Relationship Id="rId18" Type="http://schemas.openxmlformats.org/officeDocument/2006/relationships/image" Target="../media/image14.wmf"/><Relationship Id="rId19" Type="http://schemas.openxmlformats.org/officeDocument/2006/relationships/oleObject" Target="../embeddings/oleObject11.bin"/><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oleObject3.bin"/><Relationship Id="rId4" Type="http://schemas.openxmlformats.org/officeDocument/2006/relationships/image" Target="../media/image7.wmf"/><Relationship Id="rId5" Type="http://schemas.openxmlformats.org/officeDocument/2006/relationships/oleObject" Target="../embeddings/oleObject4.bin"/><Relationship Id="rId6" Type="http://schemas.openxmlformats.org/officeDocument/2006/relationships/image" Target="../media/image8.wmf"/><Relationship Id="rId7" Type="http://schemas.openxmlformats.org/officeDocument/2006/relationships/oleObject" Target="../embeddings/oleObject5.bin"/><Relationship Id="rId8" Type="http://schemas.openxmlformats.org/officeDocument/2006/relationships/image" Target="../media/image9.wmf"/></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15.bin"/><Relationship Id="rId20" Type="http://schemas.openxmlformats.org/officeDocument/2006/relationships/oleObject" Target="../embeddings/oleObject21.bin"/><Relationship Id="rId21" Type="http://schemas.openxmlformats.org/officeDocument/2006/relationships/image" Target="../media/image23.wmf"/><Relationship Id="rId22" Type="http://schemas.openxmlformats.org/officeDocument/2006/relationships/oleObject" Target="../embeddings/oleObject22.bin"/><Relationship Id="rId23" Type="http://schemas.openxmlformats.org/officeDocument/2006/relationships/image" Target="../media/image24.wmf"/><Relationship Id="rId10" Type="http://schemas.openxmlformats.org/officeDocument/2006/relationships/image" Target="../media/image18.wmf"/><Relationship Id="rId11" Type="http://schemas.openxmlformats.org/officeDocument/2006/relationships/oleObject" Target="../embeddings/oleObject16.bin"/><Relationship Id="rId12" Type="http://schemas.openxmlformats.org/officeDocument/2006/relationships/image" Target="../media/image19.wmf"/><Relationship Id="rId13" Type="http://schemas.openxmlformats.org/officeDocument/2006/relationships/oleObject" Target="../embeddings/oleObject17.bin"/><Relationship Id="rId14" Type="http://schemas.openxmlformats.org/officeDocument/2006/relationships/image" Target="../media/image20.wmf"/><Relationship Id="rId15" Type="http://schemas.openxmlformats.org/officeDocument/2006/relationships/oleObject" Target="../embeddings/oleObject18.bin"/><Relationship Id="rId16" Type="http://schemas.openxmlformats.org/officeDocument/2006/relationships/oleObject" Target="../embeddings/oleObject19.bin"/><Relationship Id="rId17" Type="http://schemas.openxmlformats.org/officeDocument/2006/relationships/image" Target="../media/image21.wmf"/><Relationship Id="rId18" Type="http://schemas.openxmlformats.org/officeDocument/2006/relationships/oleObject" Target="../embeddings/oleObject20.bin"/><Relationship Id="rId19" Type="http://schemas.openxmlformats.org/officeDocument/2006/relationships/image" Target="../media/image22.wmf"/><Relationship Id="rId1" Type="http://schemas.openxmlformats.org/officeDocument/2006/relationships/vmlDrawing" Target="../drawings/vmlDrawing3.vml"/><Relationship Id="rId2" Type="http://schemas.openxmlformats.org/officeDocument/2006/relationships/slideLayout" Target="../slideLayouts/slideLayout3.xml"/><Relationship Id="rId3" Type="http://schemas.openxmlformats.org/officeDocument/2006/relationships/oleObject" Target="../embeddings/oleObject12.bin"/><Relationship Id="rId4" Type="http://schemas.openxmlformats.org/officeDocument/2006/relationships/image" Target="../media/image16.wmf"/><Relationship Id="rId5" Type="http://schemas.openxmlformats.org/officeDocument/2006/relationships/oleObject" Target="../embeddings/oleObject13.bin"/><Relationship Id="rId6" Type="http://schemas.openxmlformats.org/officeDocument/2006/relationships/image" Target="../media/image17.wmf"/><Relationship Id="rId7" Type="http://schemas.openxmlformats.org/officeDocument/2006/relationships/oleObject" Target="../embeddings/oleObject14.bin"/><Relationship Id="rId8" Type="http://schemas.openxmlformats.org/officeDocument/2006/relationships/image" Target="../media/image1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5.wmf"/><Relationship Id="rId5" Type="http://schemas.openxmlformats.org/officeDocument/2006/relationships/oleObject" Target="../embeddings/oleObject24.bin"/><Relationship Id="rId6" Type="http://schemas.openxmlformats.org/officeDocument/2006/relationships/image" Target="../media/image26.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29.bin"/><Relationship Id="rId12" Type="http://schemas.openxmlformats.org/officeDocument/2006/relationships/image" Target="../media/image31.wmf"/><Relationship Id="rId1" Type="http://schemas.openxmlformats.org/officeDocument/2006/relationships/vmlDrawing" Target="../drawings/vmlDrawing5.vml"/><Relationship Id="rId2" Type="http://schemas.openxmlformats.org/officeDocument/2006/relationships/slideLayout" Target="../slideLayouts/slideLayout3.xml"/><Relationship Id="rId3" Type="http://schemas.openxmlformats.org/officeDocument/2006/relationships/oleObject" Target="../embeddings/oleObject25.bin"/><Relationship Id="rId4" Type="http://schemas.openxmlformats.org/officeDocument/2006/relationships/image" Target="../media/image27.wmf"/><Relationship Id="rId5" Type="http://schemas.openxmlformats.org/officeDocument/2006/relationships/oleObject" Target="../embeddings/oleObject26.bin"/><Relationship Id="rId6" Type="http://schemas.openxmlformats.org/officeDocument/2006/relationships/image" Target="../media/image28.wmf"/><Relationship Id="rId7" Type="http://schemas.openxmlformats.org/officeDocument/2006/relationships/oleObject" Target="../embeddings/oleObject27.bin"/><Relationship Id="rId8" Type="http://schemas.openxmlformats.org/officeDocument/2006/relationships/image" Target="../media/image29.wmf"/><Relationship Id="rId9" Type="http://schemas.openxmlformats.org/officeDocument/2006/relationships/oleObject" Target="../embeddings/oleObject28.bin"/><Relationship Id="rId10" Type="http://schemas.openxmlformats.org/officeDocument/2006/relationships/image" Target="../media/image3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a:solidFill>
                  <a:schemeClr val="accent1"/>
                </a:solidFill>
              </a:rPr>
              <a:t>LECTURE </a:t>
            </a:r>
            <a:r>
              <a:rPr lang="en-US" b="1" smtClean="0">
                <a:solidFill>
                  <a:schemeClr val="accent1"/>
                </a:solidFill>
              </a:rPr>
              <a:t>29: </a:t>
            </a:r>
            <a:r>
              <a:rPr lang="en-US" b="1" dirty="0">
                <a:solidFill>
                  <a:schemeClr val="accent2"/>
                </a:solidFill>
              </a:rPr>
              <a:t>HIERARCHICAL CLUSTERING</a:t>
            </a: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Unsupervised Bayesian Learning</a:t>
            </a:r>
            <a:br>
              <a:rPr lang="en-US" sz="1800" b="1" dirty="0" smtClean="0">
                <a:solidFill>
                  <a:schemeClr val="tx2"/>
                </a:solidFill>
                <a:latin typeface="+mn-lt"/>
              </a:rPr>
            </a:br>
            <a:r>
              <a:rPr lang="en-US" sz="1800" b="1" dirty="0" smtClean="0">
                <a:solidFill>
                  <a:schemeClr val="tx2"/>
                </a:solidFill>
                <a:latin typeface="+mn-lt"/>
              </a:rPr>
              <a:t>Similarity Measures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Criterion Functions</a:t>
            </a:r>
            <a:br>
              <a:rPr lang="en-US" sz="1800" b="1" noProof="0" dirty="0" smtClean="0">
                <a:solidFill>
                  <a:schemeClr val="tx2"/>
                </a:solidFill>
                <a:latin typeface="+mn-lt"/>
              </a:rPr>
            </a:br>
            <a:r>
              <a:rPr lang="en-US" sz="1800" b="1" noProof="0" dirty="0" smtClean="0">
                <a:solidFill>
                  <a:schemeClr val="tx2"/>
                </a:solidFill>
                <a:latin typeface="+mn-lt"/>
              </a:rPr>
              <a:t>Iterative Optimization</a:t>
            </a:r>
            <a:br>
              <a:rPr lang="en-US" sz="1800" b="1" noProof="0" dirty="0" smtClean="0">
                <a:solidFill>
                  <a:schemeClr val="tx2"/>
                </a:solidFill>
                <a:latin typeface="+mn-lt"/>
              </a:rPr>
            </a:br>
            <a:r>
              <a:rPr lang="en-US" sz="1800" b="1" noProof="0" dirty="0" smtClean="0">
                <a:solidFill>
                  <a:schemeClr val="tx2"/>
                </a:solidFill>
                <a:latin typeface="+mn-lt"/>
              </a:rPr>
              <a:t>Agglomerative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Z.G.: Unsupervised Learning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M.C.: Lexical Semantics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G.S.: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D.F.: Iterative Optimization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SCIP: Agglomerative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7"/>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smtClean="0">
                <a:latin typeface="+mn-lt"/>
              </a:rPr>
              <a:t>Let</a:t>
            </a:r>
            <a:r>
              <a:rPr lang="en-US" altLang="en-US" sz="1800" b="1" kern="0" dirty="0" smtClean="0">
                <a:latin typeface="+mn-lt"/>
              </a:rPr>
              <a:t> us consider a sequence of partitions of </a:t>
            </a:r>
            <a:r>
              <a:rPr lang="en-US" altLang="en-US" sz="1800" i="1" kern="0" dirty="0" smtClean="0">
                <a:latin typeface="+mn-lt"/>
              </a:rPr>
              <a:t>n</a:t>
            </a:r>
            <a:r>
              <a:rPr lang="en-US" altLang="en-US" sz="1800" b="1" kern="0" dirty="0" smtClean="0">
                <a:latin typeface="+mn-lt"/>
              </a:rPr>
              <a:t> samples into </a:t>
            </a:r>
            <a:r>
              <a:rPr lang="en-US" altLang="en-US" sz="1800" i="1" kern="0" dirty="0" smtClean="0">
                <a:latin typeface="+mn-lt"/>
              </a:rPr>
              <a:t>c</a:t>
            </a:r>
            <a:r>
              <a:rPr lang="en-US" altLang="en-US" sz="1800" b="1" kern="0" dirty="0" smtClean="0">
                <a:latin typeface="+mn-lt"/>
              </a:rPr>
              <a:t> clusters.</a:t>
            </a:r>
          </a:p>
          <a:p>
            <a:pPr marL="165100" lvl="0" indent="-165100">
              <a:spcBef>
                <a:spcPts val="0"/>
              </a:spcBef>
              <a:spcAft>
                <a:spcPts val="900"/>
              </a:spcAft>
              <a:buFontTx/>
              <a:buChar char="•"/>
              <a:defRPr/>
            </a:pPr>
            <a:r>
              <a:rPr lang="en-US" altLang="en-US" sz="1800" b="1" kern="0" dirty="0" smtClean="0">
                <a:latin typeface="+mn-lt"/>
              </a:rPr>
              <a:t>In the first partition, there are </a:t>
            </a:r>
            <a:r>
              <a:rPr lang="en-US" altLang="en-US" sz="1800" i="1" kern="0" dirty="0" smtClean="0"/>
              <a:t>n</a:t>
            </a:r>
            <a:r>
              <a:rPr lang="en-US" altLang="en-US" sz="1800" b="1" kern="0" dirty="0" smtClean="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In</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n-k+1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two</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smtClean="0">
                <a:latin typeface="+mn-lt"/>
                <a:sym typeface="Symbol"/>
              </a:rPr>
              <a:t>This graphical representation of</a:t>
            </a:r>
            <a:br>
              <a:rPr lang="en-US" altLang="en-US" sz="1800" b="1" kern="0" dirty="0" smtClean="0">
                <a:latin typeface="+mn-lt"/>
                <a:sym typeface="Symbol"/>
              </a:rPr>
            </a:br>
            <a:r>
              <a:rPr lang="en-US" altLang="en-US" sz="1800" b="1" kern="0" dirty="0" smtClean="0">
                <a:latin typeface="+mn-lt"/>
                <a:sym typeface="Symbol"/>
              </a:rPr>
              <a:t>this process shown to the right</a:t>
            </a:r>
            <a:br>
              <a:rPr lang="en-US" altLang="en-US" sz="1800" b="1" kern="0" dirty="0" smtClean="0">
                <a:latin typeface="+mn-lt"/>
                <a:sym typeface="Symbol"/>
              </a:rPr>
            </a:br>
            <a:r>
              <a:rPr lang="en-US" altLang="en-US" sz="1800" b="1" kern="0" dirty="0" smtClean="0">
                <a:latin typeface="+mn-lt"/>
                <a:sym typeface="Symbol"/>
              </a:rPr>
              <a:t>is referred to as a </a:t>
            </a:r>
            <a:r>
              <a:rPr lang="en-US" altLang="en-US" sz="1800" b="1" kern="0" dirty="0" err="1" smtClean="0">
                <a:latin typeface="+mn-lt"/>
                <a:sym typeface="Symbol"/>
              </a:rPr>
              <a:t>dendrogram</a:t>
            </a:r>
            <a:r>
              <a:rPr lang="en-US" altLang="en-US" sz="1800" b="1" kern="0" dirty="0" smtClean="0">
                <a:latin typeface="+mn-lt"/>
                <a:sym typeface="Symbol"/>
              </a:rPr>
              <a:t>.</a:t>
            </a:r>
          </a:p>
          <a:p>
            <a:pPr marL="165100" lvl="0" indent="-165100">
              <a:spcBef>
                <a:spcPts val="0"/>
              </a:spcBef>
              <a:spcAft>
                <a:spcPts val="900"/>
              </a:spcAft>
              <a:buFontTx/>
              <a:buChar char="•"/>
              <a:defRPr/>
            </a:pPr>
            <a:r>
              <a:rPr lang="en-US" altLang="en-US" sz="1800" b="1" kern="0" dirty="0" smtClean="0">
                <a:latin typeface="+mn-lt"/>
                <a:sym typeface="Symbol"/>
              </a:rPr>
              <a:t>Similarity values can be used to</a:t>
            </a:r>
            <a:br>
              <a:rPr lang="en-US" altLang="en-US" sz="1800" b="1" kern="0" dirty="0" smtClean="0">
                <a:latin typeface="+mn-lt"/>
                <a:sym typeface="Symbol"/>
              </a:rPr>
            </a:br>
            <a:r>
              <a:rPr lang="en-US" altLang="en-US" sz="1800" b="1" kern="0" dirty="0" smtClean="0">
                <a:latin typeface="+mn-lt"/>
                <a:sym typeface="Symbol"/>
              </a:rPr>
              <a:t>help determine whether groupings</a:t>
            </a:r>
            <a:br>
              <a:rPr lang="en-US" altLang="en-US" sz="1800" b="1" kern="0" dirty="0" smtClean="0">
                <a:latin typeface="+mn-lt"/>
                <a:sym typeface="Symbol"/>
              </a:rPr>
            </a:br>
            <a:r>
              <a:rPr lang="en-US" altLang="en-US" sz="1800" b="1" kern="0" dirty="0" smtClean="0">
                <a:latin typeface="+mn-lt"/>
                <a:sym typeface="Symbol"/>
              </a:rPr>
              <a:t>are natural or forced (e.g., if the</a:t>
            </a:r>
            <a:br>
              <a:rPr lang="en-US" altLang="en-US" sz="1800" b="1" kern="0" dirty="0" smtClean="0">
                <a:latin typeface="+mn-lt"/>
                <a:sym typeface="Symbol"/>
              </a:rPr>
            </a:br>
            <a:r>
              <a:rPr lang="en-US" altLang="en-US" sz="1800" b="1" kern="0" dirty="0" smtClean="0">
                <a:latin typeface="+mn-lt"/>
                <a:sym typeface="Symbol"/>
              </a:rPr>
              <a:t>values are comparable across</a:t>
            </a:r>
            <a:br>
              <a:rPr lang="en-US" altLang="en-US" sz="1800" b="1" kern="0" dirty="0" smtClean="0">
                <a:latin typeface="+mn-lt"/>
                <a:sym typeface="Symbol"/>
              </a:rPr>
            </a:br>
            <a:r>
              <a:rPr lang="en-US" altLang="en-US" sz="1800" b="1" kern="0" dirty="0" smtClean="0">
                <a:latin typeface="+mn-lt"/>
                <a:sym typeface="Symbol"/>
              </a:rPr>
              <a:t>a level, then there is probably</a:t>
            </a:r>
            <a:br>
              <a:rPr lang="en-US" altLang="en-US" sz="1800" b="1" kern="0" dirty="0" smtClean="0">
                <a:latin typeface="+mn-lt"/>
                <a:sym typeface="Symbol"/>
              </a:rPr>
            </a:br>
            <a:r>
              <a:rPr lang="en-US" altLang="en-US" sz="1800" b="1" kern="0" dirty="0" smtClean="0">
                <a:latin typeface="+mn-lt"/>
                <a:sym typeface="Symbol"/>
              </a:rPr>
              <a:t>no strong argument for any particular</a:t>
            </a:r>
            <a:br>
              <a:rPr lang="en-US" altLang="en-US" sz="1800" b="1" kern="0" dirty="0" smtClean="0">
                <a:latin typeface="+mn-lt"/>
                <a:sym typeface="Symbol"/>
              </a:rPr>
            </a:br>
            <a:r>
              <a:rPr lang="en-US" altLang="en-US" sz="1800" b="1" kern="0" dirty="0" smtClean="0">
                <a:latin typeface="+mn-lt"/>
                <a:sym typeface="Symbol"/>
              </a:rPr>
              <a:t>clustering of the data.</a:t>
            </a:r>
          </a:p>
          <a:p>
            <a:pPr marL="165100" lvl="0" indent="-165100">
              <a:spcBef>
                <a:spcPts val="0"/>
              </a:spcBef>
              <a:spcAft>
                <a:spcPts val="900"/>
              </a:spcAft>
              <a:buFontTx/>
              <a:buChar char="•"/>
              <a:defRPr/>
            </a:pPr>
            <a:r>
              <a:rPr lang="en-US" altLang="en-US" sz="1800" b="1" kern="0" dirty="0" smtClean="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Hierarchical Clustering</a:t>
            </a:r>
            <a:endParaRPr lang="en-US" b="1" dirty="0">
              <a:solidFill>
                <a:schemeClr val="accent2"/>
              </a:solidFill>
            </a:endParaRP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Hierarchical clustering is very </a:t>
            </a:r>
            <a:r>
              <a:rPr lang="en-US" altLang="en-US" sz="1800" b="1" kern="0" dirty="0" smtClean="0">
                <a:latin typeface="+mn-lt"/>
              </a:rPr>
              <a:t>popular as an unsupervised clustering method.</a:t>
            </a:r>
          </a:p>
          <a:p>
            <a:pPr marL="165100" lvl="0" indent="-165100">
              <a:spcBef>
                <a:spcPts val="0"/>
              </a:spcBef>
              <a:spcAft>
                <a:spcPts val="1200"/>
              </a:spcAft>
              <a:buFontTx/>
              <a:buChar char="•"/>
              <a:defRPr/>
            </a:pPr>
            <a:r>
              <a:rPr lang="en-US" altLang="en-US" sz="1800" b="1" kern="0" dirty="0" smtClean="0">
                <a:latin typeface="+mn-lt"/>
              </a:rPr>
              <a:t>Two distinct approaches: (1) </a:t>
            </a:r>
            <a:r>
              <a:rPr lang="en-US" altLang="en-US" sz="1800" b="1" kern="0" dirty="0" smtClean="0">
                <a:solidFill>
                  <a:schemeClr val="accent1"/>
                </a:solidFill>
                <a:latin typeface="+mn-lt"/>
              </a:rPr>
              <a:t>agglomerative</a:t>
            </a:r>
            <a:r>
              <a:rPr lang="en-US" altLang="en-US" sz="1800" b="1" kern="0" dirty="0" smtClean="0">
                <a:latin typeface="+mn-lt"/>
              </a:rPr>
              <a:t> – bottom up, and (2) </a:t>
            </a:r>
            <a:r>
              <a:rPr lang="en-US" altLang="en-US" sz="1800" b="1" kern="0" dirty="0" smtClean="0">
                <a:solidFill>
                  <a:schemeClr val="accent1"/>
                </a:solidFill>
                <a:latin typeface="+mn-lt"/>
              </a:rPr>
              <a:t>divisive</a:t>
            </a:r>
            <a:r>
              <a:rPr lang="en-US" altLang="en-US" sz="1800" b="1" kern="0" dirty="0" smtClean="0">
                <a:latin typeface="+mn-lt"/>
              </a:rPr>
              <a:t> (top down). The well-known </a:t>
            </a:r>
            <a:r>
              <a:rPr lang="en-US" altLang="en-US" sz="1800" b="1" kern="0" dirty="0" err="1" smtClean="0">
                <a:latin typeface="+mn-lt"/>
              </a:rPr>
              <a:t>Linde</a:t>
            </a:r>
            <a:r>
              <a:rPr lang="en-US" altLang="en-US" sz="1800" b="1" kern="0" dirty="0" smtClean="0">
                <a:latin typeface="+mn-lt"/>
              </a:rPr>
              <a:t>-</a:t>
            </a:r>
            <a:r>
              <a:rPr lang="en-US" altLang="en-US" sz="1800" b="1" kern="0" dirty="0" err="1" smtClean="0">
                <a:latin typeface="+mn-lt"/>
              </a:rPr>
              <a:t>Buzo</a:t>
            </a:r>
            <a:r>
              <a:rPr lang="en-US" altLang="en-US" sz="1800" b="1" kern="0" dirty="0" smtClean="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smtClean="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smtClean="0">
                <a:latin typeface="+mn-lt"/>
              </a:rPr>
              <a:t>Divisive clustering requires less computation if the goal is a small number of clusters (e.g., </a:t>
            </a:r>
            <a:r>
              <a:rPr lang="en-US" altLang="en-US" sz="1800" b="1" kern="0" dirty="0" err="1" smtClean="0">
                <a:latin typeface="+mn-lt"/>
              </a:rPr>
              <a:t>c/n</a:t>
            </a:r>
            <a:r>
              <a:rPr lang="en-US" altLang="en-US" sz="1800" b="1" kern="0" dirty="0" smtClean="0">
                <a:latin typeface="+mn-lt"/>
              </a:rPr>
              <a:t> &lt;&lt; 1).</a:t>
            </a:r>
          </a:p>
          <a:p>
            <a:pPr marL="165100" lvl="0" indent="-165100">
              <a:spcBef>
                <a:spcPts val="0"/>
              </a:spcBef>
              <a:spcAft>
                <a:spcPts val="1200"/>
              </a:spcAft>
              <a:buFontTx/>
              <a:buChar char="•"/>
              <a:defRPr/>
            </a:pPr>
            <a:r>
              <a:rPr lang="en-US" altLang="en-US" sz="1800" b="1" kern="0" dirty="0" smtClean="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Find nearest clusters, </a:t>
            </a:r>
            <a:r>
              <a:rPr lang="en-US" altLang="en-US" sz="1400" i="1" kern="0" dirty="0" smtClean="0">
                <a:latin typeface="+mn-lt"/>
                <a:sym typeface="Symbol"/>
              </a:rPr>
              <a:t>D</a:t>
            </a:r>
            <a:r>
              <a:rPr lang="en-US" altLang="en-US" sz="1400" kern="0" baseline="-25000" dirty="0" smtClean="0">
                <a:latin typeface="+mn-lt"/>
                <a:sym typeface="Symbol"/>
              </a:rPr>
              <a:t>i</a:t>
            </a:r>
            <a:r>
              <a:rPr lang="en-US" altLang="en-US" sz="1400" b="1" kern="0" dirty="0" smtClean="0">
                <a:latin typeface="+mn-lt"/>
                <a:sym typeface="Symbol"/>
              </a:rPr>
              <a:t> and </a:t>
            </a:r>
            <a:r>
              <a:rPr lang="en-US" altLang="en-US" sz="1400" i="1" kern="0" dirty="0" err="1" smtClean="0">
                <a:latin typeface="+mn-lt"/>
                <a:sym typeface="Symbol"/>
              </a:rPr>
              <a:t>D</a:t>
            </a:r>
            <a:r>
              <a:rPr lang="en-US" altLang="en-US" sz="1400" kern="0" baseline="-25000" dirty="0" err="1" smtClean="0">
                <a:latin typeface="+mn-lt"/>
                <a:sym typeface="Symbol"/>
              </a:rPr>
              <a:t>j</a:t>
            </a:r>
            <a:endParaRPr lang="en-US" altLang="en-US" sz="1400" kern="0" baseline="-25000" dirty="0" smtClean="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Return </a:t>
            </a:r>
            <a:r>
              <a:rPr lang="en-US" altLang="en-US" sz="1400" i="1" kern="0" dirty="0" smtClean="0">
                <a:latin typeface="+mn-lt"/>
                <a:sym typeface="Symbol"/>
              </a:rPr>
              <a:t>c</a:t>
            </a:r>
            <a:r>
              <a:rPr lang="en-US" altLang="en-US" sz="1400" b="1" kern="0" dirty="0" smtClean="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smtClean="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smtClean="0">
                <a:latin typeface="+mn-lt"/>
                <a:sym typeface="Symbol"/>
              </a:rPr>
              <a:t>If we continue this process until </a:t>
            </a:r>
            <a:r>
              <a:rPr lang="en-US" altLang="en-US" sz="1800" i="1" kern="0" dirty="0" smtClean="0">
                <a:latin typeface="+mn-lt"/>
                <a:sym typeface="Symbol"/>
              </a:rPr>
              <a:t>c = 1</a:t>
            </a:r>
            <a:r>
              <a:rPr lang="en-US" altLang="en-US" sz="1800" b="1" kern="0" dirty="0" smtClean="0">
                <a:latin typeface="+mn-lt"/>
                <a:sym typeface="Symbol"/>
              </a:rPr>
              <a:t>, we produce the </a:t>
            </a:r>
            <a:r>
              <a:rPr lang="en-US" altLang="en-US" sz="1800" b="1" kern="0" dirty="0" err="1" smtClean="0">
                <a:latin typeface="+mn-lt"/>
                <a:sym typeface="Symbol"/>
              </a:rPr>
              <a:t>dendrogram</a:t>
            </a:r>
            <a:r>
              <a:rPr lang="en-US" altLang="en-US" sz="1800" b="1" kern="0" dirty="0" smtClean="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a:t>
            </a:r>
            <a:endParaRPr lang="en-US" b="1" dirty="0">
              <a:solidFill>
                <a:schemeClr val="accent2"/>
              </a:solidFill>
            </a:endParaRP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spid="_x0000_s235528"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spid="_x0000_s235529"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spid="_x0000_s235530"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9"/>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smtClean="0">
                <a:latin typeface="+mn-lt"/>
                <a:sym typeface="Symbol"/>
              </a:rPr>
              <a:t>When </a:t>
            </a:r>
            <a:r>
              <a:rPr lang="en-US" altLang="en-US" sz="1800" kern="0" dirty="0" err="1" smtClean="0">
                <a:latin typeface="+mn-lt"/>
                <a:sym typeface="Symbol"/>
              </a:rPr>
              <a:t>d</a:t>
            </a:r>
            <a:r>
              <a:rPr lang="en-US" altLang="en-US" sz="1800" i="1" kern="0" baseline="-25000" dirty="0" err="1" smtClean="0">
                <a:latin typeface="+mn-lt"/>
                <a:sym typeface="Symbol"/>
              </a:rPr>
              <a:t>min</a:t>
            </a:r>
            <a:r>
              <a:rPr lang="en-US" altLang="en-US" sz="1800" b="1" kern="0" dirty="0" smtClean="0">
                <a:latin typeface="+mn-lt"/>
                <a:sym typeface="Symbol"/>
              </a:rPr>
              <a:t> is used, this is referred to as a </a:t>
            </a:r>
            <a:r>
              <a:rPr lang="en-US" altLang="en-US" sz="1800" b="1" kern="0" dirty="0" smtClean="0">
                <a:solidFill>
                  <a:schemeClr val="accent1"/>
                </a:solidFill>
                <a:latin typeface="+mn-lt"/>
                <a:sym typeface="Symbol"/>
              </a:rPr>
              <a:t>nearest-neighbor</a:t>
            </a:r>
            <a:r>
              <a:rPr lang="en-US" altLang="en-US" sz="1800" b="1" kern="0" dirty="0" smtClean="0">
                <a:latin typeface="+mn-lt"/>
                <a:sym typeface="Symbol"/>
              </a:rPr>
              <a:t> cluster algorithm.</a:t>
            </a:r>
          </a:p>
          <a:p>
            <a:pPr marL="165100" lvl="0" indent="-165100">
              <a:spcBef>
                <a:spcPts val="0"/>
              </a:spcBef>
              <a:spcAft>
                <a:spcPts val="1200"/>
              </a:spcAft>
              <a:buFontTx/>
              <a:buChar char="•"/>
              <a:defRPr/>
            </a:pPr>
            <a:r>
              <a:rPr lang="en-US" altLang="en-US" sz="1800" b="1" kern="0" dirty="0" smtClean="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Need to calculate </a:t>
            </a:r>
            <a:r>
              <a:rPr lang="en-US" altLang="en-US" sz="1800" i="1" kern="0" dirty="0" smtClean="0">
                <a:latin typeface="+mn-lt"/>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b="1" kern="0" dirty="0" smtClean="0">
                <a:latin typeface="+mn-lt"/>
                <a:sym typeface="Symbol"/>
              </a:rPr>
              <a:t> </a:t>
            </a:r>
            <a:r>
              <a:rPr lang="en-US" altLang="en-US" sz="1800" b="1" kern="0" dirty="0" err="1" smtClean="0">
                <a:latin typeface="+mn-lt"/>
                <a:sym typeface="Symbol"/>
              </a:rPr>
              <a:t>interpoint</a:t>
            </a:r>
            <a:r>
              <a:rPr lang="en-US" altLang="en-US" sz="1800" b="1" kern="0" dirty="0" smtClean="0">
                <a:latin typeface="+mn-lt"/>
                <a:sym typeface="Symbol"/>
              </a:rPr>
              <a:t> distances, each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and store them in a table, which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kern="0" dirty="0" smtClean="0">
                <a:latin typeface="+mn-lt"/>
                <a:sym typeface="Symbol"/>
              </a:rPr>
              <a:t>)</a:t>
            </a:r>
            <a:r>
              <a:rPr lang="en-US" altLang="en-US" sz="1800" b="1" kern="0" dirty="0" smtClean="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Overall complexity: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i="1" kern="0" dirty="0" smtClean="0">
                <a:latin typeface="+mn-lt"/>
                <a:sym typeface="Symbol"/>
              </a:rPr>
              <a:t>d</a:t>
            </a:r>
            <a:r>
              <a:rPr lang="en-US" altLang="en-US" sz="1800" kern="0" dirty="0" smtClean="0">
                <a:latin typeface="+mn-lt"/>
                <a:sym typeface="Symbol"/>
              </a:rPr>
              <a:t>+1)) =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In general, </a:t>
            </a:r>
            <a:r>
              <a:rPr lang="en-US" altLang="en-US" sz="1800" i="1" kern="0" dirty="0" smtClean="0">
                <a:sym typeface="Symbol"/>
              </a:rPr>
              <a:t>O</a:t>
            </a:r>
            <a:r>
              <a:rPr lang="en-US" altLang="en-US" sz="1800" kern="0" dirty="0" smtClean="0">
                <a:sym typeface="Symbol"/>
              </a:rPr>
              <a:t>(</a:t>
            </a:r>
            <a:r>
              <a:rPr lang="en-US" altLang="en-US" sz="1800" i="1" kern="0" dirty="0" smtClean="0">
                <a:sym typeface="Symbol"/>
              </a:rPr>
              <a:t>cn</a:t>
            </a:r>
            <a:r>
              <a:rPr lang="en-US" altLang="en-US" sz="1800" kern="0" baseline="30000" dirty="0" smtClean="0">
                <a:sym typeface="Symbol"/>
              </a:rPr>
              <a:t>2</a:t>
            </a:r>
            <a:r>
              <a:rPr lang="en-US" altLang="en-US" sz="1800" i="1" kern="0" dirty="0" smtClean="0">
                <a:sym typeface="Symbol"/>
              </a:rPr>
              <a:t>d</a:t>
            </a:r>
            <a:r>
              <a:rPr lang="en-US" altLang="en-US" sz="1800" kern="0" dirty="0" smtClean="0">
                <a:sym typeface="Symbol"/>
              </a:rPr>
              <a:t>)</a:t>
            </a:r>
            <a:r>
              <a:rPr lang="en-US" altLang="en-US" sz="1800" b="1" kern="0" dirty="0" smtClean="0">
                <a:latin typeface="+mn-lt"/>
                <a:sym typeface="Symbol"/>
              </a:rPr>
              <a:t> where </a:t>
            </a:r>
            <a:r>
              <a:rPr lang="en-US" altLang="en-US" sz="1800" i="1" kern="0" dirty="0" smtClean="0">
                <a:latin typeface="+mn-lt"/>
                <a:sym typeface="Symbol"/>
              </a:rPr>
              <a:t>n</a:t>
            </a:r>
            <a:r>
              <a:rPr lang="en-US" altLang="en-US" sz="1800" kern="0" dirty="0" smtClean="0">
                <a:latin typeface="+mn-lt"/>
                <a:sym typeface="Symbol"/>
              </a:rPr>
              <a:t> &gt;&gt; </a:t>
            </a:r>
            <a:r>
              <a:rPr lang="en-US" altLang="en-US" sz="1800" i="1" kern="0" dirty="0" smtClean="0">
                <a:latin typeface="+mn-lt"/>
                <a:sym typeface="Symbol"/>
              </a:rPr>
              <a:t>c</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 (cont.)</a:t>
            </a:r>
            <a:endParaRPr lang="en-US" b="1" dirty="0">
              <a:solidFill>
                <a:schemeClr val="accent2"/>
              </a:solidFill>
            </a:endParaRP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spid="_x0000_s236548" name="Equation" r:id="rId3" imgW="3149280" imgH="2374560" progId="Equation.DSMT4">
                  <p:embed/>
                </p:oleObj>
              </mc:Choice>
              <mc:Fallback>
                <p:oleObj name="Equation" r:id="rId3" imgW="3149280" imgH="237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solidFill>
                  <a:schemeClr val="accent1"/>
                </a:solidFill>
                <a:latin typeface="+mn-lt"/>
              </a:rPr>
              <a:t>Single-linkage algorithm</a:t>
            </a:r>
            <a:r>
              <a:rPr lang="en-US" altLang="en-US" sz="1800" b="1" kern="0" noProof="0" dirty="0" smtClean="0">
                <a:latin typeface="+mn-lt"/>
              </a:rPr>
              <a:t>: The clustering algorithm is terminated when the distance between </a:t>
            </a:r>
            <a:r>
              <a:rPr lang="en-US" altLang="en-US" sz="1800" b="1" kern="0" dirty="0" smtClean="0">
                <a:latin typeface="+mn-lt"/>
              </a:rPr>
              <a:t>the nearest clusters exceeds an arbitrary threshold.</a:t>
            </a:r>
          </a:p>
          <a:p>
            <a:pPr marL="165100" lvl="0" indent="-165100">
              <a:spcBef>
                <a:spcPts val="0"/>
              </a:spcBef>
              <a:spcAft>
                <a:spcPts val="1200"/>
              </a:spcAft>
              <a:buFontTx/>
              <a:buChar char="•"/>
              <a:defRPr/>
            </a:pPr>
            <a:r>
              <a:rPr lang="en-US" altLang="en-US" sz="1800" b="1" kern="0" dirty="0" smtClean="0">
                <a:solidFill>
                  <a:schemeClr val="accent1"/>
                </a:solidFill>
                <a:latin typeface="+mn-lt"/>
              </a:rPr>
              <a:t>Spanning Tree: </a:t>
            </a:r>
            <a:r>
              <a:rPr lang="en-US" altLang="en-US" sz="1800" b="1" kern="0" dirty="0" smtClean="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smtClean="0">
                <a:solidFill>
                  <a:schemeClr val="accent1"/>
                </a:solidFill>
                <a:latin typeface="+mn-lt"/>
              </a:rPr>
              <a:t>Minimum Spanning Tree: </a:t>
            </a:r>
            <a:r>
              <a:rPr lang="en-US" altLang="en-US" sz="1800" b="1" kern="0" dirty="0" smtClean="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smtClean="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smtClean="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sym typeface="Symbol"/>
              </a:rPr>
              <a:t>Do</a:t>
            </a:r>
          </a:p>
          <a:p>
            <a:pPr marL="688975" lvl="0" indent="-179388">
              <a:spcBef>
                <a:spcPts val="0"/>
              </a:spcBef>
              <a:spcAft>
                <a:spcPts val="600"/>
              </a:spcAft>
              <a:buFont typeface="Wingdings" pitchFamily="2" charset="2"/>
              <a:buChar char="Ø"/>
              <a:defRPr/>
            </a:pPr>
            <a:r>
              <a:rPr lang="en-US" altLang="en-US" sz="1400" b="1" kern="0" dirty="0" smtClean="0">
                <a:sym typeface="Symbol"/>
              </a:rPr>
              <a:t>Find clusters whose merger changes the criterion least, say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kern="0" baseline="-25000" dirty="0" smtClean="0">
              <a:sym typeface="Symbol"/>
            </a:endParaRPr>
          </a:p>
          <a:p>
            <a:pPr marL="688975" lvl="0" indent="-179388">
              <a:spcBef>
                <a:spcPts val="0"/>
              </a:spcBef>
              <a:spcAft>
                <a:spcPts val="600"/>
              </a:spcAft>
              <a:buFont typeface="Wingdings" pitchFamily="2" charset="2"/>
              <a:buChar char="Ø"/>
              <a:defRPr/>
            </a:pPr>
            <a:r>
              <a:rPr lang="en-US" altLang="en-US" sz="1400" b="1" kern="0" dirty="0" smtClean="0">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sym typeface="Symbol"/>
            </a:endParaRPr>
          </a:p>
          <a:p>
            <a:pPr marL="509588" lvl="0" indent="-225425">
              <a:spcBef>
                <a:spcPts val="0"/>
              </a:spcBef>
              <a:spcAft>
                <a:spcPts val="600"/>
              </a:spcAft>
              <a:buFont typeface="Courier New" pitchFamily="49" charset="0"/>
              <a:buChar char="o"/>
              <a:defRPr/>
            </a:pPr>
            <a:r>
              <a:rPr lang="en-US" altLang="en-US" sz="1400" b="1" kern="0" dirty="0" smtClean="0">
                <a:sym typeface="Symbol"/>
              </a:rPr>
              <a:t>Until </a:t>
            </a:r>
          </a:p>
          <a:p>
            <a:pPr marL="344488" lvl="0" indent="-179388">
              <a:spcBef>
                <a:spcPts val="0"/>
              </a:spcBef>
              <a:spcAft>
                <a:spcPts val="1200"/>
              </a:spcAft>
              <a:buFont typeface="Wingdings" pitchFamily="2" charset="2"/>
              <a:buChar char="§"/>
              <a:defRPr/>
            </a:pPr>
            <a:r>
              <a:rPr lang="en-US" altLang="en-US" sz="1400" b="1" kern="0" dirty="0" smtClean="0">
                <a:sym typeface="Symbol"/>
              </a:rPr>
              <a:t>Return </a:t>
            </a:r>
            <a:r>
              <a:rPr lang="en-US" altLang="en-US" sz="1400" i="1" kern="0" dirty="0" smtClean="0">
                <a:sym typeface="Symbol"/>
              </a:rPr>
              <a:t>c</a:t>
            </a:r>
            <a:r>
              <a:rPr lang="en-US" altLang="en-US" sz="1400" b="1" kern="0" dirty="0" smtClean="0">
                <a:sym typeface="Symbol"/>
              </a:rPr>
              <a:t> clusters</a:t>
            </a:r>
          </a:p>
          <a:p>
            <a:pPr marL="165100" lvl="0" indent="-165100">
              <a:spcBef>
                <a:spcPts val="0"/>
              </a:spcBef>
              <a:spcAft>
                <a:spcPts val="600"/>
              </a:spcAft>
              <a:buFont typeface="Arial" pitchFamily="34" charset="0"/>
              <a:buChar char="•"/>
              <a:defRPr/>
            </a:pPr>
            <a:r>
              <a:rPr lang="en-US" altLang="en-US" sz="1800" b="1" kern="0" dirty="0" smtClean="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smtClean="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Spanning Trees</a:t>
            </a:r>
            <a:endParaRPr lang="en-US" b="1" dirty="0">
              <a:solidFill>
                <a:schemeClr val="accent2"/>
              </a:solidFill>
            </a:endParaRP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spid="_x0000_s237576"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spid="_x0000_s237577"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spid="_x0000_s237578"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Reviewed the Bayes classifier.</a:t>
            </a:r>
          </a:p>
          <a:p>
            <a:pPr marL="165100" indent="-165100">
              <a:spcAft>
                <a:spcPts val="600"/>
              </a:spcAft>
              <a:buFont typeface="Arial" pitchFamily="34" charset="0"/>
              <a:buChar char="•"/>
            </a:pPr>
            <a:r>
              <a:rPr lang="en-US" altLang="en-US" sz="1800" b="1" dirty="0" smtClean="0"/>
              <a:t>Revisited unsupervised Bayesian learning using a recursive approach.</a:t>
            </a:r>
          </a:p>
          <a:p>
            <a:pPr marL="165100" indent="-165100">
              <a:spcAft>
                <a:spcPts val="600"/>
              </a:spcAft>
              <a:buFont typeface="Arial" pitchFamily="34" charset="0"/>
              <a:buChar char="•"/>
            </a:pPr>
            <a:r>
              <a:rPr lang="en-US" altLang="en-US" sz="1800" b="1" dirty="0" smtClean="0"/>
              <a:t>Compared ML and Bayes estimates.</a:t>
            </a:r>
          </a:p>
          <a:p>
            <a:pPr marL="165100" indent="-165100">
              <a:spcAft>
                <a:spcPts val="600"/>
              </a:spcAft>
              <a:buFont typeface="Arial" pitchFamily="34" charset="0"/>
              <a:buChar char="•"/>
            </a:pPr>
            <a:r>
              <a:rPr lang="en-US" altLang="en-US" sz="1800" b="1" dirty="0" smtClean="0"/>
              <a:t>Compared supervised vs. unsupervised learning.</a:t>
            </a:r>
          </a:p>
          <a:p>
            <a:pPr marL="165100" indent="-165100">
              <a:spcAft>
                <a:spcPts val="600"/>
              </a:spcAft>
              <a:buFont typeface="Arial" pitchFamily="34" charset="0"/>
              <a:buChar char="•"/>
            </a:pPr>
            <a:r>
              <a:rPr lang="en-US" altLang="en-US" sz="1800" b="1" dirty="0" smtClean="0"/>
              <a:t>Discussed computational considerations.</a:t>
            </a:r>
          </a:p>
          <a:p>
            <a:pPr marL="165100" indent="-165100">
              <a:spcAft>
                <a:spcPts val="600"/>
              </a:spcAft>
              <a:buFont typeface="Arial" pitchFamily="34" charset="0"/>
              <a:buChar char="•"/>
            </a:pPr>
            <a:r>
              <a:rPr lang="en-US" altLang="en-US" sz="1800" b="1" dirty="0" smtClean="0"/>
              <a:t>Discussed hybrid methods (decision-directed) approaches to learning.</a:t>
            </a:r>
          </a:p>
          <a:p>
            <a:pPr marL="165100" indent="-165100">
              <a:spcAft>
                <a:spcPts val="600"/>
              </a:spcAft>
              <a:buFont typeface="Arial" pitchFamily="34" charset="0"/>
              <a:buChar char="•"/>
            </a:pPr>
            <a:r>
              <a:rPr lang="en-US" altLang="en-US" sz="1800" b="1" dirty="0" smtClean="0"/>
              <a:t>Reviewed similarity measures and criterion functions.</a:t>
            </a:r>
          </a:p>
          <a:p>
            <a:pPr marL="165100" indent="-165100">
              <a:spcAft>
                <a:spcPts val="600"/>
              </a:spcAft>
              <a:buFont typeface="Arial" pitchFamily="34" charset="0"/>
              <a:buChar char="•"/>
            </a:pPr>
            <a:r>
              <a:rPr lang="en-US" altLang="en-US" sz="1800" b="1" dirty="0" smtClean="0"/>
              <a:t>Discussed iterative optimization techniques.</a:t>
            </a:r>
          </a:p>
          <a:p>
            <a:pPr marL="165100" indent="-165100">
              <a:spcAft>
                <a:spcPts val="600"/>
              </a:spcAft>
              <a:buFont typeface="Arial" pitchFamily="34" charset="0"/>
              <a:buChar char="•"/>
            </a:pPr>
            <a:r>
              <a:rPr lang="en-US" altLang="en-US" sz="1800" b="1" dirty="0" smtClean="0"/>
              <a:t>Introduced hierarchical clustering methods (agglomerative vs. divisive).</a:t>
            </a:r>
          </a:p>
          <a:p>
            <a:pPr marL="165100" indent="-165100">
              <a:spcAft>
                <a:spcPts val="600"/>
              </a:spcAft>
              <a:buFont typeface="Arial" pitchFamily="34" charset="0"/>
              <a:buChar char="•"/>
            </a:pPr>
            <a:r>
              <a:rPr lang="en-US" altLang="en-US" sz="1800" b="1" dirty="0" smtClean="0"/>
              <a:t>Introduce the concept of </a:t>
            </a:r>
            <a:r>
              <a:rPr lang="en-US" altLang="en-US" sz="1800" b="1" smtClean="0"/>
              <a:t>spanning trees.</a:t>
            </a: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2000" dirty="0" smtClean="0"/>
          </a:p>
        </p:txBody>
      </p:sp>
    </p:spTree>
    <p:extLst>
      <p:ext uri="{BB962C8B-B14F-4D97-AF65-F5344CB8AC3E}">
        <p14:creationId xmlns:p14="http://schemas.microsoft.com/office/powerpoint/2010/main" val="24291019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a:t>
            </a:r>
            <a:endParaRPr lang="en-US" b="1" dirty="0">
              <a:solidFill>
                <a:schemeClr val="accent2"/>
              </a:solidFill>
            </a:endParaRP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smtClean="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smtClean="0">
                <a:solidFill>
                  <a:schemeClr val="bg1"/>
                </a:solidFill>
              </a:rPr>
              <a:t> is a random variable with known prior distribution </a:t>
            </a:r>
            <a:r>
              <a:rPr lang="en-US" altLang="en-US" sz="1800" i="1" dirty="0" smtClean="0">
                <a:solidFill>
                  <a:schemeClr val="bg1"/>
                </a:solidFill>
              </a:rPr>
              <a:t>p</a:t>
            </a:r>
            <a:r>
              <a:rPr lang="en-US" altLang="en-US" sz="1800" dirty="0" smtClean="0">
                <a:solidFill>
                  <a:schemeClr val="bg1"/>
                </a:solidFill>
              </a:rPr>
              <a:t>(</a:t>
            </a:r>
            <a:r>
              <a:rPr lang="en-US" altLang="en-US" sz="1800" b="1" i="1" kern="0" dirty="0" err="1">
                <a:sym typeface="Symbol"/>
              </a:rPr>
              <a:t>θ</a:t>
            </a:r>
            <a:r>
              <a:rPr lang="en-US" altLang="en-US" sz="1800" kern="0" dirty="0" smtClean="0">
                <a:sym typeface="Symbol"/>
              </a:rPr>
              <a:t>)</a:t>
            </a:r>
            <a:r>
              <a:rPr lang="en-US" altLang="en-US" sz="1800" b="1" kern="0" dirty="0" smtClean="0">
                <a:sym typeface="Symbol"/>
              </a:rPr>
              <a:t>, and uses the training samples to compute the posterior density </a:t>
            </a:r>
            <a:r>
              <a:rPr lang="en-US" altLang="en-US" sz="1800" i="1" dirty="0" smtClean="0">
                <a:solidFill>
                  <a:schemeClr val="bg1"/>
                </a:solidFill>
              </a:rPr>
              <a:t>p</a:t>
            </a:r>
            <a:r>
              <a:rPr lang="en-US" altLang="en-US" sz="1800" dirty="0" smtClean="0">
                <a:solidFill>
                  <a:schemeClr val="bg1"/>
                </a:solidFill>
              </a:rPr>
              <a:t>(</a:t>
            </a:r>
            <a:r>
              <a:rPr lang="en-US" altLang="en-US" sz="1800" b="1" i="1" kern="0" dirty="0" err="1">
                <a:sym typeface="Symbol"/>
              </a:rPr>
              <a:t>θ</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a:t>
            </a:r>
            <a:r>
              <a:rPr lang="en-US" altLang="en-US" sz="1800" b="1" kern="0" dirty="0" smtClean="0">
                <a:sym typeface="Symbol"/>
              </a:rPr>
              <a:t>.</a:t>
            </a:r>
          </a:p>
          <a:p>
            <a:pPr marL="165100" indent="-165100">
              <a:spcBef>
                <a:spcPts val="0"/>
              </a:spcBef>
              <a:spcAft>
                <a:spcPts val="600"/>
              </a:spcAft>
              <a:buFont typeface="Arial" pitchFamily="34" charset="0"/>
              <a:buChar char="•"/>
            </a:pPr>
            <a:r>
              <a:rPr lang="en-US" altLang="en-US" sz="1800" b="1" kern="0" dirty="0" smtClean="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smtClean="0"/>
              <a:t>The number of classes, </a:t>
            </a:r>
            <a:r>
              <a:rPr lang="en-US" altLang="en-US" sz="1800" i="1" kern="0" dirty="0" smtClean="0"/>
              <a:t>c</a:t>
            </a:r>
            <a:r>
              <a:rPr lang="en-US" altLang="en-US" sz="1800" b="1" kern="0" dirty="0" smtClean="0"/>
              <a:t>, is known.</a:t>
            </a:r>
          </a:p>
          <a:p>
            <a:pPr marL="350838" lvl="0" indent="-182563">
              <a:spcBef>
                <a:spcPts val="0"/>
              </a:spcBef>
              <a:spcAft>
                <a:spcPts val="600"/>
              </a:spcAft>
              <a:buFont typeface="Wingdings" pitchFamily="2" charset="2"/>
              <a:buChar char="§"/>
            </a:pPr>
            <a:r>
              <a:rPr lang="en-US" altLang="en-US" sz="1800" b="1" kern="0" dirty="0" smtClean="0"/>
              <a:t>The prior probabilities,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j</a:t>
            </a:r>
            <a:r>
              <a:rPr lang="en-US" altLang="en-US" sz="1800" kern="0" dirty="0" smtClean="0">
                <a:sym typeface="Symbol"/>
              </a:rPr>
              <a:t>), </a:t>
            </a:r>
            <a:r>
              <a:rPr lang="en-US" altLang="en-US" sz="1800" b="1" kern="0" dirty="0" smtClean="0">
                <a:sym typeface="Symbol"/>
              </a:rPr>
              <a:t>for each class are known, </a:t>
            </a:r>
            <a:r>
              <a:rPr lang="en-US" altLang="en-US" sz="1800" i="1" kern="0" dirty="0" smtClean="0">
                <a:sym typeface="Symbol"/>
              </a:rPr>
              <a:t>j = 1, …, c</a:t>
            </a:r>
            <a:r>
              <a:rPr lang="en-US" altLang="en-US" sz="1800" b="1" kern="0" dirty="0" smtClean="0">
                <a:sym typeface="Symbol"/>
              </a:rPr>
              <a:t>.</a:t>
            </a:r>
          </a:p>
          <a:p>
            <a:pPr marL="350838" lvl="0" indent="-182563">
              <a:spcBef>
                <a:spcPts val="0"/>
              </a:spcBef>
              <a:spcAft>
                <a:spcPts val="600"/>
              </a:spcAft>
              <a:buFont typeface="Wingdings" pitchFamily="2" charset="2"/>
              <a:buChar char="§"/>
            </a:pPr>
            <a:r>
              <a:rPr lang="en-US" altLang="en-US" sz="1800" b="1" kern="0" dirty="0" smtClean="0">
                <a:sym typeface="Symbol"/>
              </a:rPr>
              <a:t>The forms of the class-conditional probability densities,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ω</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θ</a:t>
            </a:r>
            <a:r>
              <a:rPr lang="en-US" altLang="en-US" sz="1800" i="1" kern="0" baseline="-25000" dirty="0" err="1" smtClean="0">
                <a:sym typeface="Symbol"/>
              </a:rPr>
              <a:t>j</a:t>
            </a:r>
            <a:r>
              <a:rPr lang="en-US" altLang="en-US" sz="1800" i="1" kern="0" dirty="0" smtClean="0">
                <a:sym typeface="Symbol"/>
              </a:rPr>
              <a:t>) </a:t>
            </a:r>
            <a:r>
              <a:rPr lang="en-US" altLang="en-US" sz="1800" b="1" i="1" kern="0" dirty="0" smtClean="0">
                <a:sym typeface="Symbol"/>
              </a:rPr>
              <a:t>are known</a:t>
            </a:r>
            <a:r>
              <a:rPr lang="en-US" altLang="en-US" sz="1800" b="1" kern="0" dirty="0" smtClean="0">
                <a:sym typeface="Symbol"/>
              </a:rPr>
              <a:t>, </a:t>
            </a:r>
            <a:r>
              <a:rPr lang="en-US" altLang="en-US" sz="1800" i="1" kern="0" dirty="0" smtClean="0">
                <a:sym typeface="Symbol"/>
              </a:rPr>
              <a:t>j = 1, …, c</a:t>
            </a:r>
            <a:r>
              <a:rPr lang="en-US" altLang="en-US" sz="1800" b="1" kern="0" dirty="0" smtClean="0">
                <a:sym typeface="Symbol"/>
              </a:rPr>
              <a:t>, but the full parameter vector </a:t>
            </a:r>
            <a:r>
              <a:rPr lang="en-US" altLang="en-US" sz="1800" b="1" i="1" kern="0" dirty="0" err="1" smtClean="0">
                <a:sym typeface="Symbol"/>
              </a:rPr>
              <a:t>θ</a:t>
            </a:r>
            <a:r>
              <a:rPr lang="en-US" altLang="en-US" sz="1800" b="1" i="1" kern="0" dirty="0" smtClean="0">
                <a:sym typeface="Symbol"/>
              </a:rPr>
              <a:t> </a:t>
            </a:r>
            <a:r>
              <a:rPr lang="en-US" altLang="en-US" sz="1800" kern="0" dirty="0" smtClean="0">
                <a:sym typeface="Symbol"/>
              </a:rPr>
              <a:t> = (</a:t>
            </a:r>
            <a:r>
              <a:rPr lang="en-US" altLang="en-US" sz="1800" b="1" i="1" kern="0" dirty="0" smtClean="0">
                <a:sym typeface="Symbol"/>
              </a:rPr>
              <a:t>θ</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b="1" i="1" kern="0" dirty="0" err="1" smtClean="0">
                <a:sym typeface="Symbol"/>
              </a:rPr>
              <a:t>θ</a:t>
            </a:r>
            <a:r>
              <a:rPr lang="en-US" altLang="en-US" sz="1800" i="1" kern="0" baseline="-25000" dirty="0" err="1" smtClean="0">
                <a:sym typeface="Symbol"/>
              </a:rPr>
              <a:t>c</a:t>
            </a:r>
            <a:r>
              <a:rPr lang="en-US" altLang="en-US" sz="1800" i="1" kern="0" dirty="0" smtClean="0">
                <a:sym typeface="Symbol"/>
              </a:rPr>
              <a:t>)</a:t>
            </a:r>
            <a:r>
              <a:rPr lang="en-US" altLang="en-US" sz="1800" kern="0" baseline="30000" dirty="0" smtClean="0">
                <a:sym typeface="Symbol"/>
              </a:rPr>
              <a:t>t</a:t>
            </a:r>
            <a:r>
              <a:rPr lang="en-US" altLang="en-US" sz="1800" b="1" kern="0" dirty="0" smtClean="0">
                <a:sym typeface="Symbol"/>
              </a:rPr>
              <a:t> is unknown.</a:t>
            </a:r>
          </a:p>
          <a:p>
            <a:pPr marL="350838" lvl="0" indent="-182563">
              <a:spcBef>
                <a:spcPts val="0"/>
              </a:spcBef>
              <a:spcAft>
                <a:spcPts val="600"/>
              </a:spcAft>
              <a:buFont typeface="Wingdings" pitchFamily="2" charset="2"/>
              <a:buChar char="§"/>
            </a:pPr>
            <a:r>
              <a:rPr lang="en-US" altLang="en-US" sz="1800" b="1" kern="0" dirty="0" smtClean="0">
                <a:sym typeface="Symbol"/>
              </a:rPr>
              <a:t>Part of our knowledge about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 </a:t>
            </a:r>
            <a:r>
              <a:rPr lang="en-US" altLang="en-US" sz="1800" b="1" kern="0" dirty="0" smtClean="0"/>
              <a:t>is contained in a set </a:t>
            </a:r>
            <a:r>
              <a:rPr lang="en-US" altLang="en-US" sz="1800" i="1" kern="0" dirty="0" smtClean="0"/>
              <a:t>D</a:t>
            </a:r>
            <a:r>
              <a:rPr lang="en-US" altLang="en-US" sz="1800" b="1" kern="0" dirty="0" smtClean="0"/>
              <a:t> of </a:t>
            </a:r>
            <a:r>
              <a:rPr lang="en-US" altLang="en-US" sz="1800" i="1" kern="0" dirty="0" smtClean="0"/>
              <a:t>n</a:t>
            </a:r>
            <a:r>
              <a:rPr lang="en-US" altLang="en-US" sz="1800" b="1" kern="0" dirty="0" smtClean="0"/>
              <a:t> samples x</a:t>
            </a:r>
            <a:r>
              <a:rPr lang="en-US" altLang="en-US" sz="1800" kern="0" baseline="-25000" dirty="0" smtClean="0"/>
              <a:t>1</a:t>
            </a:r>
            <a:r>
              <a:rPr lang="en-US" altLang="en-US" sz="1800" b="1" kern="0" dirty="0" smtClean="0"/>
              <a:t>, …, </a:t>
            </a:r>
            <a:r>
              <a:rPr lang="en-US" altLang="en-US" sz="1800" b="1" kern="0" dirty="0" err="1" smtClean="0"/>
              <a:t>x</a:t>
            </a:r>
            <a:r>
              <a:rPr lang="en-US" altLang="en-US" sz="1800" kern="0" baseline="-25000" dirty="0" err="1" smtClean="0"/>
              <a:t>n</a:t>
            </a:r>
            <a:r>
              <a:rPr lang="en-US" altLang="en-US" sz="1800" b="1" kern="0" dirty="0" smtClean="0"/>
              <a:t> drawn independently from:</a:t>
            </a:r>
          </a:p>
          <a:p>
            <a:pPr marL="165100" lvl="0" indent="-165100">
              <a:spcBef>
                <a:spcPts val="4800"/>
              </a:spcBef>
              <a:spcAft>
                <a:spcPts val="600"/>
              </a:spcAft>
              <a:buFont typeface="Arial" pitchFamily="34" charset="0"/>
              <a:buChar char="•"/>
            </a:pPr>
            <a:r>
              <a:rPr lang="en-US" altLang="en-US" sz="1800" b="1" dirty="0" smtClean="0"/>
              <a:t>We can write the posterior for the class</a:t>
            </a:r>
            <a:br>
              <a:rPr lang="en-US" altLang="en-US" sz="1800" b="1" dirty="0" smtClean="0"/>
            </a:br>
            <a:r>
              <a:rPr lang="en-US" altLang="en-US" sz="1800" b="1" dirty="0" smtClean="0"/>
              <a:t>assignment as a function of the feature</a:t>
            </a:r>
            <a:br>
              <a:rPr lang="en-US" altLang="en-US" sz="1800" b="1" dirty="0" smtClean="0"/>
            </a:br>
            <a:r>
              <a:rPr lang="en-US" altLang="en-US" sz="1800" b="1" dirty="0" smtClean="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spid="_x0000_s1030" name="Equation" r:id="rId3" imgW="2857320" imgH="596880" progId="Equation.3">
                  <p:embed/>
                </p:oleObj>
              </mc:Choice>
              <mc:Fallback>
                <p:oleObj name="Equation" r:id="rId3" imgW="285732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spid="_x0000_s1031" name="Equation" r:id="rId5" imgW="3441600" imgH="876240" progId="Equation.DSMT4">
                  <p:embed/>
                </p:oleObj>
              </mc:Choice>
              <mc:Fallback>
                <p:oleObj name="Equation" r:id="rId5" imgW="3441600" imgH="876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 (cont.)</a:t>
            </a:r>
            <a:endParaRPr lang="en-US" b="1" dirty="0">
              <a:solidFill>
                <a:schemeClr val="accent2"/>
              </a:solidFill>
            </a:endParaRP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state of nature, </a:t>
            </a:r>
            <a:r>
              <a:rPr lang="en-US" altLang="en-US" sz="1800" kern="0" dirty="0" err="1" smtClean="0">
                <a:sym typeface="Symbol"/>
              </a:rPr>
              <a:t>ω</a:t>
            </a:r>
            <a:r>
              <a:rPr lang="en-US" altLang="en-US" sz="1800" i="1" kern="0" baseline="-25000" dirty="0" err="1" smtClean="0">
                <a:sym typeface="Symbol"/>
              </a:rPr>
              <a:t>i</a:t>
            </a:r>
            <a:r>
              <a:rPr lang="en-US" altLang="en-US" sz="1800" i="1" kern="0" baseline="-2500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is independent of the previously drawn samples,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 =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i</a:t>
            </a:r>
            <a:r>
              <a:rPr lang="en-US" altLang="en-US" sz="1800" kern="0" dirty="0" smtClean="0">
                <a:sym typeface="Symbol"/>
              </a:rPr>
              <a:t>)</a:t>
            </a:r>
            <a:r>
              <a:rPr lang="en-US" altLang="en-US" sz="1800" b="1" kern="0" dirty="0" smtClean="0">
                <a:sym typeface="Symbol"/>
              </a:rPr>
              <a:t>, we obtain:</a:t>
            </a:r>
          </a:p>
          <a:p>
            <a:pPr marL="165100" lvl="0" indent="-165100">
              <a:spcBef>
                <a:spcPts val="7200"/>
              </a:spcBef>
              <a:spcAft>
                <a:spcPts val="600"/>
              </a:spcAft>
              <a:buFontTx/>
              <a:buChar char="•"/>
              <a:defRPr/>
            </a:pPr>
            <a:r>
              <a:rPr lang="en-US" altLang="en-US" sz="1800" b="1" kern="0" dirty="0" smtClean="0">
                <a:latin typeface="+mn-lt"/>
                <a:sym typeface="Symbol"/>
              </a:rPr>
              <a:t>We can introduce a dependence on the parameter vector,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a:t>
            </a:r>
          </a:p>
          <a:p>
            <a:pPr marL="165100" lvl="0" indent="-165100">
              <a:spcBef>
                <a:spcPts val="7200"/>
              </a:spcBef>
              <a:spcAft>
                <a:spcPts val="1200"/>
              </a:spcAft>
              <a:buFontTx/>
              <a:buChar char="•"/>
              <a:defRPr/>
            </a:pPr>
            <a:r>
              <a:rPr lang="en-US" altLang="en-US" sz="1800" b="1" kern="0" dirty="0" smtClean="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smtClean="0">
                <a:latin typeface="+mn-lt"/>
              </a:rPr>
              <a:t>Because the class assignment when x is selected tells us nothing about the distribution of </a:t>
            </a:r>
            <a:r>
              <a:rPr lang="en-US" altLang="en-US" sz="1800" b="1" i="1" kern="0" dirty="0" err="1" smtClean="0">
                <a:sym typeface="Symbol"/>
              </a:rPr>
              <a:t>θ</a:t>
            </a:r>
            <a:r>
              <a:rPr lang="en-US" altLang="en-US" sz="1800" b="1" kern="0" dirty="0" smtClean="0"/>
              <a:t> :</a:t>
            </a:r>
          </a:p>
          <a:p>
            <a:pPr marL="165100" lvl="0" indent="-165100">
              <a:spcBef>
                <a:spcPts val="0"/>
              </a:spcBef>
              <a:spcAft>
                <a:spcPts val="1200"/>
              </a:spcAft>
              <a:buFontTx/>
              <a:buChar char="•"/>
              <a:defRPr/>
            </a:pPr>
            <a:r>
              <a:rPr lang="en-US" altLang="en-US" sz="1800" b="1" kern="0" dirty="0" smtClean="0">
                <a:latin typeface="+mn-lt"/>
              </a:rPr>
              <a:t>We can now write a simplified expression for                  :</a:t>
            </a:r>
          </a:p>
          <a:p>
            <a:pPr marL="165100" lvl="0" indent="-165100">
              <a:spcBef>
                <a:spcPts val="3600"/>
              </a:spcBef>
              <a:spcAft>
                <a:spcPts val="1200"/>
              </a:spcAft>
              <a:buFontTx/>
              <a:buChar char="•"/>
              <a:defRPr/>
            </a:pPr>
            <a:r>
              <a:rPr lang="en-US" altLang="en-US" sz="1800" b="1" kern="0" dirty="0" smtClean="0">
                <a:latin typeface="+mn-lt"/>
              </a:rPr>
              <a:t>Our best estimate of                is obtained by averaging                   over </a:t>
            </a:r>
            <a:r>
              <a:rPr lang="en-US" altLang="en-US" sz="1800" b="1" i="1" kern="0" dirty="0" err="1" smtClean="0">
                <a:sym typeface="Symbol"/>
              </a:rPr>
              <a:t>θ</a:t>
            </a:r>
            <a:r>
              <a:rPr lang="en-US" altLang="en-US" sz="1800" kern="0" baseline="-25000" dirty="0" err="1" smtClean="0">
                <a:sym typeface="Symbol"/>
              </a:rPr>
              <a:t>i</a:t>
            </a:r>
            <a:r>
              <a:rPr lang="en-US" altLang="en-US" sz="1800" b="1" kern="0" dirty="0" smtClean="0">
                <a:sym typeface="Symbol"/>
              </a:rPr>
              <a:t>. The accuracy of this estimate depends on our ability to estimate            . </a:t>
            </a:r>
            <a:endParaRPr lang="en-US" altLang="en-US" sz="1800" b="1" dirty="0" smtClean="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spid="_x0000_s231444" name="Equation" r:id="rId3" imgW="3124080" imgH="876240" progId="Equation.3">
                  <p:embed/>
                </p:oleObj>
              </mc:Choice>
              <mc:Fallback>
                <p:oleObj name="Equation" r:id="rId3" imgW="312408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spid="_x0000_s231445" name="Equation" r:id="rId5" imgW="3848040" imgH="647640" progId="Equation.3">
                  <p:embed/>
                </p:oleObj>
              </mc:Choice>
              <mc:Fallback>
                <p:oleObj name="Equation" r:id="rId5" imgW="3848040" imgH="647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spid="_x0000_s231446" name="Equation" r:id="rId7" imgW="2552400" imgH="291960" progId="Equation.3">
                  <p:embed/>
                </p:oleObj>
              </mc:Choice>
              <mc:Fallback>
                <p:oleObj name="Equation" r:id="rId7" imgW="255240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spid="_x0000_s231447" name="Equation" r:id="rId9" imgW="2019240" imgH="291960" progId="Equation.3">
                  <p:embed/>
                </p:oleObj>
              </mc:Choice>
              <mc:Fallback>
                <p:oleObj name="Equation" r:id="rId9" imgW="201924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spid="_x0000_s231448" name="Equation" r:id="rId11" imgW="1066680" imgH="291960" progId="Equation.3">
                  <p:embed/>
                </p:oleObj>
              </mc:Choice>
              <mc:Fallback>
                <p:oleObj name="Equation" r:id="rId11" imgW="1066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spid="_x0000_s231449" name="Equation" r:id="rId13" imgW="3429000" imgH="291960" progId="Equation.3">
                  <p:embed/>
                </p:oleObj>
              </mc:Choice>
              <mc:Fallback>
                <p:oleObj name="Equation" r:id="rId13" imgW="342900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spid="_x0000_s231450" name="Equation" r:id="rId15" imgW="825480" imgH="291960" progId="Equation.3">
                  <p:embed/>
                </p:oleObj>
              </mc:Choice>
              <mc:Fallback>
                <p:oleObj name="Equation" r:id="rId15" imgW="825480" imgH="291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spid="_x0000_s231451" name="Equation" r:id="rId17" imgW="1079280" imgH="291960" progId="Equation.3">
                  <p:embed/>
                </p:oleObj>
              </mc:Choice>
              <mc:Fallback>
                <p:oleObj name="Equation" r:id="rId17" imgW="1079280" imgH="291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spid="_x0000_s231452" name="Equation" r:id="rId19" imgW="761760" imgH="279360" progId="Equation.DSMT4">
                  <p:embed/>
                </p:oleObj>
              </mc:Choice>
              <mc:Fallback>
                <p:oleObj name="Equation" r:id="rId19" imgW="76176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Learning The Parameter Vector</a:t>
            </a:r>
            <a:endParaRPr lang="en-US" b="1" dirty="0">
              <a:solidFill>
                <a:schemeClr val="accent2"/>
              </a:solidFill>
            </a:endParaRP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smtClean="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smtClean="0">
                <a:latin typeface="+mn-lt"/>
              </a:rPr>
              <a:t>If         is uniform over the region where              peaks, then (from Bayes rule),</a:t>
            </a:r>
            <a:br>
              <a:rPr lang="en-US" altLang="en-US" sz="1800" b="1" kern="0" dirty="0" smtClean="0">
                <a:latin typeface="+mn-lt"/>
              </a:rPr>
            </a:br>
            <a:r>
              <a:rPr lang="en-US" altLang="en-US" sz="1800" b="1" kern="0" dirty="0" smtClean="0">
                <a:latin typeface="+mn-lt"/>
              </a:rPr>
              <a:t>             peaks at the same location. If the only significant peak occurs at</a:t>
            </a:r>
            <a:br>
              <a:rPr lang="en-US" altLang="en-US" sz="1800" b="1" kern="0" dirty="0" smtClean="0">
                <a:latin typeface="+mn-lt"/>
              </a:rPr>
            </a:br>
            <a:r>
              <a:rPr lang="en-US" altLang="en-US" sz="1800" b="1" kern="0" dirty="0" smtClean="0">
                <a:latin typeface="+mn-lt"/>
              </a:rPr>
              <a:t>and if the peak is very sharp, then:</a:t>
            </a:r>
          </a:p>
          <a:p>
            <a:pPr marL="165100" lvl="0" indent="-165100">
              <a:spcBef>
                <a:spcPts val="3600"/>
              </a:spcBef>
              <a:spcAft>
                <a:spcPts val="600"/>
              </a:spcAft>
              <a:defRPr/>
            </a:pPr>
            <a:r>
              <a:rPr lang="en-US" altLang="en-US" sz="1800" b="1" kern="0" dirty="0" smtClean="0">
                <a:latin typeface="+mn-lt"/>
              </a:rPr>
              <a:t>	and</a:t>
            </a:r>
          </a:p>
          <a:p>
            <a:pPr marL="165100" lvl="0" indent="-165100">
              <a:spcBef>
                <a:spcPts val="6000"/>
              </a:spcBef>
              <a:spcAft>
                <a:spcPts val="600"/>
              </a:spcAft>
              <a:buFont typeface="Arial" pitchFamily="34" charset="0"/>
              <a:buChar char="•"/>
              <a:defRPr/>
            </a:pPr>
            <a:r>
              <a:rPr lang="en-US" altLang="en-US" sz="1800" b="1" kern="0" dirty="0" smtClean="0">
                <a:latin typeface="+mn-lt"/>
              </a:rPr>
              <a:t>This is our justification for using the maximum likelihood estimate,   , as if it were the true value of </a:t>
            </a:r>
            <a:r>
              <a:rPr lang="en-US" altLang="en-US" sz="1800" b="1" i="1" kern="0" dirty="0" err="1" smtClean="0">
                <a:latin typeface="+mn-lt"/>
                <a:sym typeface="Symbol"/>
              </a:rPr>
              <a:t>θ</a:t>
            </a:r>
            <a:r>
              <a:rPr lang="en-US" altLang="en-US" sz="1800" b="1" kern="0" dirty="0" smtClean="0">
                <a:latin typeface="+mn-lt"/>
              </a:rPr>
              <a:t> </a:t>
            </a:r>
            <a:r>
              <a:rPr lang="en-US" altLang="en-US" sz="1800" b="1" i="1" kern="0" dirty="0" smtClean="0">
                <a:latin typeface="+mn-lt"/>
              </a:rPr>
              <a:t> </a:t>
            </a:r>
            <a:r>
              <a:rPr lang="en-US" altLang="en-US" sz="1800" b="1" kern="0" dirty="0" smtClean="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smtClean="0">
                <a:latin typeface="+mn-lt"/>
              </a:rPr>
              <a:t>In the limit of large amounts of data, the Bayes and ML estimates will be very close.</a:t>
            </a:r>
            <a:endParaRPr lang="en-US" altLang="en-US" sz="1800" b="1" dirty="0" smtClean="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spid="_x0000_s232472" name="Equation" r:id="rId3" imgW="2501640" imgH="609480" progId="Equation.3">
                  <p:embed/>
                </p:oleObj>
              </mc:Choice>
              <mc:Fallback>
                <p:oleObj name="Equation" r:id="rId3" imgW="25016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spid="_x0000_s232473" name="Equation" r:id="rId5" imgW="3225600" imgH="672840" progId="Equation.3">
                  <p:embed/>
                </p:oleObj>
              </mc:Choice>
              <mc:Fallback>
                <p:oleObj name="Equation" r:id="rId5" imgW="3225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spid="_x0000_s232474" name="Equation" r:id="rId7" imgW="761760" imgH="279360" progId="Equation.3">
                  <p:embed/>
                </p:oleObj>
              </mc:Choice>
              <mc:Fallback>
                <p:oleObj name="Equation" r:id="rId7"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spid="_x0000_s232475" name="Equation" r:id="rId9" imgW="774360" imgH="266400" progId="Equation.3">
                  <p:embed/>
                </p:oleObj>
              </mc:Choice>
              <mc:Fallback>
                <p:oleObj name="Equation" r:id="rId9" imgW="7743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spid="_x0000_s232476" name="Equation" r:id="rId11" imgW="457200" imgH="279360" progId="Equation.3">
                  <p:embed/>
                </p:oleObj>
              </mc:Choice>
              <mc:Fallback>
                <p:oleObj name="Equation" r:id="rId11" imgW="45720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spid="_x0000_s232477" name="Equation" r:id="rId13" imgW="761760" imgH="279360" progId="Equation.3">
                  <p:embed/>
                </p:oleObj>
              </mc:Choice>
              <mc:Fallback>
                <p:oleObj name="Equation" r:id="rId13" imgW="761760" imgH="2793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spid="_x0000_s232478" name="Equation" r:id="rId15" imgW="761760" imgH="279360" progId="Equation.3">
                  <p:embed/>
                </p:oleObj>
              </mc:Choice>
              <mc:Fallback>
                <p:oleObj name="Equation" r:id="rId15"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spid="_x0000_s232479" name="Equation" r:id="rId16" imgW="507960" imgH="279360" progId="Equation.3">
                  <p:embed/>
                </p:oleObj>
              </mc:Choice>
              <mc:Fallback>
                <p:oleObj name="Equation" r:id="rId16" imgW="50796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spid="_x0000_s232480" name="Equation" r:id="rId18" imgW="2311200" imgH="330120" progId="Equation.3">
                  <p:embed/>
                </p:oleObj>
              </mc:Choice>
              <mc:Fallback>
                <p:oleObj name="Equation" r:id="rId18" imgW="2311200" imgH="3301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spid="_x0000_s232481" name="Equation" r:id="rId20" imgW="3174840" imgH="927000" progId="Equation.3">
                  <p:embed/>
                </p:oleObj>
              </mc:Choice>
              <mc:Fallback>
                <p:oleObj name="Equation" r:id="rId20" imgW="3174840" imgH="9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spid="_x0000_s232482" name="Equation" r:id="rId22" imgW="164880" imgH="279360" progId="Equation.DSMT4">
                  <p:embed/>
                </p:oleObj>
              </mc:Choice>
              <mc:Fallback>
                <p:oleObj name="Equation" r:id="rId22" imgW="164880" imgH="27936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Additional Considerations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smtClean="0">
                <a:sym typeface="Symbol"/>
              </a:rPr>
              <a:t>)</a:t>
            </a:r>
            <a:r>
              <a:rPr lang="en-US" altLang="en-US" sz="1800" b="1" i="1" kern="0" dirty="0" smtClean="0">
                <a:sym typeface="Symbol"/>
              </a:rPr>
              <a:t> </a:t>
            </a:r>
            <a:r>
              <a:rPr lang="en-US" altLang="en-US" sz="1800" b="1" kern="0" dirty="0" smtClean="0">
                <a:sym typeface="Symbol"/>
              </a:rPr>
              <a:t>has been obtained by supervised learning from a large set of labeled samples, it will be far from uniform and it will have a dominant influence on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 </a:t>
            </a:r>
            <a:r>
              <a:rPr lang="en-US" altLang="en-US" sz="1800" b="1" kern="0" dirty="0" smtClean="0">
                <a:sym typeface="Symbol"/>
              </a:rPr>
              <a:t>when </a:t>
            </a:r>
            <a:r>
              <a:rPr lang="en-US" altLang="en-US" sz="1800" i="1" kern="0" dirty="0" smtClean="0">
                <a:sym typeface="Symbol"/>
              </a:rPr>
              <a:t>n</a:t>
            </a:r>
            <a:r>
              <a:rPr lang="en-US" altLang="en-US" sz="1800" b="1" kern="0" dirty="0" smtClean="0">
                <a:sym typeface="Symbol"/>
              </a:rPr>
              <a:t> is small.</a:t>
            </a:r>
          </a:p>
          <a:p>
            <a:pPr marL="165100" lvl="0" indent="-165100">
              <a:spcBef>
                <a:spcPts val="0"/>
              </a:spcBef>
              <a:spcAft>
                <a:spcPts val="1200"/>
              </a:spcAft>
              <a:buFontTx/>
              <a:buChar char="•"/>
              <a:defRPr/>
            </a:pPr>
            <a:r>
              <a:rPr lang="en-US" altLang="en-US" sz="1800" b="1" kern="0" dirty="0" smtClean="0">
                <a:sym typeface="Symbol"/>
              </a:rPr>
              <a:t>Each sample sharpens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a:t>
            </a:r>
            <a:r>
              <a:rPr lang="en-US" altLang="en-US" sz="1800" b="1" kern="0" dirty="0" smtClean="0">
                <a:sym typeface="Symbol"/>
              </a:rPr>
              <a:t>. In the limit it will converge to a Dirac delta function centered at the true value of </a:t>
            </a:r>
            <a:r>
              <a:rPr lang="en-US" altLang="en-US" sz="1800" b="1" i="1" kern="0" dirty="0" err="1" smtClean="0">
                <a:sym typeface="Symbol"/>
              </a:rPr>
              <a:t>θ</a:t>
            </a:r>
            <a:r>
              <a:rPr lang="en-US" altLang="en-US" sz="1800" b="1" i="1" kern="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Thus, even though we don’t know the categories of the samples, </a:t>
            </a:r>
            <a:r>
              <a:rPr lang="en-US" altLang="en-US" sz="1800" b="1" kern="0" dirty="0" err="1" smtClean="0">
                <a:latin typeface="+mn-lt"/>
              </a:rPr>
              <a:t>identifiabiliy</a:t>
            </a:r>
            <a:r>
              <a:rPr lang="en-US" altLang="en-US" sz="1800" b="1" kern="0" dirty="0" smtClean="0">
                <a:latin typeface="+mn-lt"/>
              </a:rPr>
              <a:t> assures us that we can learn the unknown parameter </a:t>
            </a:r>
            <a:r>
              <a:rPr lang="en-US" altLang="en-US" sz="1800" b="1" i="1" kern="0" dirty="0" err="1" smtClean="0">
                <a:sym typeface="Symbol"/>
              </a:rPr>
              <a:t>θ</a:t>
            </a:r>
            <a:r>
              <a:rPr lang="en-US" altLang="en-US" sz="1800" b="1" i="1" kern="0" dirty="0" smtClean="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One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smtClean="0">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smtClean="0">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a:t>
            </a:r>
            <a:r>
              <a:rPr lang="en-US" altLang="en-US" sz="1800" b="1" kern="0" dirty="0" smtClean="0">
                <a:sym typeface="Symbol"/>
              </a:rPr>
              <a:t> might converge to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kern="0" dirty="0" smtClean="0">
                <a:sym typeface="Symbol"/>
              </a:rPr>
              <a:t>)</a:t>
            </a:r>
            <a:r>
              <a:rPr lang="en-US" altLang="en-US" sz="1800" b="1" kern="0" dirty="0" smtClean="0">
                <a:sym typeface="Symbol"/>
              </a:rPr>
              <a:t>,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|θ</a:t>
            </a:r>
            <a:r>
              <a:rPr lang="en-US" altLang="en-US" sz="1800"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baseline="30000" dirty="0" err="1" smtClean="0">
                <a:sym typeface="Symbol"/>
              </a:rPr>
              <a:t>n</a:t>
            </a:r>
            <a:r>
              <a:rPr lang="en-US" altLang="en-US" sz="1800" kern="0" dirty="0" smtClean="0">
                <a:sym typeface="Symbol"/>
              </a:rPr>
              <a:t>)</a:t>
            </a:r>
            <a:r>
              <a:rPr lang="en-US" altLang="en-US" sz="1800" b="1" kern="0" dirty="0" smtClean="0">
                <a:sym typeface="Symbol"/>
              </a:rPr>
              <a:t> will not in general converge to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|θ</a:t>
            </a:r>
            <a:r>
              <a:rPr lang="en-US" altLang="en-US" sz="1800" kern="0" baseline="-25000" dirty="0" err="1" smtClean="0">
                <a:sym typeface="Symbol"/>
              </a:rPr>
              <a:t>i</a:t>
            </a:r>
            <a:r>
              <a:rPr lang="en-US" altLang="en-US" sz="1800" kern="0" dirty="0" smtClean="0">
                <a:sym typeface="Symbol"/>
              </a:rPr>
              <a:t>)</a:t>
            </a:r>
            <a:r>
              <a:rPr lang="en-US" altLang="en-US" sz="1800" b="1" kern="0" dirty="0" smtClean="0">
                <a:sym typeface="Symbol"/>
              </a:rPr>
              <a:t>. In such cases a few labeled training samples can have a big impact on your ability to decompose the mixture distribution into its components.</a:t>
            </a:r>
            <a:endParaRPr lang="en-US" altLang="en-US" sz="1800" b="1" kern="0" dirty="0" smtClean="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Decision-Directed Approximation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smtClean="0">
                <a:latin typeface="+mn-lt"/>
              </a:rPr>
              <a:t>Use</a:t>
            </a:r>
            <a:r>
              <a:rPr lang="en-US" altLang="en-US" sz="1800" b="1" kern="0" dirty="0" smtClean="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Label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smtClean="0">
                <a:latin typeface="+mn-lt"/>
              </a:rPr>
              <a:t>This</a:t>
            </a:r>
            <a:r>
              <a:rPr lang="en-US" altLang="en-US" sz="1800" b="1" kern="0" dirty="0" smtClean="0">
                <a:latin typeface="+mn-lt"/>
              </a:rPr>
              <a:t> approach is known as the </a:t>
            </a:r>
            <a:r>
              <a:rPr lang="en-US" altLang="en-US" sz="1800" b="1" kern="0" dirty="0" smtClean="0">
                <a:solidFill>
                  <a:schemeClr val="accent1"/>
                </a:solidFill>
                <a:latin typeface="+mn-lt"/>
              </a:rPr>
              <a:t>decision-directed</a:t>
            </a:r>
            <a:r>
              <a:rPr lang="en-US" altLang="en-US" sz="1800" b="1" kern="0" dirty="0" smtClean="0">
                <a:latin typeface="+mn-lt"/>
              </a:rPr>
              <a:t> approach to unsupervised learning.</a:t>
            </a:r>
          </a:p>
          <a:p>
            <a:pPr marL="165100" lvl="0" indent="-165100">
              <a:spcBef>
                <a:spcPts val="0"/>
              </a:spcBef>
              <a:spcAft>
                <a:spcPts val="1200"/>
              </a:spcAft>
              <a:buFontTx/>
              <a:buChar char="•"/>
              <a:defRPr/>
            </a:pPr>
            <a:r>
              <a:rPr lang="en-US" altLang="en-US" sz="1800" b="1" kern="0" dirty="0" smtClean="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smtClean="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smtClean="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smtClean="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smtClean="0">
                <a:sym typeface="Symbol"/>
              </a:rPr>
              <a:t>Also, it is less computationally expensive than the pure Bayesian unsupervised learning approach.</a:t>
            </a:r>
            <a:endParaRPr lang="en-US" altLang="en-US" sz="1800" b="1" kern="0" dirty="0" smtClean="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Similarity Measures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smtClean="0">
                <a:latin typeface="+mn-lt"/>
              </a:rPr>
              <a:t>How</a:t>
            </a:r>
            <a:r>
              <a:rPr lang="en-US" altLang="en-US" sz="1800" b="1" kern="0" dirty="0" smtClean="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smtClean="0">
                <a:latin typeface="+mn-lt"/>
              </a:rPr>
              <a:t>One</a:t>
            </a:r>
            <a:r>
              <a:rPr lang="en-US" altLang="en-US" sz="1800" b="1" kern="0" dirty="0" smtClean="0">
                <a:latin typeface="+mn-lt"/>
              </a:rPr>
              <a:t> broad class of metrics is the </a:t>
            </a:r>
            <a:r>
              <a:rPr lang="en-US" altLang="en-US" sz="1800" b="1" kern="0" dirty="0" err="1" smtClean="0">
                <a:latin typeface="+mn-lt"/>
              </a:rPr>
              <a:t>Minkowski</a:t>
            </a:r>
            <a:r>
              <a:rPr lang="en-US" altLang="en-US" sz="1800" b="1" kern="0" dirty="0" smtClean="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smtClean="0">
                <a:latin typeface="+mn-lt"/>
              </a:rPr>
              <a:t>Another </a:t>
            </a:r>
            <a:r>
              <a:rPr lang="en-US" altLang="en-US" sz="1800" b="1" kern="0" baseline="0" dirty="0" err="1" smtClean="0">
                <a:latin typeface="+mn-lt"/>
              </a:rPr>
              <a:t>nonmetric</a:t>
            </a:r>
            <a:r>
              <a:rPr lang="en-US" altLang="en-US" sz="1800" b="1" kern="0" baseline="0" dirty="0" smtClean="0">
                <a:latin typeface="+mn-lt"/>
              </a:rPr>
              <a:t> approac</a:t>
            </a:r>
            <a:r>
              <a:rPr lang="en-US" altLang="en-US" sz="1800" b="1" kern="0" dirty="0" smtClean="0">
                <a:latin typeface="+mn-lt"/>
              </a:rPr>
              <a:t>h measures the angle between two vectors:</a:t>
            </a: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spid="_x0000_s233478" name="Equation" r:id="rId3" imgW="2450880" imgH="647640" progId="Equation.3">
                  <p:embed/>
                </p:oleObj>
              </mc:Choice>
              <mc:Fallback>
                <p:oleObj name="Equation" r:id="rId3" imgW="24508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spid="_x0000_s233479" name="Equation" r:id="rId5" imgW="1549080" imgH="672840" progId="Equation.DSMT4">
                  <p:embed/>
                </p:oleObj>
              </mc:Choice>
              <mc:Fallback>
                <p:oleObj name="Equation" r:id="rId5" imgW="15490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Criterion Functions For Clustering</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smtClean="0">
                <a:latin typeface="+mn-lt"/>
              </a:rPr>
              <a:t>Minimum variance criteria:</a:t>
            </a:r>
          </a:p>
          <a:p>
            <a:pPr marL="165100" lvl="0" indent="-165100">
              <a:spcBef>
                <a:spcPts val="5600"/>
              </a:spcBef>
              <a:spcAft>
                <a:spcPts val="1200"/>
              </a:spcAft>
              <a:buFontTx/>
              <a:buChar char="•"/>
              <a:defRPr/>
            </a:pPr>
            <a:r>
              <a:rPr lang="en-US" altLang="en-US" sz="1800" b="1" kern="0" dirty="0" smtClean="0">
                <a:latin typeface="+mn-lt"/>
                <a:sym typeface="Symbol"/>
              </a:rPr>
              <a:t>Scatter Matrices (e.g., S</a:t>
            </a:r>
            <a:r>
              <a:rPr lang="en-US" altLang="en-US" sz="1800" kern="0" baseline="-25000" dirty="0" smtClean="0">
                <a:latin typeface="+mn-lt"/>
                <a:sym typeface="Symbol"/>
              </a:rPr>
              <a:t>T</a:t>
            </a:r>
            <a:r>
              <a:rPr lang="en-US" altLang="en-US" sz="1800" b="1" kern="0" dirty="0" smtClean="0">
                <a:latin typeface="+mn-lt"/>
                <a:sym typeface="Symbol"/>
              </a:rPr>
              <a:t>=S</a:t>
            </a:r>
            <a:r>
              <a:rPr lang="en-US" altLang="en-US" sz="1800" kern="0" baseline="-25000" dirty="0" smtClean="0">
                <a:latin typeface="+mn-lt"/>
                <a:sym typeface="Symbol"/>
              </a:rPr>
              <a:t>W</a:t>
            </a:r>
            <a:r>
              <a:rPr lang="en-US" altLang="en-US" sz="1800" b="1" kern="0" dirty="0" smtClean="0">
                <a:latin typeface="+mn-lt"/>
                <a:sym typeface="Symbol"/>
              </a:rPr>
              <a:t>+S</a:t>
            </a:r>
            <a:r>
              <a:rPr lang="en-US" altLang="en-US" sz="1800" kern="0" baseline="-25000" dirty="0" smtClean="0">
                <a:latin typeface="+mn-lt"/>
                <a:sym typeface="Symbol"/>
              </a:rPr>
              <a:t>B</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Trace Criterion:</a:t>
            </a:r>
          </a:p>
          <a:p>
            <a:pPr marL="165100" lvl="0" indent="-165100">
              <a:spcBef>
                <a:spcPts val="3600"/>
              </a:spcBef>
              <a:spcAft>
                <a:spcPts val="1200"/>
              </a:spcAft>
              <a:buFontTx/>
              <a:buChar char="•"/>
              <a:defRPr/>
            </a:pPr>
            <a:r>
              <a:rPr lang="en-US" altLang="en-US" sz="1800" b="1" kern="0" dirty="0" smtClean="0">
                <a:latin typeface="+mn-lt"/>
                <a:sym typeface="Symbol"/>
              </a:rPr>
              <a:t>Determinant Criterion:</a:t>
            </a:r>
          </a:p>
          <a:p>
            <a:pPr marL="165100" lvl="0" indent="-165100">
              <a:spcBef>
                <a:spcPts val="3600"/>
              </a:spcBef>
              <a:spcAft>
                <a:spcPts val="1200"/>
              </a:spcAft>
              <a:buFontTx/>
              <a:buChar char="•"/>
              <a:defRPr/>
            </a:pPr>
            <a:r>
              <a:rPr lang="en-US" altLang="en-US" sz="1800" b="1" kern="0" dirty="0" smtClean="0">
                <a:latin typeface="+mn-lt"/>
                <a:sym typeface="Symbol"/>
              </a:rPr>
              <a:t>Invariant Criteria (</a:t>
            </a:r>
            <a:r>
              <a:rPr lang="en-US" altLang="en-US" sz="1800" b="1" kern="0" dirty="0" err="1" smtClean="0">
                <a:latin typeface="+mn-lt"/>
                <a:sym typeface="Symbol"/>
              </a:rPr>
              <a:t>eigenvalues</a:t>
            </a:r>
            <a:r>
              <a:rPr lang="en-US" altLang="en-US" sz="1800" b="1" kern="0" dirty="0" smtClean="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spid="_x0000_s234508" name="Equation" r:id="rId3" imgW="3098520" imgH="609480" progId="Equation.3">
                  <p:embed/>
                </p:oleObj>
              </mc:Choice>
              <mc:Fallback>
                <p:oleObj name="Equation" r:id="rId3" imgW="3098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spid="_x0000_s234509" name="Equation" r:id="rId5" imgW="3390840" imgH="622080" progId="Equation.3">
                  <p:embed/>
                </p:oleObj>
              </mc:Choice>
              <mc:Fallback>
                <p:oleObj name="Equation" r:id="rId5" imgW="339084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spid="_x0000_s234510" name="Equation" r:id="rId7" imgW="2590560" imgH="609480" progId="Equation.3">
                  <p:embed/>
                </p:oleObj>
              </mc:Choice>
              <mc:Fallback>
                <p:oleObj name="Equation" r:id="rId7" imgW="259056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spid="_x0000_s234511" name="Equation" r:id="rId9" imgW="1612800" imgH="596880" progId="Equation.3">
                  <p:embed/>
                </p:oleObj>
              </mc:Choice>
              <mc:Fallback>
                <p:oleObj name="Equation" r:id="rId9" imgW="16128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spid="_x0000_s234512" name="Equation" r:id="rId11" imgW="5562360" imgH="647640" progId="Equation.DSMT4">
                  <p:embed/>
                </p:oleObj>
              </mc:Choice>
              <mc:Fallback>
                <p:oleObj name="Equation" r:id="rId11" imgW="55623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Iterative Optimization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smtClean="0">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smtClean="0">
                <a:ln>
                  <a:noFill/>
                </a:ln>
                <a:solidFill>
                  <a:schemeClr val="tx1"/>
                </a:solidFill>
                <a:effectLst/>
                <a:uLnTx/>
                <a:uFillTx/>
                <a:latin typeface="+mn-lt"/>
                <a:ea typeface="+mn-ea"/>
                <a:cs typeface="+mn-cs"/>
              </a:rPr>
              <a:t>n</a:t>
            </a:r>
            <a:r>
              <a:rPr kumimoji="0" lang="en-US" altLang="en-US" sz="1800" i="0" u="none" strike="noStrike" kern="0" cap="none" spc="0" normalizeH="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smtClean="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smtClean="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smtClean="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-Means algorithm).</a:t>
            </a:r>
            <a:endParaRPr lang="en-US" altLang="en-US" sz="1800" b="1" kern="0" dirty="0" smtClean="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7552</TotalTime>
  <Words>1478</Words>
  <Application>Microsoft Macintosh PowerPoint</Application>
  <PresentationFormat>Letter Paper (8.5x11 in)</PresentationFormat>
  <Paragraphs>124</Paragraphs>
  <Slides>15</Slides>
  <Notes>0</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15</vt:i4>
      </vt:variant>
    </vt:vector>
  </HeadingPairs>
  <TitlesOfParts>
    <vt:vector size="21" baseType="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447</cp:revision>
  <dcterms:created xsi:type="dcterms:W3CDTF">2002-09-12T17:13:32Z</dcterms:created>
  <dcterms:modified xsi:type="dcterms:W3CDTF">2014-04-04T01:51:13Z</dcterms:modified>
</cp:coreProperties>
</file>