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16" r:id="rId19"/>
    <p:sldId id="531"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81" d="100"/>
          <a:sy n="81" d="100"/>
        </p:scale>
        <p:origin x="-216" y="-104"/>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1" Type="http://schemas.openxmlformats.org/officeDocument/2006/relationships/image" Target="../media/image27.wmf"/><Relationship Id="rId2"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ople.csail.mit.edu/mcollins/6864/slides/wordsim.4up.pdf" TargetMode="External"/><Relationship Id="rId4" Type="http://schemas.openxmlformats.org/officeDocument/2006/relationships/hyperlink" Target="http://gseni.minedata2learn.com/my_pr/PR-7-Clustering.pdf" TargetMode="External"/><Relationship Id="rId5" Type="http://schemas.openxmlformats.org/officeDocument/2006/relationships/hyperlink" Target="http://www.cs.cmu.edu/afs/cs/project/jair/pub/volume4/fisher96a-html/node6.html" TargetMode="External"/><Relationship Id="rId6" Type="http://schemas.openxmlformats.org/officeDocument/2006/relationships/hyperlink" Target="https://www.ucl.ac.uk/oncology/MicroCore/HTML_resource/Hier_Clust.htm" TargetMode="External"/><Relationship Id="rId7" Type="http://schemas.openxmlformats.org/officeDocument/2006/relationships/hyperlink" Target="http://www.ece.msstate.edu/research/isip/projects/speech/software/demonstrations/applets/util/pattern_recognition/current/index.html"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www.cogs.indiana.edu/socmathpsych/smp03/zoubi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2.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3.wmf"/><Relationship Id="rId5" Type="http://schemas.openxmlformats.org/officeDocument/2006/relationships/oleObject" Target="../embeddings/oleObject31.bin"/><Relationship Id="rId6" Type="http://schemas.openxmlformats.org/officeDocument/2006/relationships/image" Target="../media/image34.wmf"/><Relationship Id="rId7" Type="http://schemas.openxmlformats.org/officeDocument/2006/relationships/oleObject" Target="../embeddings/oleObject32.bin"/><Relationship Id="rId8" Type="http://schemas.openxmlformats.org/officeDocument/2006/relationships/image" Target="../media/image35.wmf"/><Relationship Id="rId9" Type="http://schemas.openxmlformats.org/officeDocument/2006/relationships/image" Target="../media/image32.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3.wmf"/><Relationship Id="rId5" Type="http://schemas.openxmlformats.org/officeDocument/2006/relationships/oleObject" Target="../embeddings/oleObject35.bin"/><Relationship Id="rId6" Type="http://schemas.openxmlformats.org/officeDocument/2006/relationships/image" Target="../media/image34.wmf"/><Relationship Id="rId7" Type="http://schemas.openxmlformats.org/officeDocument/2006/relationships/oleObject" Target="../embeddings/oleObject36.bin"/><Relationship Id="rId8" Type="http://schemas.openxmlformats.org/officeDocument/2006/relationships/image" Target="../media/image35.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6.bin"/><Relationship Id="rId20" Type="http://schemas.openxmlformats.org/officeDocument/2006/relationships/image" Target="../media/image15.wmf"/><Relationship Id="rId10" Type="http://schemas.openxmlformats.org/officeDocument/2006/relationships/image" Target="../media/image10.wmf"/><Relationship Id="rId11" Type="http://schemas.openxmlformats.org/officeDocument/2006/relationships/oleObject" Target="../embeddings/oleObject7.bin"/><Relationship Id="rId12" Type="http://schemas.openxmlformats.org/officeDocument/2006/relationships/image" Target="../media/image11.wmf"/><Relationship Id="rId13" Type="http://schemas.openxmlformats.org/officeDocument/2006/relationships/oleObject" Target="../embeddings/oleObject8.bin"/><Relationship Id="rId14" Type="http://schemas.openxmlformats.org/officeDocument/2006/relationships/image" Target="../media/image12.wmf"/><Relationship Id="rId15" Type="http://schemas.openxmlformats.org/officeDocument/2006/relationships/oleObject" Target="../embeddings/oleObject9.bin"/><Relationship Id="rId16" Type="http://schemas.openxmlformats.org/officeDocument/2006/relationships/image" Target="../media/image13.wmf"/><Relationship Id="rId17" Type="http://schemas.openxmlformats.org/officeDocument/2006/relationships/oleObject" Target="../embeddings/oleObject10.bin"/><Relationship Id="rId18" Type="http://schemas.openxmlformats.org/officeDocument/2006/relationships/image" Target="../media/image14.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7" Type="http://schemas.openxmlformats.org/officeDocument/2006/relationships/oleObject" Target="../embeddings/oleObject5.bin"/><Relationship Id="rId8" Type="http://schemas.openxmlformats.org/officeDocument/2006/relationships/image" Target="../media/image9.wmf"/></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5.bin"/><Relationship Id="rId20" Type="http://schemas.openxmlformats.org/officeDocument/2006/relationships/oleObject" Target="../embeddings/oleObject21.bin"/><Relationship Id="rId21" Type="http://schemas.openxmlformats.org/officeDocument/2006/relationships/image" Target="../media/image23.wmf"/><Relationship Id="rId22" Type="http://schemas.openxmlformats.org/officeDocument/2006/relationships/oleObject" Target="../embeddings/oleObject22.bin"/><Relationship Id="rId23" Type="http://schemas.openxmlformats.org/officeDocument/2006/relationships/image" Target="../media/image24.wmf"/><Relationship Id="rId10" Type="http://schemas.openxmlformats.org/officeDocument/2006/relationships/image" Target="../media/image18.wmf"/><Relationship Id="rId11" Type="http://schemas.openxmlformats.org/officeDocument/2006/relationships/oleObject" Target="../embeddings/oleObject16.bin"/><Relationship Id="rId12" Type="http://schemas.openxmlformats.org/officeDocument/2006/relationships/image" Target="../media/image19.wmf"/><Relationship Id="rId13" Type="http://schemas.openxmlformats.org/officeDocument/2006/relationships/oleObject" Target="../embeddings/oleObject17.bin"/><Relationship Id="rId14" Type="http://schemas.openxmlformats.org/officeDocument/2006/relationships/image" Target="../media/image20.wmf"/><Relationship Id="rId15" Type="http://schemas.openxmlformats.org/officeDocument/2006/relationships/oleObject" Target="../embeddings/oleObject18.bin"/><Relationship Id="rId16" Type="http://schemas.openxmlformats.org/officeDocument/2006/relationships/oleObject" Target="../embeddings/oleObject19.bin"/><Relationship Id="rId17" Type="http://schemas.openxmlformats.org/officeDocument/2006/relationships/image" Target="../media/image21.wmf"/><Relationship Id="rId18" Type="http://schemas.openxmlformats.org/officeDocument/2006/relationships/oleObject" Target="../embeddings/oleObject20.bin"/><Relationship Id="rId19" Type="http://schemas.openxmlformats.org/officeDocument/2006/relationships/image" Target="../media/image22.wmf"/><Relationship Id="rId1" Type="http://schemas.openxmlformats.org/officeDocument/2006/relationships/vmlDrawing" Target="../drawings/vmlDrawing3.vml"/><Relationship Id="rId2" Type="http://schemas.openxmlformats.org/officeDocument/2006/relationships/slideLayout" Target="../slideLayouts/slideLayout3.xml"/><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oleObject" Target="../embeddings/oleObject26.bin"/><Relationship Id="rId6" Type="http://schemas.openxmlformats.org/officeDocument/2006/relationships/image" Target="../media/image28.wmf"/><Relationship Id="rId7" Type="http://schemas.openxmlformats.org/officeDocument/2006/relationships/oleObject" Target="../embeddings/oleObject27.bin"/><Relationship Id="rId8" Type="http://schemas.openxmlformats.org/officeDocument/2006/relationships/image" Target="../media/image29.wmf"/><Relationship Id="rId9" Type="http://schemas.openxmlformats.org/officeDocument/2006/relationships/oleObject" Target="../embeddings/oleObject28.bin"/><Relationship Id="rId10"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28: </a:t>
            </a:r>
            <a:r>
              <a:rPr lang="en-US" b="1" dirty="0">
                <a:solidFill>
                  <a:schemeClr val="accent2"/>
                </a:solidFill>
              </a:rPr>
              <a:t>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7"/>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21"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22"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23"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45"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69"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70"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71"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extLst>
      <p:ext uri="{BB962C8B-B14F-4D97-AF65-F5344CB8AC3E}">
        <p14:creationId xmlns:p14="http://schemas.microsoft.com/office/powerpoint/2010/main" val="24291019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smtClean="0">
                <a:solidFill>
                  <a:schemeClr val="bg1"/>
                </a:solidFill>
              </a:rPr>
              <a:t> </a:t>
            </a:r>
            <a:r>
              <a:rPr lang="en-US" altLang="en-US" sz="1800" b="1" dirty="0" smtClean="0">
                <a:solidFill>
                  <a:schemeClr val="bg1"/>
                </a:solidFill>
              </a:rPr>
              <a:t>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kern="0" dirty="0" err="1" smtClean="0">
                <a:sym typeface="Symbol"/>
              </a:rPr>
              <a:t>|</a:t>
            </a:r>
            <a:r>
              <a:rPr lang="en-US" altLang="en-US" sz="1800" kern="0" dirty="0" err="1" smtClean="0">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err="1" smtClean="0">
                <a:sym typeface="Symbol"/>
              </a:rPr>
              <a:t>θ</a:t>
            </a:r>
            <a:r>
              <a:rPr lang="en-US" altLang="en-US" sz="1800" b="1" i="1" kern="0" dirty="0" smtClean="0">
                <a:sym typeface="Symbol"/>
              </a:rPr>
              <a:t> </a:t>
            </a:r>
            <a:r>
              <a:rPr lang="en-US" altLang="en-US" sz="1800" kern="0" dirty="0" smtClean="0">
                <a:sym typeface="Symbol"/>
              </a:rPr>
              <a:t> </a:t>
            </a:r>
            <a:r>
              <a:rPr lang="en-US" altLang="en-US" sz="1800" kern="0" dirty="0" smtClean="0">
                <a:sym typeface="Symbol"/>
              </a:rPr>
              <a:t>= </a:t>
            </a:r>
            <a:r>
              <a:rPr lang="en-US" altLang="en-US" sz="1800" kern="0" dirty="0" smtClean="0">
                <a:sym typeface="Symbol"/>
              </a:rPr>
              <a:t>(</a:t>
            </a:r>
            <a:r>
              <a:rPr lang="en-US" altLang="en-US" sz="1800" b="1" i="1" kern="0" dirty="0" smtClean="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smtClean="0">
                <a:sym typeface="Symbol"/>
              </a:rPr>
              <a:t>,</a:t>
            </a:r>
            <a:r>
              <a:rPr lang="en-US" altLang="en-US" sz="1800" b="1" i="1" kern="0" dirty="0" err="1" smtClean="0">
                <a:sym typeface="Symbol"/>
              </a:rPr>
              <a:t>θ</a:t>
            </a:r>
            <a:r>
              <a:rPr lang="en-US" altLang="en-US" sz="1800" i="1" kern="0" baseline="-25000" dirty="0" err="1"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25"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26"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err="1" smtClean="0">
                <a:sym typeface="Symbol"/>
              </a:rPr>
              <a:t>ω</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is independent of the previously drawn samples,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err="1" smtClean="0">
                <a:sym typeface="Symbol"/>
              </a:rPr>
              <a:t>θ</a:t>
            </a:r>
            <a:r>
              <a:rPr lang="en-US" altLang="en-US" sz="1800" b="1" kern="0" dirty="0" smtClean="0"/>
              <a:t> </a:t>
            </a:r>
            <a:r>
              <a:rPr lang="en-US" altLang="en-US" sz="1800" b="1" kern="0" dirty="0" smtClean="0"/>
              <a:t>:</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err="1" smtClean="0">
                <a:sym typeface="Symbol"/>
              </a:rPr>
              <a:t>θ</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25"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26"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27"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28"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29"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30"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31"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432"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433"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err="1" smtClean="0">
                <a:latin typeface="+mn-lt"/>
                <a:sym typeface="Symbol"/>
              </a:rPr>
              <a:t>θ</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449"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450"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451"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452"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453"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454"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455"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456"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457"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458"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459"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In the limit it will converge to a Dirac delta function centered at the true value of </a:t>
            </a:r>
            <a:r>
              <a:rPr lang="en-US" altLang="en-US" sz="1800" b="1" i="1" kern="0" dirty="0" err="1" smtClean="0">
                <a:sym typeface="Symbol"/>
              </a:rPr>
              <a:t>θ</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err="1" smtClean="0">
                <a:sym typeface="Symbol"/>
              </a:rPr>
              <a:t>θ</a:t>
            </a:r>
            <a:r>
              <a:rPr lang="en-US" altLang="en-US" sz="1800" b="1" i="1" kern="0" dirty="0" smtClean="0">
                <a:sym typeface="Symbol"/>
              </a:rPr>
              <a:t>.</a:t>
            </a:r>
            <a:endParaRPr lang="en-US" altLang="en-US" sz="1800" b="1" i="1" kern="0" dirty="0" smtClean="0">
              <a:sym typeface="Symbol"/>
            </a:endParaRP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One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even </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though</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might converge to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baseline="30000" dirty="0" err="1" smtClean="0">
                <a:sym typeface="Symbol"/>
              </a:rPr>
              <a:t>n</a:t>
            </a:r>
            <a:r>
              <a:rPr lang="en-US" altLang="en-US" sz="1800" kern="0" dirty="0" smtClean="0">
                <a:sym typeface="Symbol"/>
              </a:rPr>
              <a:t>)</a:t>
            </a:r>
            <a:r>
              <a:rPr lang="en-US" altLang="en-US" sz="1800" b="1" kern="0" dirty="0" smtClean="0">
                <a:sym typeface="Symbol"/>
              </a:rPr>
              <a:t> will not in general converge to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smtClean="0">
                <a:sym typeface="Symbol"/>
              </a:rPr>
              <a:t>)</a:t>
            </a:r>
            <a:r>
              <a:rPr lang="en-US" altLang="en-US" sz="1800" b="1" kern="0" dirty="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73"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74"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497"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498"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499"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00"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01"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7551</TotalTime>
  <Words>1478</Words>
  <Application>Microsoft Macintosh PowerPoint</Application>
  <PresentationFormat>Letter Paper (8.5x11 in)</PresentationFormat>
  <Paragraphs>124</Paragraphs>
  <Slides>15</Slides>
  <Notes>0</Notes>
  <HiddenSlides>0</HiddenSlides>
  <MMClips>0</MMClips>
  <ScaleCrop>false</ScaleCrop>
  <HeadingPairs>
    <vt:vector size="6" baseType="variant">
      <vt:variant>
        <vt:lpstr>Theme</vt:lpstr>
      </vt:variant>
      <vt:variant>
        <vt:i4>5</vt:i4>
      </vt:variant>
      <vt:variant>
        <vt:lpstr>Embedded OLE Servers</vt:lpstr>
      </vt:variant>
      <vt:variant>
        <vt:i4>2</vt:i4>
      </vt:variant>
      <vt:variant>
        <vt:lpstr>Slide Titles</vt:lpstr>
      </vt:variant>
      <vt:variant>
        <vt:i4>15</vt:i4>
      </vt:variant>
    </vt:vector>
  </HeadingPairs>
  <TitlesOfParts>
    <vt:vector size="22" baseType="lpstr">
      <vt:lpstr>lecture_title</vt:lpstr>
      <vt:lpstr>isip_default</vt:lpstr>
      <vt:lpstr>lecture_default</vt:lpstr>
      <vt:lpstr>1_isip_default</vt:lpstr>
      <vt:lpstr>1_lecture_title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446</cp:revision>
  <dcterms:created xsi:type="dcterms:W3CDTF">2002-09-12T17:13:32Z</dcterms:created>
  <dcterms:modified xsi:type="dcterms:W3CDTF">2014-04-02T02:55:16Z</dcterms:modified>
</cp:coreProperties>
</file>