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18"/>
  </p:notesMasterIdLst>
  <p:handoutMasterIdLst>
    <p:handoutMasterId r:id="rId19"/>
  </p:handoutMasterIdLst>
  <p:sldIdLst>
    <p:sldId id="356" r:id="rId6"/>
    <p:sldId id="459" r:id="rId7"/>
    <p:sldId id="460" r:id="rId8"/>
    <p:sldId id="461" r:id="rId9"/>
    <p:sldId id="462" r:id="rId10"/>
    <p:sldId id="463" r:id="rId11"/>
    <p:sldId id="464" r:id="rId12"/>
    <p:sldId id="465" r:id="rId13"/>
    <p:sldId id="466" r:id="rId14"/>
    <p:sldId id="467" r:id="rId15"/>
    <p:sldId id="468" r:id="rId16"/>
    <p:sldId id="469" r:id="rId17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13" autoAdjust="0"/>
    <p:restoredTop sz="96226" autoAdjust="0"/>
  </p:normalViewPr>
  <p:slideViewPr>
    <p:cSldViewPr snapToGrid="0">
      <p:cViewPr varScale="1">
        <p:scale>
          <a:sx n="75" d="100"/>
          <a:sy n="75" d="100"/>
        </p:scale>
        <p:origin x="-1976" y="-112"/>
      </p:cViewPr>
      <p:guideLst>
        <p:guide orient="horz" pos="3816"/>
        <p:guide pos="4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4" Type="http://schemas.openxmlformats.org/officeDocument/2006/relationships/image" Target="../media/image37.wmf"/><Relationship Id="rId5" Type="http://schemas.openxmlformats.org/officeDocument/2006/relationships/image" Target="../media/image38.wmf"/><Relationship Id="rId6" Type="http://schemas.openxmlformats.org/officeDocument/2006/relationships/image" Target="../media/image39.wmf"/><Relationship Id="rId1" Type="http://schemas.openxmlformats.org/officeDocument/2006/relationships/image" Target="../media/image34.wmf"/><Relationship Id="rId2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Relationship Id="rId2" Type="http://schemas.openxmlformats.org/officeDocument/2006/relationships/image" Target="../media/image12.wmf"/><Relationship Id="rId3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4" Type="http://schemas.openxmlformats.org/officeDocument/2006/relationships/image" Target="../media/image18.wmf"/><Relationship Id="rId5" Type="http://schemas.openxmlformats.org/officeDocument/2006/relationships/image" Target="../media/image19.wmf"/><Relationship Id="rId6" Type="http://schemas.openxmlformats.org/officeDocument/2006/relationships/image" Target="../media/image20.wmf"/><Relationship Id="rId7" Type="http://schemas.openxmlformats.org/officeDocument/2006/relationships/image" Target="../media/image21.wmf"/><Relationship Id="rId1" Type="http://schemas.openxmlformats.org/officeDocument/2006/relationships/image" Target="../media/image15.wmf"/><Relationship Id="rId2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4" Type="http://schemas.openxmlformats.org/officeDocument/2006/relationships/image" Target="../media/image26.wmf"/><Relationship Id="rId5" Type="http://schemas.openxmlformats.org/officeDocument/2006/relationships/image" Target="../media/image27.wmf"/><Relationship Id="rId1" Type="http://schemas.openxmlformats.org/officeDocument/2006/relationships/image" Target="../media/image23.wmf"/><Relationship Id="rId2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4" Type="http://schemas.openxmlformats.org/officeDocument/2006/relationships/image" Target="../media/image31.wmf"/><Relationship Id="rId5" Type="http://schemas.openxmlformats.org/officeDocument/2006/relationships/image" Target="../media/image32.wmf"/><Relationship Id="rId6" Type="http://schemas.openxmlformats.org/officeDocument/2006/relationships/image" Target="../media/image33.wmf"/><Relationship Id="rId1" Type="http://schemas.openxmlformats.org/officeDocument/2006/relationships/image" Target="../media/image28.wmf"/><Relationship Id="rId2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22,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dl-research.org/" TargetMode="External"/><Relationship Id="rId4" Type="http://schemas.openxmlformats.org/officeDocument/2006/relationships/hyperlink" Target="http://www.no-free-lunch.org/" TargetMode="External"/><Relationship Id="rId5" Type="http://schemas.openxmlformats.org/officeDocument/2006/relationships/hyperlink" Target="http://eecs.oregonstate.edu/~tgd/publications/tr-bias.ps.gz" TargetMode="External"/><Relationship Id="rId6" Type="http://schemas.openxmlformats.org/officeDocument/2006/relationships/hyperlink" Target="http://www.physics.utah.edu/~detar/phycs6730/handouts/jackknife/jackknife/" TargetMode="External"/><Relationship Id="rId7" Type="http://schemas.openxmlformats.org/officeDocument/2006/relationships/hyperlink" Target="http://people.revoledu.com/kardi/tutorial/Bootstrap/index.html" TargetMode="External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en.wikipedia.org/wiki/Occam's_Razor" TargetMode="Externa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8.bin"/><Relationship Id="rId12" Type="http://schemas.openxmlformats.org/officeDocument/2006/relationships/image" Target="../media/image32.wmf"/><Relationship Id="rId13" Type="http://schemas.openxmlformats.org/officeDocument/2006/relationships/oleObject" Target="../embeddings/oleObject29.bin"/><Relationship Id="rId14" Type="http://schemas.openxmlformats.org/officeDocument/2006/relationships/image" Target="../media/image33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24.bin"/><Relationship Id="rId4" Type="http://schemas.openxmlformats.org/officeDocument/2006/relationships/image" Target="../media/image28.wmf"/><Relationship Id="rId5" Type="http://schemas.openxmlformats.org/officeDocument/2006/relationships/oleObject" Target="../embeddings/oleObject25.bin"/><Relationship Id="rId6" Type="http://schemas.openxmlformats.org/officeDocument/2006/relationships/image" Target="../media/image29.wmf"/><Relationship Id="rId7" Type="http://schemas.openxmlformats.org/officeDocument/2006/relationships/oleObject" Target="../embeddings/oleObject26.bin"/><Relationship Id="rId8" Type="http://schemas.openxmlformats.org/officeDocument/2006/relationships/image" Target="../media/image30.wmf"/><Relationship Id="rId9" Type="http://schemas.openxmlformats.org/officeDocument/2006/relationships/oleObject" Target="../embeddings/oleObject27.bin"/><Relationship Id="rId10" Type="http://schemas.openxmlformats.org/officeDocument/2006/relationships/image" Target="../media/image31.wmf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4.bin"/><Relationship Id="rId12" Type="http://schemas.openxmlformats.org/officeDocument/2006/relationships/image" Target="../media/image38.wmf"/><Relationship Id="rId13" Type="http://schemas.openxmlformats.org/officeDocument/2006/relationships/oleObject" Target="../embeddings/oleObject35.bin"/><Relationship Id="rId14" Type="http://schemas.openxmlformats.org/officeDocument/2006/relationships/image" Target="../media/image39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30.bin"/><Relationship Id="rId4" Type="http://schemas.openxmlformats.org/officeDocument/2006/relationships/image" Target="../media/image34.wmf"/><Relationship Id="rId5" Type="http://schemas.openxmlformats.org/officeDocument/2006/relationships/oleObject" Target="../embeddings/oleObject31.bin"/><Relationship Id="rId6" Type="http://schemas.openxmlformats.org/officeDocument/2006/relationships/image" Target="../media/image35.wmf"/><Relationship Id="rId7" Type="http://schemas.openxmlformats.org/officeDocument/2006/relationships/oleObject" Target="../embeddings/oleObject32.bin"/><Relationship Id="rId8" Type="http://schemas.openxmlformats.org/officeDocument/2006/relationships/image" Target="../media/image36.wmf"/><Relationship Id="rId9" Type="http://schemas.openxmlformats.org/officeDocument/2006/relationships/oleObject" Target="../embeddings/oleObject33.bin"/><Relationship Id="rId10" Type="http://schemas.openxmlformats.org/officeDocument/2006/relationships/image" Target="../media/image3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7.wmf"/><Relationship Id="rId7" Type="http://schemas.openxmlformats.org/officeDocument/2006/relationships/image" Target="../media/image8.jpe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10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12.wmf"/><Relationship Id="rId7" Type="http://schemas.openxmlformats.org/officeDocument/2006/relationships/oleObject" Target="../embeddings/oleObject9.bin"/><Relationship Id="rId8" Type="http://schemas.openxmlformats.org/officeDocument/2006/relationships/image" Target="../media/image13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4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5.bin"/><Relationship Id="rId12" Type="http://schemas.openxmlformats.org/officeDocument/2006/relationships/image" Target="../media/image19.wmf"/><Relationship Id="rId13" Type="http://schemas.openxmlformats.org/officeDocument/2006/relationships/oleObject" Target="../embeddings/oleObject16.bin"/><Relationship Id="rId14" Type="http://schemas.openxmlformats.org/officeDocument/2006/relationships/image" Target="../media/image20.wmf"/><Relationship Id="rId15" Type="http://schemas.openxmlformats.org/officeDocument/2006/relationships/oleObject" Target="../embeddings/oleObject17.bin"/><Relationship Id="rId16" Type="http://schemas.openxmlformats.org/officeDocument/2006/relationships/image" Target="../media/image21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11.bin"/><Relationship Id="rId4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6.w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17.wmf"/><Relationship Id="rId9" Type="http://schemas.openxmlformats.org/officeDocument/2006/relationships/oleObject" Target="../embeddings/oleObject14.bin"/><Relationship Id="rId10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4" Type="http://schemas.openxmlformats.org/officeDocument/2006/relationships/image" Target="../media/image22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3.bin"/><Relationship Id="rId12" Type="http://schemas.openxmlformats.org/officeDocument/2006/relationships/image" Target="../media/image27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19.bin"/><Relationship Id="rId4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6" Type="http://schemas.openxmlformats.org/officeDocument/2006/relationships/image" Target="../media/image24.wmf"/><Relationship Id="rId7" Type="http://schemas.openxmlformats.org/officeDocument/2006/relationships/oleObject" Target="../embeddings/oleObject21.bin"/><Relationship Id="rId8" Type="http://schemas.openxmlformats.org/officeDocument/2006/relationships/image" Target="../media/image25.wmf"/><Relationship Id="rId9" Type="http://schemas.openxmlformats.org/officeDocument/2006/relationships/oleObject" Target="../embeddings/oleObject22.bin"/><Relationship Id="rId10" Type="http://schemas.openxmlformats.org/officeDocument/2006/relationships/image" Target="../media/image2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Occam’s Razor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No Free Lunch Theorem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Minimum Description Length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Bias and Variance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Jackknife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Bootstrap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2"/>
              </a:rPr>
              <a:t>WIKI: Occam's Razor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CSCG: MDL On the Web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4"/>
              </a:rPr>
              <a:t>MS: No Free Lunch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TGD: Bias and Variance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CD: Jackknife Error Estimates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KT: Bootstrap Sampling Tutorial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22: </a:t>
            </a:r>
            <a:r>
              <a:rPr lang="en-US" b="1" dirty="0" smtClean="0">
                <a:solidFill>
                  <a:schemeClr val="accent2"/>
                </a:solidFill>
              </a:rPr>
              <a:t>FOUNDATIONS OF MACHINE LEARNING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8"/>
          <a:srcRect l="4393" r="1823"/>
          <a:stretch>
            <a:fillRect/>
          </a:stretch>
        </p:blipFill>
        <p:spPr bwMode="auto">
          <a:xfrm>
            <a:off x="5726242" y="1304145"/>
            <a:ext cx="2955795" cy="2489207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60104" y="3792510"/>
            <a:ext cx="3321934" cy="208332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Jackknife Bias and Variance Estimates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can write a general estimate for the bias as:</a:t>
            </a:r>
          </a:p>
          <a:p>
            <a:pPr marL="165100" indent="-165100" eaLnBrk="1" hangingPunct="1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jackknife method can be used to estimate this bias. The procedure is to delete points </a:t>
            </a:r>
            <a:r>
              <a:rPr lang="en-US" sz="1800" i="1" dirty="0" smtClean="0"/>
              <a:t>x</a:t>
            </a:r>
            <a:r>
              <a:rPr lang="en-US" sz="1800" baseline="-25000" dirty="0" smtClean="0"/>
              <a:t>i</a:t>
            </a:r>
            <a:r>
              <a:rPr lang="en-US" sz="1800" b="1" dirty="0" smtClean="0"/>
              <a:t> one at a time from </a:t>
            </a:r>
            <a:r>
              <a:rPr lang="en-US" sz="1800" i="1" dirty="0" smtClean="0"/>
              <a:t>D</a:t>
            </a:r>
            <a:r>
              <a:rPr lang="en-US" sz="1800" b="1" dirty="0" smtClean="0"/>
              <a:t> and then compute:                      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jackknife estimate is: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can rearrange terms:</a:t>
            </a:r>
          </a:p>
          <a:p>
            <a:pPr marL="165100" indent="-165100" eaLnBrk="1" hangingPunct="1">
              <a:spcAft>
                <a:spcPts val="1200"/>
              </a:spcAft>
              <a:defRPr/>
            </a:pPr>
            <a:r>
              <a:rPr lang="en-US" sz="1800" b="1" dirty="0" smtClean="0"/>
              <a:t>	This is an unbiased estimate of the bias.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Recall the traditional variance: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jackknife estimate of the variance is:</a:t>
            </a:r>
          </a:p>
          <a:p>
            <a:pPr marL="165100" indent="-165100" eaLnBrk="1" hangingPunct="1">
              <a:spcBef>
                <a:spcPts val="48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This same strategy can be applied to estimation of other statistics. </a:t>
            </a:r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5537226" y="565619"/>
          <a:ext cx="1422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69" name="Equation" r:id="rId3" imgW="1422360" imgH="317160" progId="Equation.3">
                  <p:embed/>
                </p:oleObj>
              </mc:Choice>
              <mc:Fallback>
                <p:oleObj name="Equation" r:id="rId3" imgW="142236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7226" y="565619"/>
                        <a:ext cx="14224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6411133" y="1294750"/>
          <a:ext cx="12573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70" name="Equation" r:id="rId5" imgW="1257120" imgH="571320" progId="Equation.3">
                  <p:embed/>
                </p:oleObj>
              </mc:Choice>
              <mc:Fallback>
                <p:oleObj name="Equation" r:id="rId5" imgW="125712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1133" y="1294750"/>
                        <a:ext cx="12573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3089171" y="2345623"/>
          <a:ext cx="3022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71" name="Equation" r:id="rId7" imgW="3022560" imgH="368280" progId="Equation.3">
                  <p:embed/>
                </p:oleObj>
              </mc:Choice>
              <mc:Fallback>
                <p:oleObj name="Equation" r:id="rId7" imgW="30225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9171" y="2345623"/>
                        <a:ext cx="30226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3159125" y="1882775"/>
          <a:ext cx="2349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72" name="Equation" r:id="rId9" imgW="2349360" imgH="368280" progId="Equation.3">
                  <p:embed/>
                </p:oleObj>
              </mc:Choice>
              <mc:Fallback>
                <p:oleObj name="Equation" r:id="rId9" imgW="23493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25" y="1882775"/>
                        <a:ext cx="23495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4" name="Object 6"/>
          <p:cNvGraphicFramePr>
            <a:graphicFrameLocks noChangeAspect="1"/>
          </p:cNvGraphicFramePr>
          <p:nvPr/>
        </p:nvGraphicFramePr>
        <p:xfrm>
          <a:off x="3721100" y="3140075"/>
          <a:ext cx="3352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73" name="Equation" r:id="rId11" imgW="3352680" imgH="342720" progId="Equation.3">
                  <p:embed/>
                </p:oleObj>
              </mc:Choice>
              <mc:Fallback>
                <p:oleObj name="Equation" r:id="rId11" imgW="33526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100" y="3140075"/>
                        <a:ext cx="33528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5" name="Object 7"/>
          <p:cNvGraphicFramePr>
            <a:graphicFrameLocks noChangeAspect="1"/>
          </p:cNvGraphicFramePr>
          <p:nvPr/>
        </p:nvGraphicFramePr>
        <p:xfrm>
          <a:off x="452438" y="4002790"/>
          <a:ext cx="2870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74" name="Equation" r:id="rId13" imgW="2869920" imgH="571320" progId="Equation.DSMT4">
                  <p:embed/>
                </p:oleObj>
              </mc:Choice>
              <mc:Fallback>
                <p:oleObj name="Equation" r:id="rId13" imgW="286992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002790"/>
                        <a:ext cx="28702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8246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Bootstrap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406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bootstrap data set is one created by randomly selecting </a:t>
            </a:r>
            <a:r>
              <a:rPr lang="en-US" sz="1800" i="1" dirty="0" smtClean="0"/>
              <a:t>n</a:t>
            </a:r>
            <a:r>
              <a:rPr lang="en-US" sz="1800" b="1" dirty="0" smtClean="0"/>
              <a:t> points from the training set </a:t>
            </a:r>
            <a:r>
              <a:rPr lang="en-US" sz="1800" i="1" dirty="0" smtClean="0"/>
              <a:t>D</a:t>
            </a:r>
            <a:r>
              <a:rPr lang="en-US" sz="1800" b="1" dirty="0" smtClean="0"/>
              <a:t>, with replacement.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 bootstrap estimation, this selection process is repeated </a:t>
            </a:r>
            <a:r>
              <a:rPr lang="en-US" sz="1800" i="1" dirty="0" smtClean="0"/>
              <a:t>B</a:t>
            </a:r>
            <a:r>
              <a:rPr lang="en-US" sz="1800" b="1" dirty="0" smtClean="0"/>
              <a:t> times to yield </a:t>
            </a:r>
            <a:r>
              <a:rPr lang="en-US" sz="1800" i="1" dirty="0" smtClean="0"/>
              <a:t>B</a:t>
            </a:r>
            <a:r>
              <a:rPr lang="en-US" sz="1800" b="1" dirty="0" smtClean="0"/>
              <a:t> bootstrap data sets, which are treated as independent sets.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bootstrap estimate of a statistic,   </a:t>
            </a:r>
            <a:r>
              <a:rPr lang="en-US" sz="1800" b="1" dirty="0" smtClean="0">
                <a:sym typeface="Symbol"/>
              </a:rPr>
              <a:t>, is denoted        and is merely the mean of the </a:t>
            </a:r>
            <a:r>
              <a:rPr lang="en-US" sz="1800" i="1" dirty="0" smtClean="0">
                <a:sym typeface="Symbol"/>
              </a:rPr>
              <a:t>B</a:t>
            </a:r>
            <a:r>
              <a:rPr lang="en-US" sz="1800" b="1" dirty="0" smtClean="0">
                <a:sym typeface="Symbol"/>
              </a:rPr>
              <a:t> estimates on the individual bootstrap data sets:</a:t>
            </a:r>
          </a:p>
          <a:p>
            <a:pPr marL="165100" indent="-165100" eaLnBrk="1" hangingPunct="1">
              <a:spcBef>
                <a:spcPts val="64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bootstrap estimate of the bias is:</a:t>
            </a:r>
          </a:p>
          <a:p>
            <a:pPr marL="165100" indent="-165100" eaLnBrk="1" hangingPunct="1">
              <a:spcBef>
                <a:spcPts val="24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bootstrap estimate of the variance is: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bootstrap estimate of the variance of the mean can be shown to approach the traditional variance of the mean as            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larger the number of bootstrap samples, the better the estimate.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09570" y="2010570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93" name="Equation" r:id="rId3" imgW="164880" imgH="228600" progId="Equation.3">
                  <p:embed/>
                </p:oleObj>
              </mc:Choice>
              <mc:Fallback>
                <p:oleObj name="Equation" r:id="rId3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9570" y="2010570"/>
                        <a:ext cx="1651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5767360" y="1952808"/>
          <a:ext cx="431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94" name="Equation" r:id="rId5" imgW="431640" imgH="291960" progId="Equation.3">
                  <p:embed/>
                </p:oleObj>
              </mc:Choice>
              <mc:Fallback>
                <p:oleObj name="Equation" r:id="rId5" imgW="4316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7360" y="1952808"/>
                        <a:ext cx="431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452438" y="2728913"/>
          <a:ext cx="1536701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95" name="Equation" r:id="rId7" imgW="1536480" imgH="571320" progId="Equation.3">
                  <p:embed/>
                </p:oleObj>
              </mc:Choice>
              <mc:Fallback>
                <p:oleObj name="Equation" r:id="rId7" imgW="15364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2728913"/>
                        <a:ext cx="1536701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4457726" y="3375573"/>
          <a:ext cx="3124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96" name="Equation" r:id="rId9" imgW="3124080" imgH="571320" progId="Equation.3">
                  <p:embed/>
                </p:oleObj>
              </mc:Choice>
              <mc:Fallback>
                <p:oleObj name="Equation" r:id="rId9" imgW="31240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7726" y="3375573"/>
                        <a:ext cx="31242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4967160" y="4111763"/>
          <a:ext cx="2590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97" name="Equation" r:id="rId11" imgW="2590560" imgH="571320" progId="Equation.3">
                  <p:embed/>
                </p:oleObj>
              </mc:Choice>
              <mc:Fallback>
                <p:oleObj name="Equation" r:id="rId11" imgW="25905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7160" y="4111763"/>
                        <a:ext cx="2590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4573718" y="5109592"/>
          <a:ext cx="685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98" name="Equation" r:id="rId13" imgW="685800" imgH="228600" progId="Equation.DSMT4">
                  <p:embed/>
                </p:oleObj>
              </mc:Choice>
              <mc:Fallback>
                <p:oleObj name="Equation" r:id="rId13" imgW="685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3718" y="5109592"/>
                        <a:ext cx="6858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176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204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smtClean="0"/>
              <a:t>Analyzed the </a:t>
            </a:r>
            <a:r>
              <a:rPr lang="en-US" sz="1800" b="1" dirty="0" smtClean="0"/>
              <a:t>No Free Lunch Theorem.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Minimum Description Length.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Discussed bias and variance using regression as an example.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a class of methods based on resampling to estimate statistics.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the Jackknife and Bootstrap methods.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Next: Introduce similar techniques for classifier design.</a:t>
            </a:r>
          </a:p>
        </p:txBody>
      </p:sp>
    </p:spTree>
    <p:extLst>
      <p:ext uri="{BB962C8B-B14F-4D97-AF65-F5344CB8AC3E}">
        <p14:creationId xmlns:p14="http://schemas.microsoft.com/office/powerpoint/2010/main" val="2991298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No Free Lunch Theorem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natural measure of generalization is the expected value of the error given </a:t>
            </a:r>
            <a:r>
              <a:rPr lang="en-US" sz="1800" i="1" dirty="0" smtClean="0"/>
              <a:t>D</a:t>
            </a:r>
            <a:r>
              <a:rPr lang="en-US" sz="1800" b="1" dirty="0" smtClean="0"/>
              <a:t>:</a:t>
            </a:r>
          </a:p>
          <a:p>
            <a:pPr marL="165100" indent="-165100" eaLnBrk="1" hangingPunct="1">
              <a:spcBef>
                <a:spcPts val="48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where </a:t>
            </a:r>
            <a:r>
              <a:rPr lang="en-US" sz="1800" b="1" dirty="0" err="1" smtClean="0"/>
              <a:t>δ</a:t>
            </a:r>
            <a:r>
              <a:rPr lang="en-US" sz="1800" dirty="0" smtClean="0">
                <a:sym typeface="Symbol"/>
              </a:rPr>
              <a:t>()</a:t>
            </a:r>
            <a:r>
              <a:rPr lang="en-US" sz="1800" b="1" dirty="0" smtClean="0">
                <a:sym typeface="Symbol"/>
              </a:rPr>
              <a:t> denotes the Kronecker delta function (value of 1 if the two arguments match, a value of zero otherwise).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expected off-training set classification error when the true function </a:t>
            </a:r>
            <a:r>
              <a:rPr lang="en-US" sz="1800" i="1" dirty="0" smtClean="0"/>
              <a:t>F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 </a:t>
            </a:r>
            <a:r>
              <a:rPr lang="en-US" sz="1800" b="1" dirty="0" smtClean="0"/>
              <a:t>and the probability for the </a:t>
            </a:r>
            <a:r>
              <a:rPr lang="en-US" sz="1800" i="1" dirty="0" smtClean="0"/>
              <a:t>k</a:t>
            </a:r>
            <a:r>
              <a:rPr lang="en-US" sz="1800" b="1" dirty="0" smtClean="0"/>
              <a:t>th candidate learning algorithm is </a:t>
            </a:r>
            <a:r>
              <a:rPr lang="en-US" sz="1800" i="1" dirty="0" err="1" smtClean="0"/>
              <a:t>P</a:t>
            </a:r>
            <a:r>
              <a:rPr lang="en-US" sz="1800" i="1" baseline="-25000" dirty="0" err="1" smtClean="0"/>
              <a:t>k</a:t>
            </a:r>
            <a:r>
              <a:rPr lang="en-US" sz="1800" dirty="0" smtClean="0"/>
              <a:t>(</a:t>
            </a:r>
            <a:r>
              <a:rPr lang="en-US" sz="1800" i="1" dirty="0" smtClean="0"/>
              <a:t>h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)|</a:t>
            </a:r>
            <a:r>
              <a:rPr lang="en-US" sz="1800" i="1" dirty="0" smtClean="0"/>
              <a:t>D</a:t>
            </a:r>
            <a:r>
              <a:rPr lang="en-US" sz="1800" dirty="0" smtClean="0"/>
              <a:t>)</a:t>
            </a:r>
            <a:r>
              <a:rPr lang="en-US" sz="1800" b="1" dirty="0" smtClean="0"/>
              <a:t> is:</a:t>
            </a:r>
          </a:p>
          <a:p>
            <a:pPr marL="165100" indent="-165100" eaLnBrk="1" hangingPunct="1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chemeClr val="accent1"/>
                </a:solidFill>
              </a:rPr>
              <a:t>No Free Lunch Theorem</a:t>
            </a:r>
            <a:r>
              <a:rPr lang="en-US" sz="1800" b="1" dirty="0" smtClean="0"/>
              <a:t>: For any two learning algorithms </a:t>
            </a:r>
            <a:r>
              <a:rPr lang="en-US" sz="1800" i="1" dirty="0" smtClean="0"/>
              <a:t>P</a:t>
            </a:r>
            <a:r>
              <a:rPr lang="en-US" sz="1800" i="1" baseline="-25000" dirty="0" smtClean="0"/>
              <a:t>1</a:t>
            </a:r>
            <a:r>
              <a:rPr lang="en-US" sz="1800" dirty="0" smtClean="0"/>
              <a:t>(</a:t>
            </a:r>
            <a:r>
              <a:rPr lang="en-US" sz="1800" i="1" dirty="0" err="1" smtClean="0"/>
              <a:t>h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D</a:t>
            </a:r>
            <a:r>
              <a:rPr lang="en-US" sz="1800" dirty="0" smtClean="0"/>
              <a:t>)</a:t>
            </a:r>
            <a:r>
              <a:rPr lang="en-US" sz="1800" b="1" dirty="0" smtClean="0"/>
              <a:t> and </a:t>
            </a:r>
            <a:r>
              <a:rPr lang="en-US" sz="1800" i="1" dirty="0" smtClean="0"/>
              <a:t>P</a:t>
            </a:r>
            <a:r>
              <a:rPr lang="en-US" sz="1800" i="1" baseline="-25000" dirty="0" smtClean="0"/>
              <a:t>2</a:t>
            </a:r>
            <a:r>
              <a:rPr lang="en-US" sz="1800" dirty="0" smtClean="0"/>
              <a:t>(</a:t>
            </a:r>
            <a:r>
              <a:rPr lang="en-US" sz="1800" i="1" dirty="0" err="1" smtClean="0"/>
              <a:t>h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D</a:t>
            </a:r>
            <a:r>
              <a:rPr lang="en-US" sz="1800" dirty="0" smtClean="0"/>
              <a:t>), </a:t>
            </a:r>
            <a:r>
              <a:rPr lang="en-US" sz="1800" b="1" dirty="0" smtClean="0"/>
              <a:t>the following are true independent of the sampling distribution</a:t>
            </a:r>
            <a:r>
              <a:rPr lang="en-US" sz="1800" dirty="0" smtClean="0"/>
              <a:t> </a:t>
            </a: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 </a:t>
            </a:r>
            <a:r>
              <a:rPr lang="en-US" sz="1800" b="1" dirty="0" smtClean="0"/>
              <a:t>and the number of training points:</a:t>
            </a:r>
          </a:p>
          <a:p>
            <a:pPr marL="465138" indent="-300038" eaLnBrk="1" hangingPunct="1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 smtClean="0"/>
              <a:t>Uniformly averaged over all target functions, </a:t>
            </a:r>
            <a:r>
              <a:rPr lang="en-US" sz="1800" i="1" dirty="0" smtClean="0"/>
              <a:t>F</a:t>
            </a:r>
            <a:r>
              <a:rPr lang="en-US" sz="1800" b="1" dirty="0" smtClean="0"/>
              <a:t>, </a:t>
            </a:r>
            <a:r>
              <a:rPr lang="en-US" sz="1800" i="1" dirty="0" smtClean="0"/>
              <a:t>E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F,n</a:t>
            </a:r>
            <a:r>
              <a:rPr lang="en-US" sz="1800" dirty="0" smtClean="0"/>
              <a:t>) – </a:t>
            </a:r>
            <a:r>
              <a:rPr lang="en-US" sz="1800" i="1" dirty="0" smtClean="0"/>
              <a:t>E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F,n</a:t>
            </a:r>
            <a:r>
              <a:rPr lang="en-US" sz="1800" dirty="0" smtClean="0"/>
              <a:t>) = 0</a:t>
            </a:r>
            <a:r>
              <a:rPr lang="en-US" sz="1800" b="1" dirty="0" smtClean="0"/>
              <a:t>.</a:t>
            </a:r>
          </a:p>
          <a:p>
            <a:pPr marL="465138" indent="-300038" eaLnBrk="1" hangingPunct="1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 smtClean="0"/>
              <a:t>For any fixed training set </a:t>
            </a:r>
            <a:r>
              <a:rPr lang="en-US" sz="1800" i="1" dirty="0" smtClean="0"/>
              <a:t>D</a:t>
            </a:r>
            <a:r>
              <a:rPr lang="en-US" sz="1800" b="1" dirty="0" smtClean="0"/>
              <a:t>, uniformly averaged over </a:t>
            </a:r>
            <a:r>
              <a:rPr lang="en-US" sz="1800" i="1" dirty="0" smtClean="0"/>
              <a:t>F</a:t>
            </a:r>
            <a:r>
              <a:rPr lang="en-US" sz="1800" b="1" dirty="0" smtClean="0"/>
              <a:t>, </a:t>
            </a:r>
            <a:br>
              <a:rPr lang="en-US" sz="1800" b="1" dirty="0" smtClean="0"/>
            </a:br>
            <a:r>
              <a:rPr lang="en-US" sz="1800" i="1" dirty="0" smtClean="0"/>
              <a:t>E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F,n</a:t>
            </a:r>
            <a:r>
              <a:rPr lang="en-US" sz="1800" dirty="0" smtClean="0"/>
              <a:t>) – </a:t>
            </a:r>
            <a:r>
              <a:rPr lang="en-US" sz="1800" i="1" dirty="0" smtClean="0"/>
              <a:t>E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F,n</a:t>
            </a:r>
            <a:r>
              <a:rPr lang="en-US" sz="1800" dirty="0" smtClean="0"/>
              <a:t>) = 0</a:t>
            </a:r>
            <a:r>
              <a:rPr lang="en-US" sz="1800" b="1" dirty="0" smtClean="0"/>
              <a:t>.</a:t>
            </a:r>
          </a:p>
          <a:p>
            <a:pPr marL="465138" indent="-300038" eaLnBrk="1" hangingPunct="1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 smtClean="0"/>
              <a:t>Uniformly averaged over all priors </a:t>
            </a: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F</a:t>
            </a:r>
            <a:r>
              <a:rPr lang="en-US" sz="1800" dirty="0" smtClean="0"/>
              <a:t>)</a:t>
            </a:r>
            <a:r>
              <a:rPr lang="en-US" sz="1800" b="1" dirty="0" smtClean="0"/>
              <a:t>, </a:t>
            </a:r>
            <a:r>
              <a:rPr lang="en-US" sz="1800" i="1" dirty="0" smtClean="0"/>
              <a:t>E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F,n</a:t>
            </a:r>
            <a:r>
              <a:rPr lang="en-US" sz="1800" dirty="0" smtClean="0"/>
              <a:t>) – </a:t>
            </a:r>
            <a:r>
              <a:rPr lang="en-US" sz="1800" i="1" dirty="0" smtClean="0"/>
              <a:t>E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F,n</a:t>
            </a:r>
            <a:r>
              <a:rPr lang="en-US" sz="1800" dirty="0" smtClean="0"/>
              <a:t>) = 0</a:t>
            </a:r>
            <a:r>
              <a:rPr lang="en-US" sz="1800" b="1" dirty="0" smtClean="0"/>
              <a:t>.</a:t>
            </a:r>
          </a:p>
          <a:p>
            <a:pPr marL="465138" indent="-300038" eaLnBrk="1" hangingPunct="1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 smtClean="0"/>
              <a:t>For any fixed training set </a:t>
            </a:r>
            <a:r>
              <a:rPr lang="en-US" sz="1800" i="1" dirty="0" smtClean="0"/>
              <a:t>D</a:t>
            </a:r>
            <a:r>
              <a:rPr lang="en-US" sz="1800" b="1" dirty="0" smtClean="0"/>
              <a:t>, uniformly averaged over </a:t>
            </a: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F</a:t>
            </a:r>
            <a:r>
              <a:rPr lang="en-US" sz="1800" dirty="0" smtClean="0"/>
              <a:t>)</a:t>
            </a:r>
            <a:r>
              <a:rPr lang="en-US" sz="1800" b="1" dirty="0" smtClean="0"/>
              <a:t>, </a:t>
            </a:r>
            <a:br>
              <a:rPr lang="en-US" sz="1800" b="1" dirty="0" smtClean="0"/>
            </a:br>
            <a:r>
              <a:rPr lang="en-US" sz="1800" i="1" dirty="0" smtClean="0"/>
              <a:t>E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F,n</a:t>
            </a:r>
            <a:r>
              <a:rPr lang="en-US" sz="1800" dirty="0" smtClean="0"/>
              <a:t>) – </a:t>
            </a:r>
            <a:r>
              <a:rPr lang="en-US" sz="1800" i="1" dirty="0" smtClean="0"/>
              <a:t>E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F,n</a:t>
            </a:r>
            <a:r>
              <a:rPr lang="en-US" sz="1800" dirty="0" smtClean="0"/>
              <a:t>) = 0</a:t>
            </a:r>
            <a:r>
              <a:rPr lang="en-US" sz="1800" b="1" dirty="0" smtClean="0"/>
              <a:t>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92802" y="1056807"/>
          <a:ext cx="4800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65" name="Equation" r:id="rId3" imgW="4800600" imgH="457200" progId="Equation.3">
                  <p:embed/>
                </p:oleObj>
              </mc:Choice>
              <mc:Fallback>
                <p:oleObj name="Equation" r:id="rId3" imgW="4800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802" y="1056807"/>
                        <a:ext cx="4800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452438" y="3038475"/>
          <a:ext cx="4470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66" name="Equation" r:id="rId5" imgW="4470120" imgH="457200" progId="Equation.DSMT4">
                  <p:embed/>
                </p:oleObj>
              </mc:Choice>
              <mc:Fallback>
                <p:oleObj name="Equation" r:id="rId5" imgW="44701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3038475"/>
                        <a:ext cx="4470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5286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Analysis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first proposition states that uniformly averaged over all target functions the expected test set error for all learning algorithms is the same:</a:t>
            </a:r>
          </a:p>
          <a:p>
            <a:pPr marL="165100" indent="-165100" eaLnBrk="1" hangingPunct="1">
              <a:spcBef>
                <a:spcPts val="48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Stated more generally, there are no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i</a:t>
            </a:r>
            <a:r>
              <a:rPr lang="en-US" sz="1800" i="1" dirty="0" smtClean="0"/>
              <a:t> </a:t>
            </a:r>
            <a:r>
              <a:rPr lang="en-US" sz="1800" b="1" dirty="0" smtClean="0"/>
              <a:t>and </a:t>
            </a:r>
            <a:r>
              <a:rPr lang="en-US" sz="1800" i="1" dirty="0" smtClean="0"/>
              <a:t>j</a:t>
            </a:r>
            <a:r>
              <a:rPr lang="en-US" sz="1800" b="1" dirty="0" smtClean="0"/>
              <a:t> such that for all </a:t>
            </a:r>
            <a:r>
              <a:rPr lang="en-US" sz="1800" i="1" dirty="0" smtClean="0"/>
              <a:t>F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,</a:t>
            </a:r>
            <a:br>
              <a:rPr lang="en-US" sz="1800" b="1" dirty="0" smtClean="0"/>
            </a:br>
            <a:r>
              <a:rPr lang="en-US" sz="1800" i="1" dirty="0" err="1" smtClean="0"/>
              <a:t>E</a:t>
            </a:r>
            <a:r>
              <a:rPr lang="en-US" sz="1800" baseline="-25000" dirty="0" err="1" smtClean="0"/>
              <a:t>i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F,n</a:t>
            </a:r>
            <a:r>
              <a:rPr lang="en-US" sz="1800" dirty="0" smtClean="0"/>
              <a:t>) &gt; </a:t>
            </a:r>
            <a:r>
              <a:rPr lang="en-US" sz="1800" i="1" dirty="0" err="1" smtClean="0"/>
              <a:t>E</a:t>
            </a:r>
            <a:r>
              <a:rPr lang="en-US" sz="1800" baseline="-25000" dirty="0" err="1" smtClean="0"/>
              <a:t>j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F,n</a:t>
            </a:r>
            <a:r>
              <a:rPr lang="en-US" sz="1800" dirty="0" smtClean="0"/>
              <a:t>)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Further, no matter what algorithm we use, there is at least one target function for which random guessing Is better.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second proposition states that even if we know </a:t>
            </a:r>
            <a:r>
              <a:rPr lang="en-US" sz="1800" i="1" dirty="0" smtClean="0"/>
              <a:t>D</a:t>
            </a:r>
            <a:r>
              <a:rPr lang="en-US" sz="1800" b="1" dirty="0" smtClean="0"/>
              <a:t>, then averaged over all target functions, no learning algorithm yields a test set error that is superior to any other:</a:t>
            </a:r>
          </a:p>
          <a:p>
            <a:pPr marL="165100" indent="-165100" eaLnBrk="1" hangingPunct="1">
              <a:spcBef>
                <a:spcPts val="3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six squares represent all possible</a:t>
            </a:r>
            <a:br>
              <a:rPr lang="en-US" sz="1800" b="1" dirty="0" smtClean="0"/>
            </a:br>
            <a:r>
              <a:rPr lang="en-US" sz="1800" b="1" dirty="0" smtClean="0"/>
              <a:t>classification problems. If a learning</a:t>
            </a:r>
            <a:br>
              <a:rPr lang="en-US" sz="1800" b="1" dirty="0" smtClean="0"/>
            </a:br>
            <a:r>
              <a:rPr lang="en-US" sz="1800" b="1" dirty="0" smtClean="0"/>
              <a:t>system performs well over some set</a:t>
            </a:r>
            <a:br>
              <a:rPr lang="en-US" sz="1800" b="1" dirty="0" smtClean="0"/>
            </a:br>
            <a:r>
              <a:rPr lang="en-US" sz="1800" b="1" dirty="0" smtClean="0"/>
              <a:t>of problems (better than average), it </a:t>
            </a:r>
            <a:br>
              <a:rPr lang="en-US" sz="1800" b="1" dirty="0" smtClean="0"/>
            </a:br>
            <a:r>
              <a:rPr lang="en-US" sz="1800" b="1" dirty="0" smtClean="0"/>
              <a:t>must perform worse than average</a:t>
            </a:r>
            <a:br>
              <a:rPr lang="en-US" sz="1800" b="1" dirty="0" smtClean="0"/>
            </a:br>
            <a:r>
              <a:rPr lang="en-US" sz="1800" b="1" dirty="0" smtClean="0"/>
              <a:t>elsewhere.</a:t>
            </a: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452438" y="1299616"/>
          <a:ext cx="3429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689" name="Equation" r:id="rId3" imgW="3429000" imgH="457200" progId="Equation.3">
                  <p:embed/>
                </p:oleObj>
              </mc:Choice>
              <mc:Fallback>
                <p:oleObj name="Equation" r:id="rId3" imgW="3429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1299616"/>
                        <a:ext cx="3429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452438" y="4259263"/>
          <a:ext cx="2374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690" name="Equation" r:id="rId5" imgW="2374560" imgH="419040" progId="Equation.DSMT4">
                  <p:embed/>
                </p:oleObj>
              </mc:Choice>
              <mc:Fallback>
                <p:oleObj name="Equation" r:id="rId5" imgW="23745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259263"/>
                        <a:ext cx="23749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 descr="x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1802" y="4075561"/>
            <a:ext cx="4272197" cy="229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431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Algorithmic Complexity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Can we find some irreducible representation of all members of a category?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Algorithmic complexity, also known as Kolmogorov complexity, seeks to measure the inherent complexity of a binary string.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If the sender and receiver agree on a mapping, or compression technique, the pattern </a:t>
            </a:r>
            <a:r>
              <a:rPr lang="en-US" sz="1800" i="1" dirty="0" smtClean="0"/>
              <a:t>x</a:t>
            </a:r>
            <a:r>
              <a:rPr lang="en-US" sz="1800" b="1" dirty="0" smtClean="0"/>
              <a:t> can be transmitted as </a:t>
            </a:r>
            <a:r>
              <a:rPr lang="en-US" sz="1800" i="1" dirty="0" smtClean="0"/>
              <a:t>y</a:t>
            </a:r>
            <a:r>
              <a:rPr lang="en-US" sz="1800" b="1" dirty="0" smtClean="0"/>
              <a:t> and recovered as </a:t>
            </a:r>
            <a:r>
              <a:rPr lang="en-US" sz="1800" i="1" dirty="0" smtClean="0"/>
              <a:t>x</a:t>
            </a:r>
            <a:r>
              <a:rPr lang="en-US" sz="1800" dirty="0" smtClean="0"/>
              <a:t>=</a:t>
            </a:r>
            <a:r>
              <a:rPr lang="en-US" sz="1800" i="1" dirty="0" smtClean="0"/>
              <a:t>L</a:t>
            </a:r>
            <a:r>
              <a:rPr lang="en-US" sz="1800" dirty="0" smtClean="0"/>
              <a:t>(</a:t>
            </a:r>
            <a:r>
              <a:rPr lang="en-US" sz="1800" i="1" dirty="0" smtClean="0"/>
              <a:t>y</a:t>
            </a:r>
            <a:r>
              <a:rPr lang="en-US" sz="1800" dirty="0" smtClean="0"/>
              <a:t>)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cost of transmission is the length of </a:t>
            </a:r>
            <a:r>
              <a:rPr lang="en-US" sz="1800" i="1" dirty="0" smtClean="0"/>
              <a:t>y</a:t>
            </a:r>
            <a:r>
              <a:rPr lang="en-US" sz="1800" b="1" dirty="0" smtClean="0"/>
              <a:t>,</a:t>
            </a:r>
            <a:r>
              <a:rPr lang="en-US" sz="1800" dirty="0" smtClean="0"/>
              <a:t> </a:t>
            </a:r>
            <a:r>
              <a:rPr lang="en-US" sz="1800" i="1" dirty="0" smtClean="0"/>
              <a:t>|y|</a:t>
            </a:r>
            <a:r>
              <a:rPr lang="en-US" sz="1800" b="1" dirty="0" smtClean="0"/>
              <a:t>. 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least such cost is the minimum length and denoted: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universal description should be independent of the specification (e.g., the programming language or machine assembly language).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Kolmogorov complexity of a binary string </a:t>
            </a:r>
            <a:r>
              <a:rPr lang="en-US" sz="1800" i="1" dirty="0" smtClean="0"/>
              <a:t>x</a:t>
            </a:r>
            <a:r>
              <a:rPr lang="en-US" sz="1800" b="1" dirty="0" smtClean="0"/>
              <a:t>, denoted </a:t>
            </a:r>
            <a:r>
              <a:rPr lang="en-US" sz="1800" i="1" dirty="0" smtClean="0"/>
              <a:t>K</a:t>
            </a:r>
            <a:r>
              <a:rPr lang="en-US" sz="1800" dirty="0" smtClean="0"/>
              <a:t>(</a:t>
            </a:r>
            <a:r>
              <a:rPr lang="en-US" sz="1800" i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, is defined as the size of the shortest program string </a:t>
            </a:r>
            <a:r>
              <a:rPr lang="en-US" sz="1800" i="1" dirty="0" smtClean="0"/>
              <a:t>y</a:t>
            </a:r>
            <a:r>
              <a:rPr lang="en-US" sz="1800" b="1" dirty="0" smtClean="0"/>
              <a:t>, that, without additional data, computes the string </a:t>
            </a:r>
            <a:r>
              <a:rPr lang="en-US" sz="1800" i="1" dirty="0" smtClean="0"/>
              <a:t>x</a:t>
            </a:r>
            <a:r>
              <a:rPr lang="en-US" sz="1800" b="1" dirty="0" smtClean="0"/>
              <a:t>:</a:t>
            </a:r>
          </a:p>
          <a:p>
            <a:pPr marL="165100" indent="-165100" eaLnBrk="1" hangingPunct="1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where </a:t>
            </a:r>
            <a:r>
              <a:rPr lang="en-US" sz="1800" i="1" dirty="0" smtClean="0"/>
              <a:t>U</a:t>
            </a:r>
            <a:r>
              <a:rPr lang="en-US" sz="1800" b="1" dirty="0" smtClean="0"/>
              <a:t> represents an abstract universal Turing machine.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Consider a string of </a:t>
            </a:r>
            <a:r>
              <a:rPr lang="en-US" sz="1800" i="1" dirty="0" smtClean="0"/>
              <a:t>n</a:t>
            </a:r>
            <a:r>
              <a:rPr lang="en-US" sz="1800" dirty="0" smtClean="0"/>
              <a:t> 1s</a:t>
            </a:r>
            <a:r>
              <a:rPr lang="en-US" sz="1800" b="1" dirty="0" smtClean="0"/>
              <a:t>. If our machine is a loop that prints </a:t>
            </a:r>
            <a:r>
              <a:rPr lang="en-US" sz="1800" dirty="0" smtClean="0"/>
              <a:t>1s</a:t>
            </a:r>
            <a:r>
              <a:rPr lang="en-US" sz="1800" b="1" dirty="0" smtClean="0"/>
              <a:t>, we only need </a:t>
            </a:r>
            <a:r>
              <a:rPr lang="en-US" sz="1800" dirty="0" smtClean="0"/>
              <a:t>log</a:t>
            </a:r>
            <a:r>
              <a:rPr lang="en-US" sz="1800" baseline="-25000" dirty="0" smtClean="0"/>
              <a:t>2</a:t>
            </a:r>
            <a:r>
              <a:rPr lang="en-US" sz="1800" i="1" dirty="0" smtClean="0"/>
              <a:t>n</a:t>
            </a:r>
            <a:r>
              <a:rPr lang="en-US" sz="1800" b="1" dirty="0" smtClean="0"/>
              <a:t> bits to specify the number of iterations. Hence, </a:t>
            </a:r>
            <a:r>
              <a:rPr lang="en-US" sz="1800" dirty="0" smtClean="0"/>
              <a:t>K(x) = O(log</a:t>
            </a:r>
            <a:r>
              <a:rPr lang="en-US" sz="1800" baseline="-25000" dirty="0" smtClean="0"/>
              <a:t>2</a:t>
            </a:r>
            <a:r>
              <a:rPr lang="en-US" sz="1800" i="1" dirty="0" smtClean="0"/>
              <a:t>n</a:t>
            </a:r>
            <a:r>
              <a:rPr lang="en-US" sz="1800" dirty="0" smtClean="0"/>
              <a:t>)</a:t>
            </a:r>
            <a:r>
              <a:rPr lang="en-US" sz="1800" b="1" dirty="0" smtClean="0"/>
              <a:t>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522179" y="2804306"/>
          <a:ext cx="13462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13" name="Equation" r:id="rId3" imgW="1346040" imgH="469800" progId="Equation.3">
                  <p:embed/>
                </p:oleObj>
              </mc:Choice>
              <mc:Fallback>
                <p:oleObj name="Equation" r:id="rId3" imgW="13460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2179" y="2804306"/>
                        <a:ext cx="13462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452438" y="4894107"/>
          <a:ext cx="1574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14" name="Equation" r:id="rId5" imgW="1574640" imgH="431640" progId="Equation.DSMT4">
                  <p:embed/>
                </p:oleObj>
              </mc:Choice>
              <mc:Fallback>
                <p:oleObj name="Equation" r:id="rId5" imgW="15746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894107"/>
                        <a:ext cx="1574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7128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Minimum Description Length (MDL)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9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seek to design a classifier that minimizes the sum of the model’s algorithmic complexity and the description of </a:t>
            </a:r>
            <a:r>
              <a:rPr lang="en-US" sz="1800" b="1" smtClean="0"/>
              <a:t>the training data, </a:t>
            </a:r>
            <a:r>
              <a:rPr lang="en-US" sz="1800" i="1" smtClean="0"/>
              <a:t>D</a:t>
            </a:r>
            <a:r>
              <a:rPr lang="en-US" sz="1800" b="1" smtClean="0"/>
              <a:t>, with respect to that model: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/>
              <a:t>Examples of MDL include:</a:t>
            </a:r>
          </a:p>
          <a:p>
            <a:pPr marL="344488" indent="-179388" eaLnBrk="1" hangingPunct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smtClean="0"/>
              <a:t>Measuring the complexity of a decision tree in terms of the number of nodes.</a:t>
            </a:r>
          </a:p>
          <a:p>
            <a:pPr marL="344488" indent="-179388" eaLnBrk="1" hangingPunct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smtClean="0"/>
              <a:t>Measuring the complexity of an HMM in terms of the number of states.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/>
              <a:t>We can view MDL from a Bayesian perspective:</a:t>
            </a:r>
          </a:p>
          <a:p>
            <a:pPr marL="165100" indent="-165100" eaLnBrk="1" hangingPunct="1">
              <a:spcBef>
                <a:spcPts val="48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/>
              <a:t>The optimal hypothesis, h*, is the one yielding the highest posterior:</a:t>
            </a:r>
          </a:p>
          <a:p>
            <a:pPr marL="165100" indent="-165100" eaLnBrk="1" hangingPunct="1">
              <a:spcBef>
                <a:spcPts val="8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/>
              <a:t>Shannon’s optimal coding theorem provides a link between MDL and Bayesian methods by stating that the lower bound on the cost of transmitting a string </a:t>
            </a:r>
            <a:r>
              <a:rPr lang="en-US" sz="1800" i="1" smtClean="0"/>
              <a:t>x</a:t>
            </a:r>
            <a:r>
              <a:rPr lang="en-US" sz="1800" b="1" smtClean="0"/>
              <a:t> is proportional to </a:t>
            </a:r>
            <a:r>
              <a:rPr lang="en-US" sz="1800" smtClean="0"/>
              <a:t>log</a:t>
            </a:r>
            <a:r>
              <a:rPr lang="en-US" sz="1800" baseline="-25000" smtClean="0"/>
              <a:t>2</a:t>
            </a:r>
            <a:r>
              <a:rPr lang="en-US" sz="1800" i="1" smtClean="0"/>
              <a:t>P(x)</a:t>
            </a:r>
            <a:r>
              <a:rPr lang="en-US" sz="1800" b="1" smtClean="0"/>
              <a:t>.</a:t>
            </a:r>
            <a:endParaRPr lang="en-US" sz="1800" b="1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2438" y="1565821"/>
          <a:ext cx="2933701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40" name="Equation" r:id="rId3" imgW="2933640" imgH="279360" progId="Equation.3">
                  <p:embed/>
                </p:oleObj>
              </mc:Choice>
              <mc:Fallback>
                <p:oleObj name="Equation" r:id="rId3" imgW="29336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1565821"/>
                        <a:ext cx="2933701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452438" y="3587413"/>
          <a:ext cx="22225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41" name="Equation" r:id="rId5" imgW="2222280" imgH="596880" progId="Equation.3">
                  <p:embed/>
                </p:oleObj>
              </mc:Choice>
              <mc:Fallback>
                <p:oleObj name="Equation" r:id="rId5" imgW="222228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3587413"/>
                        <a:ext cx="22225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452438" y="4643984"/>
          <a:ext cx="36449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42" name="Equation" r:id="rId7" imgW="3644640" imgH="977760" progId="Equation.DSMT4">
                  <p:embed/>
                </p:oleObj>
              </mc:Choice>
              <mc:Fallback>
                <p:oleObj name="Equation" r:id="rId7" imgW="3644640" imgH="977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643984"/>
                        <a:ext cx="3644900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0285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Bias and Variance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Two ways to measure the match of alignment of the learning algorithm to the classification problem involve the bias and variance.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Bias measures the accuracy in terms of the distance from the true value of a parameter – high bias implies a poor match.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Variance measures the precision of a match in terms of the squared distance from the true value – high variance implies a weak match.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For mean-square error, bias and variance are related.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Consider these in the context of modeling data using regression analysis. Suppose there is an unknown function </a:t>
            </a:r>
            <a:r>
              <a:rPr lang="en-US" sz="1800" i="1" dirty="0" smtClean="0"/>
              <a:t>F(x)</a:t>
            </a:r>
            <a:r>
              <a:rPr lang="en-US" sz="1800" b="1" dirty="0" smtClean="0"/>
              <a:t> which we seek to estimate based on n samples in a set </a:t>
            </a:r>
            <a:r>
              <a:rPr lang="en-US" sz="1800" i="1" dirty="0" smtClean="0"/>
              <a:t>D</a:t>
            </a:r>
            <a:r>
              <a:rPr lang="en-US" sz="1800" b="1" dirty="0" smtClean="0"/>
              <a:t> drawn from </a:t>
            </a:r>
            <a:r>
              <a:rPr lang="en-US" sz="1800" i="1" dirty="0" smtClean="0"/>
              <a:t>F(x)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regression function will be denoted </a:t>
            </a:r>
            <a:r>
              <a:rPr lang="en-US" sz="1800" i="1" dirty="0" smtClean="0"/>
              <a:t>g(</a:t>
            </a:r>
            <a:r>
              <a:rPr lang="en-US" sz="1800" b="1" i="1" dirty="0" err="1" smtClean="0"/>
              <a:t>x</a:t>
            </a:r>
            <a:r>
              <a:rPr lang="en-US" sz="1800" i="1" dirty="0" err="1" smtClean="0"/>
              <a:t>;D</a:t>
            </a:r>
            <a:r>
              <a:rPr lang="en-US" sz="1800" i="1" dirty="0" smtClean="0"/>
              <a:t>)</a:t>
            </a:r>
            <a:r>
              <a:rPr lang="en-US" sz="1800" b="1" dirty="0" smtClean="0"/>
              <a:t>. The mean square error of this estimate is (see lecture 5, slide 12):</a:t>
            </a:r>
          </a:p>
          <a:p>
            <a:pPr marL="165100" indent="-165100" eaLnBrk="1" hangingPunct="1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The first term is the bias and the second term is the variance.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This is known as the bias-variance tradeoff since more flexible classifiers tend to have lower bias but higher variance.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2438" y="4756566"/>
          <a:ext cx="7264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58" name="Equation" r:id="rId3" imgW="7264080" imgH="342720" progId="Equation.DSMT4">
                  <p:embed/>
                </p:oleObj>
              </mc:Choice>
              <mc:Fallback>
                <p:oleObj name="Equation" r:id="rId3" imgW="72640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756566"/>
                        <a:ext cx="72644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5634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Bias and Variance For Classification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740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Consider our two-category classification problem: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Consider a discriminant function: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Where </a:t>
            </a:r>
            <a:r>
              <a:rPr lang="en-US" sz="1800" i="1" dirty="0" err="1" smtClean="0">
                <a:sym typeface="Symbol"/>
              </a:rPr>
              <a:t>ε</a:t>
            </a:r>
            <a:r>
              <a:rPr lang="en-US" sz="1800" b="1" dirty="0" smtClean="0">
                <a:sym typeface="Symbol"/>
              </a:rPr>
              <a:t> is a zero-mean random variable with a binomial distribution with variance: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The target function can be expressed as                         . 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Our goal is to minimize                             . 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Assuming equal priors, the classification error rate can be shown to be:</a:t>
            </a:r>
          </a:p>
          <a:p>
            <a:pPr marL="165100" indent="-165100" eaLnBrk="1" hangingPunct="1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 smtClean="0">
                <a:sym typeface="Symbol"/>
              </a:rPr>
              <a:t>	where </a:t>
            </a:r>
            <a:r>
              <a:rPr lang="en-US" sz="1800" dirty="0" err="1" smtClean="0">
                <a:sym typeface="Symbol"/>
              </a:rPr>
              <a:t>y</a:t>
            </a:r>
            <a:r>
              <a:rPr lang="en-US" sz="1800" baseline="-25000" dirty="0" err="1" smtClean="0">
                <a:sym typeface="Symbol"/>
              </a:rPr>
              <a:t>B</a:t>
            </a:r>
            <a:r>
              <a:rPr lang="en-US" sz="1800" b="1" dirty="0" smtClean="0">
                <a:sym typeface="Symbol"/>
              </a:rPr>
              <a:t> is the Bayes discriminant (1/2 in the case of equal priors).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The key point here is that the classification error is linearly proportional to</a:t>
            </a:r>
            <a:br>
              <a:rPr lang="en-US" sz="1800" b="1" dirty="0" smtClean="0">
                <a:sym typeface="Symbol"/>
              </a:rPr>
            </a:br>
            <a:r>
              <a:rPr lang="en-US" sz="1800" b="1" dirty="0" smtClean="0">
                <a:sym typeface="Symbol"/>
              </a:rPr>
              <a:t>                           , which can be considered a boundary error in that it represents the incorrect estimation of the optimal (Bayes) boundary.</a:t>
            </a:r>
            <a:endParaRPr lang="en-US" sz="1800" b="1" dirty="0" smtClean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2438" y="956768"/>
          <a:ext cx="3416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0" name="Equation" r:id="rId3" imgW="3416040" imgH="266400" progId="Equation.3">
                  <p:embed/>
                </p:oleObj>
              </mc:Choice>
              <mc:Fallback>
                <p:oleObj name="Equation" r:id="rId3" imgW="34160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956768"/>
                        <a:ext cx="34163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452438" y="1768840"/>
          <a:ext cx="12192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1" name="Equation" r:id="rId5" imgW="1218960" imgH="266400" progId="Equation.3">
                  <p:embed/>
                </p:oleObj>
              </mc:Choice>
              <mc:Fallback>
                <p:oleObj name="Equation" r:id="rId5" imgW="12189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1768840"/>
                        <a:ext cx="12192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452438" y="2895704"/>
          <a:ext cx="24765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2" name="Equation" r:id="rId7" imgW="2476440" imgH="266400" progId="Equation.3">
                  <p:embed/>
                </p:oleObj>
              </mc:Choice>
              <mc:Fallback>
                <p:oleObj name="Equation" r:id="rId7" imgW="24764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2895704"/>
                        <a:ext cx="24765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4813587" y="3287713"/>
          <a:ext cx="1435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3" name="Equation" r:id="rId9" imgW="1434960" imgH="266400" progId="Equation.3">
                  <p:embed/>
                </p:oleObj>
              </mc:Choice>
              <mc:Fallback>
                <p:oleObj name="Equation" r:id="rId9" imgW="14349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3587" y="3287713"/>
                        <a:ext cx="1435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2" name="Object 6"/>
          <p:cNvGraphicFramePr>
            <a:graphicFrameLocks noChangeAspect="1"/>
          </p:cNvGraphicFramePr>
          <p:nvPr/>
        </p:nvGraphicFramePr>
        <p:xfrm>
          <a:off x="2882355" y="3654138"/>
          <a:ext cx="1765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4" name="Equation" r:id="rId11" imgW="1765080" imgH="342720" progId="Equation.3">
                  <p:embed/>
                </p:oleObj>
              </mc:Choice>
              <mc:Fallback>
                <p:oleObj name="Equation" r:id="rId11" imgW="17650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355" y="3654138"/>
                        <a:ext cx="1765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3" name="Object 7"/>
          <p:cNvGraphicFramePr>
            <a:graphicFrameLocks noChangeAspect="1"/>
          </p:cNvGraphicFramePr>
          <p:nvPr/>
        </p:nvGraphicFramePr>
        <p:xfrm>
          <a:off x="452438" y="4565833"/>
          <a:ext cx="5448301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5" name="Equation" r:id="rId13" imgW="5448240" imgH="317160" progId="Equation.3">
                  <p:embed/>
                </p:oleObj>
              </mc:Choice>
              <mc:Fallback>
                <p:oleObj name="Equation" r:id="rId13" imgW="544824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565833"/>
                        <a:ext cx="5448301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452438" y="5734779"/>
          <a:ext cx="1574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6" name="Equation" r:id="rId15" imgW="1574640" imgH="291960" progId="Equation.DSMT4">
                  <p:embed/>
                </p:oleObj>
              </mc:Choice>
              <mc:Fallback>
                <p:oleObj name="Equation" r:id="rId15" imgW="157464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5734779"/>
                        <a:ext cx="1574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2127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Bias and Variance For Classification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If we assume </a:t>
            </a: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g</a:t>
            </a:r>
            <a:r>
              <a:rPr lang="en-US" sz="1800" dirty="0" smtClean="0"/>
              <a:t>(</a:t>
            </a:r>
            <a:r>
              <a:rPr lang="en-US" sz="1800" b="1" dirty="0" err="1" smtClean="0"/>
              <a:t>x</a:t>
            </a:r>
            <a:r>
              <a:rPr lang="en-US" sz="1800" dirty="0" err="1" smtClean="0"/>
              <a:t>;</a:t>
            </a:r>
            <a:r>
              <a:rPr lang="en-US" sz="1800" i="1" dirty="0" err="1" smtClean="0"/>
              <a:t>D</a:t>
            </a:r>
            <a:r>
              <a:rPr lang="en-US" sz="1800" dirty="0" smtClean="0"/>
              <a:t>))</a:t>
            </a:r>
            <a:r>
              <a:rPr lang="en-US" sz="1800" b="1" dirty="0" smtClean="0"/>
              <a:t> is a Gaussian distribution, we can compute this error by integrating the tails of the distribution (see the derivation of </a:t>
            </a:r>
            <a:r>
              <a:rPr lang="en-US" sz="1800" i="1" dirty="0" smtClean="0"/>
              <a:t>P</a:t>
            </a:r>
            <a:r>
              <a:rPr lang="en-US" sz="1800" dirty="0" smtClean="0"/>
              <a:t>(E)</a:t>
            </a:r>
            <a:r>
              <a:rPr lang="en-US" sz="1800" b="1" dirty="0" smtClean="0"/>
              <a:t> in Chapter 2). We can show:</a:t>
            </a:r>
          </a:p>
          <a:p>
            <a:pPr marL="165100" indent="-165100" eaLnBrk="1" hangingPunct="1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The key point here is that the first term in the argument is the boundary bias and the second term is the variance.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Hence, we see that the bias and variance are related in a nonlinear manner.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For classification the relationship is multiplicative. Typically, variance dominates bias and hence classifiers are designed to minimize variance.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See Fig. 9.5 in the textbook for an example of how bias and variance interact for a two-category problem.</a:t>
            </a:r>
          </a:p>
        </p:txBody>
      </p:sp>
      <p:graphicFrame>
        <p:nvGraphicFramePr>
          <p:cNvPr id="66569" name="Object 9"/>
          <p:cNvGraphicFramePr>
            <a:graphicFrameLocks noChangeAspect="1"/>
          </p:cNvGraphicFramePr>
          <p:nvPr/>
        </p:nvGraphicFramePr>
        <p:xfrm>
          <a:off x="452438" y="1570064"/>
          <a:ext cx="6743701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06" name="Equation" r:id="rId3" imgW="6743520" imgH="342720" progId="Equation.DSMT4">
                  <p:embed/>
                </p:oleObj>
              </mc:Choice>
              <mc:Fallback>
                <p:oleObj name="Equation" r:id="rId3" imgW="674352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1570064"/>
                        <a:ext cx="6743701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7832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Resampling For Estimating Statistics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6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How can we estimate the bias and variance from real data?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Suppose we have a set </a:t>
            </a:r>
            <a:r>
              <a:rPr lang="en-US" sz="1800" i="1" dirty="0" smtClean="0"/>
              <a:t>D</a:t>
            </a:r>
            <a:r>
              <a:rPr lang="en-US" sz="1800" b="1" dirty="0" smtClean="0"/>
              <a:t> of </a:t>
            </a:r>
            <a:r>
              <a:rPr lang="en-US" sz="1800" i="1" dirty="0" smtClean="0"/>
              <a:t>n</a:t>
            </a:r>
            <a:r>
              <a:rPr lang="en-US" sz="1800" b="1" dirty="0" smtClean="0"/>
              <a:t> data points, </a:t>
            </a:r>
            <a:r>
              <a:rPr lang="en-US" sz="1800" dirty="0" smtClean="0"/>
              <a:t>x</a:t>
            </a:r>
            <a:r>
              <a:rPr lang="en-US" sz="1800" baseline="-25000" dirty="0" smtClean="0"/>
              <a:t>i</a:t>
            </a:r>
            <a:r>
              <a:rPr lang="en-US" sz="1800" b="1" dirty="0" smtClean="0"/>
              <a:t> for </a:t>
            </a:r>
            <a:r>
              <a:rPr lang="en-US" sz="1800" dirty="0" err="1" smtClean="0"/>
              <a:t>i</a:t>
            </a:r>
            <a:r>
              <a:rPr lang="en-US" sz="1800" dirty="0" smtClean="0"/>
              <a:t>=1,…,n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estimates of the mean/sample variance are: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Suppose we wanted to estimate other statistics, such as the median or mode. There is no straightforward way to measure the error.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Jackknife and Bootstrap techniques are two of the most popular resampling techniques to estimate such statistics.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Use the “leave-one-out” method: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This is just the sample average if the </a:t>
            </a:r>
            <a:r>
              <a:rPr lang="en-US" sz="1800" b="1" i="1" dirty="0" err="1" smtClean="0"/>
              <a:t>i</a:t>
            </a:r>
            <a:r>
              <a:rPr lang="en-US" sz="1800" b="1" dirty="0" err="1" smtClean="0"/>
              <a:t>th</a:t>
            </a:r>
            <a:r>
              <a:rPr lang="en-US" sz="1800" b="1" dirty="0" smtClean="0"/>
              <a:t> point is deleted.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jackknife estimate of the mean is defined as: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variance of this estimate is: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The benefit of this expression is that it can be applied to any statistic.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612047" y="1374410"/>
          <a:ext cx="977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42" name="Equation" r:id="rId3" imgW="977760" imgH="571320" progId="Equation.3">
                  <p:embed/>
                </p:oleObj>
              </mc:Choice>
              <mc:Fallback>
                <p:oleObj name="Equation" r:id="rId3" imgW="9777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2047" y="1374410"/>
                        <a:ext cx="9779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6882567" y="1392211"/>
          <a:ext cx="20066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43" name="Equation" r:id="rId5" imgW="2006280" imgH="571320" progId="Equation.3">
                  <p:embed/>
                </p:oleObj>
              </mc:Choice>
              <mc:Fallback>
                <p:oleObj name="Equation" r:id="rId5" imgW="20062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2567" y="1392211"/>
                        <a:ext cx="20066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3911463" y="3643313"/>
          <a:ext cx="23749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44" name="Equation" r:id="rId7" imgW="2374560" imgH="596880" progId="Equation.3">
                  <p:embed/>
                </p:oleObj>
              </mc:Choice>
              <mc:Fallback>
                <p:oleObj name="Equation" r:id="rId7" imgW="237456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1463" y="3643313"/>
                        <a:ext cx="23749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5714923" y="4812598"/>
          <a:ext cx="1320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45" name="Equation" r:id="rId9" imgW="1320480" imgH="571320" progId="Equation.3">
                  <p:embed/>
                </p:oleObj>
              </mc:Choice>
              <mc:Fallback>
                <p:oleObj name="Equation" r:id="rId9" imgW="13204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923" y="4812598"/>
                        <a:ext cx="1320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3850435" y="5400675"/>
          <a:ext cx="2717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46" name="Equation" r:id="rId11" imgW="2717640" imgH="571320" progId="Equation.DSMT4">
                  <p:embed/>
                </p:oleObj>
              </mc:Choice>
              <mc:Fallback>
                <p:oleObj name="Equation" r:id="rId11" imgW="271764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0435" y="5400675"/>
                        <a:ext cx="2717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5572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7494</TotalTime>
  <Words>959</Words>
  <Application>Microsoft Macintosh PowerPoint</Application>
  <PresentationFormat>Letter Paper (8.5x11 in)</PresentationFormat>
  <Paragraphs>95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lecture_title</vt:lpstr>
      <vt:lpstr>isip_default</vt:lpstr>
      <vt:lpstr>lecture_default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438</cp:revision>
  <dcterms:created xsi:type="dcterms:W3CDTF">2002-09-12T17:13:32Z</dcterms:created>
  <dcterms:modified xsi:type="dcterms:W3CDTF">2014-03-21T01:15:43Z</dcterms:modified>
</cp:coreProperties>
</file>