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4"/>
  </p:notesMasterIdLst>
  <p:handoutMasterIdLst>
    <p:handoutMasterId r:id="rId25"/>
  </p:handoutMasterIdLst>
  <p:sldIdLst>
    <p:sldId id="356" r:id="rId6"/>
    <p:sldId id="387" r:id="rId7"/>
    <p:sldId id="388" r:id="rId8"/>
    <p:sldId id="389" r:id="rId9"/>
    <p:sldId id="390" r:id="rId10"/>
    <p:sldId id="391" r:id="rId11"/>
    <p:sldId id="392" r:id="rId12"/>
    <p:sldId id="393" r:id="rId13"/>
    <p:sldId id="394" r:id="rId14"/>
    <p:sldId id="395" r:id="rId15"/>
    <p:sldId id="397" r:id="rId16"/>
    <p:sldId id="398" r:id="rId17"/>
    <p:sldId id="399" r:id="rId18"/>
    <p:sldId id="400" r:id="rId19"/>
    <p:sldId id="401" r:id="rId20"/>
    <p:sldId id="402" r:id="rId21"/>
    <p:sldId id="403" r:id="rId22"/>
    <p:sldId id="396" r:id="rId23"/>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13" autoAdjust="0"/>
    <p:restoredTop sz="96226" autoAdjust="0"/>
  </p:normalViewPr>
  <p:slideViewPr>
    <p:cSldViewPr snapToGrid="0">
      <p:cViewPr varScale="1">
        <p:scale>
          <a:sx n="88" d="100"/>
          <a:sy n="88" d="100"/>
        </p:scale>
        <p:origin x="-1640" y="-104"/>
      </p:cViewPr>
      <p:guideLst>
        <p:guide orient="horz" pos="3816"/>
        <p:guide pos="549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wmf"/><Relationship Id="rId5" Type="http://schemas.openxmlformats.org/officeDocument/2006/relationships/image" Target="../media/image8.wmf"/><Relationship Id="rId1" Type="http://schemas.openxmlformats.org/officeDocument/2006/relationships/image" Target="../media/image4.wmf"/><Relationship Id="rId2"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2.wmf"/><Relationship Id="rId4" Type="http://schemas.openxmlformats.org/officeDocument/2006/relationships/image" Target="../media/image43.wmf"/><Relationship Id="rId5" Type="http://schemas.openxmlformats.org/officeDocument/2006/relationships/image" Target="../media/image44.wmf"/><Relationship Id="rId1" Type="http://schemas.openxmlformats.org/officeDocument/2006/relationships/image" Target="../media/image40.wmf"/><Relationship Id="rId2"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5.wmf"/><Relationship Id="rId2" Type="http://schemas.openxmlformats.org/officeDocument/2006/relationships/image" Target="../media/image46.wmf"/><Relationship Id="rId3" Type="http://schemas.openxmlformats.org/officeDocument/2006/relationships/image" Target="../media/image4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0.wmf"/><Relationship Id="rId4" Type="http://schemas.openxmlformats.org/officeDocument/2006/relationships/image" Target="../media/image51.wmf"/><Relationship Id="rId1" Type="http://schemas.openxmlformats.org/officeDocument/2006/relationships/image" Target="../media/image48.wmf"/><Relationship Id="rId2"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4.wmf"/><Relationship Id="rId4" Type="http://schemas.openxmlformats.org/officeDocument/2006/relationships/image" Target="../media/image55.wmf"/><Relationship Id="rId5" Type="http://schemas.openxmlformats.org/officeDocument/2006/relationships/image" Target="../media/image56.wmf"/><Relationship Id="rId6" Type="http://schemas.openxmlformats.org/officeDocument/2006/relationships/image" Target="../media/image57.wmf"/><Relationship Id="rId1" Type="http://schemas.openxmlformats.org/officeDocument/2006/relationships/image" Target="../media/image52.wmf"/><Relationship Id="rId2" Type="http://schemas.openxmlformats.org/officeDocument/2006/relationships/image" Target="../media/image5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8.wmf"/><Relationship Id="rId2" Type="http://schemas.openxmlformats.org/officeDocument/2006/relationships/image" Target="../media/image5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4" Type="http://schemas.openxmlformats.org/officeDocument/2006/relationships/image" Target="../media/image12.wmf"/><Relationship Id="rId5" Type="http://schemas.openxmlformats.org/officeDocument/2006/relationships/image" Target="../media/image13.wmf"/><Relationship Id="rId6" Type="http://schemas.openxmlformats.org/officeDocument/2006/relationships/image" Target="../media/image14.wmf"/><Relationship Id="rId1" Type="http://schemas.openxmlformats.org/officeDocument/2006/relationships/image" Target="../media/image9.wmf"/><Relationship Id="rId2"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4" Type="http://schemas.openxmlformats.org/officeDocument/2006/relationships/image" Target="../media/image21.wmf"/><Relationship Id="rId1" Type="http://schemas.openxmlformats.org/officeDocument/2006/relationships/image" Target="../media/image18.wmf"/><Relationship Id="rId2"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wmf"/><Relationship Id="rId2" Type="http://schemas.openxmlformats.org/officeDocument/2006/relationships/image" Target="../media/image23.wmf"/><Relationship Id="rId3"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6" Type="http://schemas.openxmlformats.org/officeDocument/2006/relationships/image" Target="../media/image32.wmf"/><Relationship Id="rId1" Type="http://schemas.openxmlformats.org/officeDocument/2006/relationships/image" Target="../media/image27.wmf"/><Relationship Id="rId2"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1" Type="http://schemas.openxmlformats.org/officeDocument/2006/relationships/image" Target="../media/image35.wmf"/><Relationship Id="rId2"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DDBD59-569B-4ADA-B87A-7FB513C2CF84}" type="slidenum">
              <a:rPr lang="en-US"/>
              <a:pPr/>
              <a:t>1</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412750" y="4554538"/>
            <a:ext cx="6550025" cy="431482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08,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tisticalengineering.com/curse_of_dimensionality.htm" TargetMode="External"/><Relationship Id="rId4" Type="http://schemas.openxmlformats.org/officeDocument/2006/relationships/hyperlink" Target="http://www.statsoft.com/textbook/stathome.html?stfacan.html&amp;1" TargetMode="External"/><Relationship Id="rId5" Type="http://schemas.openxmlformats.org/officeDocument/2006/relationships/hyperlink" Target="http://www.isip.piconepress.com/projects/speech/software/demonstrations/applets/util/pattern_recognition/current/" TargetMode="External"/><Relationship Id="rId6" Type="http://schemas.openxmlformats.org/officeDocument/2006/relationships/hyperlink" Target="http://en.wikipedia.org/wiki/Ronald_Fisher" TargetMode="External"/><Relationship Id="rId7" Type="http://schemas.openxmlformats.org/officeDocument/2006/relationships/hyperlink" Target="http://www.dtreg.com/lda.htm" TargetMode="External"/><Relationship Id="rId8" Type="http://schemas.openxmlformats.org/officeDocument/2006/relationships/hyperlink" Target="http://www.statsoft.com/textbook/stdiscan.html" TargetMode="External"/><Relationship Id="rId9" Type="http://schemas.openxmlformats.org/officeDocument/2006/relationships/image" Target="../media/image2.png"/><Relationship Id="rId10" Type="http://schemas.openxmlformats.org/officeDocument/2006/relationships/image" Target="../media/image3.jpeg"/><Relationship Id="rId1" Type="http://schemas.openxmlformats.org/officeDocument/2006/relationships/slideLayout" Target="../slideLayouts/slideLayout29.xml"/><Relationship Id="rId2" Type="http://schemas.openxmlformats.org/officeDocument/2006/relationships/hyperlink" Target="http://www.faqs.org/faqs/ai-faq/neural-nets/part2/section-13.html" TargetMode="Externa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26.bin"/><Relationship Id="rId12" Type="http://schemas.openxmlformats.org/officeDocument/2006/relationships/image" Target="../media/image30.wmf"/><Relationship Id="rId13" Type="http://schemas.openxmlformats.org/officeDocument/2006/relationships/oleObject" Target="../embeddings/oleObject27.bin"/><Relationship Id="rId14" Type="http://schemas.openxmlformats.org/officeDocument/2006/relationships/image" Target="../media/image31.wmf"/><Relationship Id="rId15" Type="http://schemas.openxmlformats.org/officeDocument/2006/relationships/oleObject" Target="../embeddings/oleObject28.bin"/><Relationship Id="rId16" Type="http://schemas.openxmlformats.org/officeDocument/2006/relationships/image" Target="../media/image32.wmf"/><Relationship Id="rId17" Type="http://schemas.openxmlformats.org/officeDocument/2006/relationships/oleObject" Target="../embeddings/oleObject29.bin"/><Relationship Id="rId1" Type="http://schemas.openxmlformats.org/officeDocument/2006/relationships/vmlDrawing" Target="../drawings/vmlDrawing7.vml"/><Relationship Id="rId2" Type="http://schemas.openxmlformats.org/officeDocument/2006/relationships/slideLayout" Target="../slideLayouts/slideLayout4.xml"/><Relationship Id="rId3" Type="http://schemas.openxmlformats.org/officeDocument/2006/relationships/hyperlink" Target="http://www.slimy.com/~steuard/teaching/tutorials/Lagrange.html" TargetMode="External"/><Relationship Id="rId4" Type="http://schemas.openxmlformats.org/officeDocument/2006/relationships/hyperlink" Target="http://www.ece.msstate.edu/research/isip/projects/speech/software/demonstrations/applets/util/pattern_recognition/current/index.html" TargetMode="External"/><Relationship Id="rId5" Type="http://schemas.openxmlformats.org/officeDocument/2006/relationships/oleObject" Target="../embeddings/oleObject23.bin"/><Relationship Id="rId6" Type="http://schemas.openxmlformats.org/officeDocument/2006/relationships/image" Target="../media/image27.wmf"/><Relationship Id="rId7" Type="http://schemas.openxmlformats.org/officeDocument/2006/relationships/oleObject" Target="../embeddings/oleObject24.bin"/><Relationship Id="rId8" Type="http://schemas.openxmlformats.org/officeDocument/2006/relationships/image" Target="../media/image28.wmf"/><Relationship Id="rId9" Type="http://schemas.openxmlformats.org/officeDocument/2006/relationships/oleObject" Target="../embeddings/oleObject25.bin"/><Relationship Id="rId10" Type="http://schemas.openxmlformats.org/officeDocument/2006/relationships/image" Target="../media/image2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18.wmf"/><Relationship Id="rId5" Type="http://schemas.openxmlformats.org/officeDocument/2006/relationships/oleObject" Target="../embeddings/oleObject31.bin"/><Relationship Id="rId6" Type="http://schemas.openxmlformats.org/officeDocument/2006/relationships/image" Target="../media/image33.wmf"/><Relationship Id="rId7" Type="http://schemas.openxmlformats.org/officeDocument/2006/relationships/image" Target="../media/image34.jpeg"/><Relationship Id="rId1" Type="http://schemas.openxmlformats.org/officeDocument/2006/relationships/vmlDrawing" Target="../drawings/vmlDrawing8.vml"/><Relationship Id="rId2"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1" Type="http://schemas.openxmlformats.org/officeDocument/2006/relationships/oleObject" Target="../embeddings/oleObject36.bin"/><Relationship Id="rId12" Type="http://schemas.openxmlformats.org/officeDocument/2006/relationships/image" Target="../media/image39.wmf"/><Relationship Id="rId1" Type="http://schemas.openxmlformats.org/officeDocument/2006/relationships/vmlDrawing" Target="../drawings/vmlDrawing9.vml"/><Relationship Id="rId2" Type="http://schemas.openxmlformats.org/officeDocument/2006/relationships/slideLayout" Target="../slideLayouts/slideLayout4.xml"/><Relationship Id="rId3" Type="http://schemas.openxmlformats.org/officeDocument/2006/relationships/oleObject" Target="../embeddings/oleObject32.bin"/><Relationship Id="rId4" Type="http://schemas.openxmlformats.org/officeDocument/2006/relationships/image" Target="../media/image35.wmf"/><Relationship Id="rId5" Type="http://schemas.openxmlformats.org/officeDocument/2006/relationships/oleObject" Target="../embeddings/oleObject33.bin"/><Relationship Id="rId6" Type="http://schemas.openxmlformats.org/officeDocument/2006/relationships/image" Target="../media/image36.wmf"/><Relationship Id="rId7" Type="http://schemas.openxmlformats.org/officeDocument/2006/relationships/oleObject" Target="../embeddings/oleObject34.bin"/><Relationship Id="rId8" Type="http://schemas.openxmlformats.org/officeDocument/2006/relationships/image" Target="../media/image37.wmf"/><Relationship Id="rId9" Type="http://schemas.openxmlformats.org/officeDocument/2006/relationships/oleObject" Target="../embeddings/oleObject35.bin"/><Relationship Id="rId10" Type="http://schemas.openxmlformats.org/officeDocument/2006/relationships/image" Target="../media/image38.wmf"/></Relationships>
</file>

<file path=ppt/slides/_rels/slide13.xml.rels><?xml version="1.0" encoding="UTF-8" standalone="yes"?>
<Relationships xmlns="http://schemas.openxmlformats.org/package/2006/relationships"><Relationship Id="rId11" Type="http://schemas.openxmlformats.org/officeDocument/2006/relationships/oleObject" Target="../embeddings/oleObject41.bin"/><Relationship Id="rId12" Type="http://schemas.openxmlformats.org/officeDocument/2006/relationships/image" Target="../media/image44.wmf"/><Relationship Id="rId1" Type="http://schemas.openxmlformats.org/officeDocument/2006/relationships/vmlDrawing" Target="../drawings/vmlDrawing10.vml"/><Relationship Id="rId2" Type="http://schemas.openxmlformats.org/officeDocument/2006/relationships/slideLayout" Target="../slideLayouts/slideLayout4.xml"/><Relationship Id="rId3" Type="http://schemas.openxmlformats.org/officeDocument/2006/relationships/oleObject" Target="../embeddings/oleObject37.bin"/><Relationship Id="rId4" Type="http://schemas.openxmlformats.org/officeDocument/2006/relationships/image" Target="../media/image40.wmf"/><Relationship Id="rId5" Type="http://schemas.openxmlformats.org/officeDocument/2006/relationships/oleObject" Target="../embeddings/oleObject38.bin"/><Relationship Id="rId6" Type="http://schemas.openxmlformats.org/officeDocument/2006/relationships/image" Target="../media/image41.wmf"/><Relationship Id="rId7" Type="http://schemas.openxmlformats.org/officeDocument/2006/relationships/oleObject" Target="../embeddings/oleObject39.bin"/><Relationship Id="rId8" Type="http://schemas.openxmlformats.org/officeDocument/2006/relationships/image" Target="../media/image42.wmf"/><Relationship Id="rId9" Type="http://schemas.openxmlformats.org/officeDocument/2006/relationships/oleObject" Target="../embeddings/oleObject40.bin"/><Relationship Id="rId10" Type="http://schemas.openxmlformats.org/officeDocument/2006/relationships/image" Target="../media/image4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2.bin"/><Relationship Id="rId4" Type="http://schemas.openxmlformats.org/officeDocument/2006/relationships/image" Target="../media/image45.wmf"/><Relationship Id="rId5" Type="http://schemas.openxmlformats.org/officeDocument/2006/relationships/oleObject" Target="../embeddings/oleObject43.bin"/><Relationship Id="rId6" Type="http://schemas.openxmlformats.org/officeDocument/2006/relationships/image" Target="../media/image46.wmf"/><Relationship Id="rId7" Type="http://schemas.openxmlformats.org/officeDocument/2006/relationships/oleObject" Target="../embeddings/oleObject44.bin"/><Relationship Id="rId8" Type="http://schemas.openxmlformats.org/officeDocument/2006/relationships/image" Target="../media/image47.wmf"/><Relationship Id="rId1" Type="http://schemas.openxmlformats.org/officeDocument/2006/relationships/vmlDrawing" Target="../drawings/vmlDrawing11.vml"/><Relationship Id="rId2"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isip.piconepress.com/projects/speech/software/demonstrations/applets/util/pattern_recognition/current/" TargetMode="External"/><Relationship Id="rId4" Type="http://schemas.openxmlformats.org/officeDocument/2006/relationships/oleObject" Target="../embeddings/oleObject45.bin"/><Relationship Id="rId5" Type="http://schemas.openxmlformats.org/officeDocument/2006/relationships/image" Target="../media/image48.wmf"/><Relationship Id="rId6" Type="http://schemas.openxmlformats.org/officeDocument/2006/relationships/oleObject" Target="../embeddings/oleObject46.bin"/><Relationship Id="rId7" Type="http://schemas.openxmlformats.org/officeDocument/2006/relationships/image" Target="../media/image49.wmf"/><Relationship Id="rId8" Type="http://schemas.openxmlformats.org/officeDocument/2006/relationships/oleObject" Target="../embeddings/oleObject47.bin"/><Relationship Id="rId9" Type="http://schemas.openxmlformats.org/officeDocument/2006/relationships/image" Target="../media/image50.wmf"/><Relationship Id="rId10" Type="http://schemas.openxmlformats.org/officeDocument/2006/relationships/oleObject" Target="../embeddings/oleObject48.bin"/><Relationship Id="rId11" Type="http://schemas.openxmlformats.org/officeDocument/2006/relationships/image" Target="../media/image51.wmf"/><Relationship Id="rId1" Type="http://schemas.openxmlformats.org/officeDocument/2006/relationships/vmlDrawing" Target="../drawings/vmlDrawing12.vml"/><Relationship Id="rId2"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53.bin"/><Relationship Id="rId12" Type="http://schemas.openxmlformats.org/officeDocument/2006/relationships/image" Target="../media/image56.wmf"/><Relationship Id="rId13" Type="http://schemas.openxmlformats.org/officeDocument/2006/relationships/oleObject" Target="../embeddings/oleObject54.bin"/><Relationship Id="rId14" Type="http://schemas.openxmlformats.org/officeDocument/2006/relationships/image" Target="../media/image57.wmf"/><Relationship Id="rId1" Type="http://schemas.openxmlformats.org/officeDocument/2006/relationships/vmlDrawing" Target="../drawings/vmlDrawing13.vml"/><Relationship Id="rId2" Type="http://schemas.openxmlformats.org/officeDocument/2006/relationships/slideLayout" Target="../slideLayouts/slideLayout4.xml"/><Relationship Id="rId3" Type="http://schemas.openxmlformats.org/officeDocument/2006/relationships/oleObject" Target="../embeddings/oleObject49.bin"/><Relationship Id="rId4" Type="http://schemas.openxmlformats.org/officeDocument/2006/relationships/image" Target="../media/image52.wmf"/><Relationship Id="rId5" Type="http://schemas.openxmlformats.org/officeDocument/2006/relationships/oleObject" Target="../embeddings/oleObject50.bin"/><Relationship Id="rId6" Type="http://schemas.openxmlformats.org/officeDocument/2006/relationships/image" Target="../media/image53.wmf"/><Relationship Id="rId7" Type="http://schemas.openxmlformats.org/officeDocument/2006/relationships/oleObject" Target="../embeddings/oleObject51.bin"/><Relationship Id="rId8" Type="http://schemas.openxmlformats.org/officeDocument/2006/relationships/image" Target="../media/image54.wmf"/><Relationship Id="rId9" Type="http://schemas.openxmlformats.org/officeDocument/2006/relationships/oleObject" Target="../embeddings/oleObject52.bin"/><Relationship Id="rId10" Type="http://schemas.openxmlformats.org/officeDocument/2006/relationships/image" Target="../media/image55.wmf"/></Relationships>
</file>

<file path=ppt/slides/_rels/slide17.xml.rels><?xml version="1.0" encoding="UTF-8" standalone="yes"?>
<Relationships xmlns="http://schemas.openxmlformats.org/package/2006/relationships"><Relationship Id="rId3" Type="http://schemas.openxmlformats.org/officeDocument/2006/relationships/hyperlink" Target="http://www.isip.piconepress.com/publications/ms_projects/1999/lda/" TargetMode="External"/><Relationship Id="rId4" Type="http://schemas.openxmlformats.org/officeDocument/2006/relationships/oleObject" Target="../embeddings/oleObject55.bin"/><Relationship Id="rId5" Type="http://schemas.openxmlformats.org/officeDocument/2006/relationships/image" Target="../media/image58.wmf"/><Relationship Id="rId6" Type="http://schemas.openxmlformats.org/officeDocument/2006/relationships/oleObject" Target="../embeddings/oleObject56.bin"/><Relationship Id="rId7" Type="http://schemas.openxmlformats.org/officeDocument/2006/relationships/image" Target="../media/image59.wmf"/><Relationship Id="rId1" Type="http://schemas.openxmlformats.org/officeDocument/2006/relationships/vmlDrawing" Target="../drawings/vmlDrawing14.vml"/><Relationship Id="rId2"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1" Type="http://schemas.openxmlformats.org/officeDocument/2006/relationships/image" Target="../media/image7.wmf"/><Relationship Id="rId12" Type="http://schemas.openxmlformats.org/officeDocument/2006/relationships/oleObject" Target="../embeddings/oleObject5.bin"/><Relationship Id="rId13" Type="http://schemas.openxmlformats.org/officeDocument/2006/relationships/image" Target="../media/image8.wmf"/><Relationship Id="rId1" Type="http://schemas.openxmlformats.org/officeDocument/2006/relationships/vmlDrawing" Target="../drawings/vmlDrawing1.vml"/><Relationship Id="rId2" Type="http://schemas.openxmlformats.org/officeDocument/2006/relationships/slideLayout" Target="../slideLayouts/slideLayout6.xml"/><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4.wmf"/><Relationship Id="rId6" Type="http://schemas.openxmlformats.org/officeDocument/2006/relationships/oleObject" Target="../embeddings/oleObject2.bin"/><Relationship Id="rId7" Type="http://schemas.openxmlformats.org/officeDocument/2006/relationships/image" Target="../media/image5.wmf"/><Relationship Id="rId8" Type="http://schemas.openxmlformats.org/officeDocument/2006/relationships/oleObject" Target="../embeddings/oleObject3.bin"/><Relationship Id="rId9" Type="http://schemas.openxmlformats.org/officeDocument/2006/relationships/image" Target="../media/image6.wmf"/><Relationship Id="rId10"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1" Type="http://schemas.openxmlformats.org/officeDocument/2006/relationships/oleObject" Target="../embeddings/oleObject10.bin"/><Relationship Id="rId12" Type="http://schemas.openxmlformats.org/officeDocument/2006/relationships/image" Target="../media/image13.wmf"/><Relationship Id="rId13" Type="http://schemas.openxmlformats.org/officeDocument/2006/relationships/oleObject" Target="../embeddings/oleObject11.bin"/><Relationship Id="rId14" Type="http://schemas.openxmlformats.org/officeDocument/2006/relationships/image" Target="../media/image14.wmf"/><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oleObject6.bin"/><Relationship Id="rId4" Type="http://schemas.openxmlformats.org/officeDocument/2006/relationships/image" Target="../media/image9.wmf"/><Relationship Id="rId5" Type="http://schemas.openxmlformats.org/officeDocument/2006/relationships/oleObject" Target="../embeddings/oleObject7.bin"/><Relationship Id="rId6" Type="http://schemas.openxmlformats.org/officeDocument/2006/relationships/image" Target="../media/image10.wmf"/><Relationship Id="rId7" Type="http://schemas.openxmlformats.org/officeDocument/2006/relationships/oleObject" Target="../embeddings/oleObject8.bin"/><Relationship Id="rId8" Type="http://schemas.openxmlformats.org/officeDocument/2006/relationships/image" Target="../media/image11.wmf"/><Relationship Id="rId9" Type="http://schemas.openxmlformats.org/officeDocument/2006/relationships/oleObject" Target="../embeddings/oleObject9.bin"/><Relationship Id="rId10" Type="http://schemas.openxmlformats.org/officeDocument/2006/relationships/image" Target="../media/image1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5.wmf"/><Relationship Id="rId5" Type="http://schemas.openxmlformats.org/officeDocument/2006/relationships/image" Target="../media/image17.jpeg"/><Relationship Id="rId6" Type="http://schemas.openxmlformats.org/officeDocument/2006/relationships/oleObject" Target="../embeddings/oleObject13.bin"/><Relationship Id="rId7" Type="http://schemas.openxmlformats.org/officeDocument/2006/relationships/image" Target="../media/image16.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8.wmf"/><Relationship Id="rId5" Type="http://schemas.openxmlformats.org/officeDocument/2006/relationships/oleObject" Target="../embeddings/oleObject15.bin"/><Relationship Id="rId6" Type="http://schemas.openxmlformats.org/officeDocument/2006/relationships/image" Target="../media/image19.wmf"/><Relationship Id="rId7" Type="http://schemas.openxmlformats.org/officeDocument/2006/relationships/oleObject" Target="../embeddings/oleObject16.bin"/><Relationship Id="rId8" Type="http://schemas.openxmlformats.org/officeDocument/2006/relationships/image" Target="../media/image20.wmf"/><Relationship Id="rId9" Type="http://schemas.openxmlformats.org/officeDocument/2006/relationships/oleObject" Target="../embeddings/oleObject17.bin"/><Relationship Id="rId10" Type="http://schemas.openxmlformats.org/officeDocument/2006/relationships/image" Target="../media/image21.wmf"/><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22.wmf"/><Relationship Id="rId5" Type="http://schemas.openxmlformats.org/officeDocument/2006/relationships/oleObject" Target="../embeddings/oleObject19.bin"/><Relationship Id="rId6" Type="http://schemas.openxmlformats.org/officeDocument/2006/relationships/image" Target="../media/image23.wmf"/><Relationship Id="rId7" Type="http://schemas.openxmlformats.org/officeDocument/2006/relationships/oleObject" Target="../embeddings/oleObject20.bin"/><Relationship Id="rId8" Type="http://schemas.openxmlformats.org/officeDocument/2006/relationships/image" Target="../media/image24.wmf"/><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25.wmf"/><Relationship Id="rId5" Type="http://schemas.openxmlformats.org/officeDocument/2006/relationships/oleObject" Target="../embeddings/oleObject22.bin"/><Relationship Id="rId6" Type="http://schemas.openxmlformats.org/officeDocument/2006/relationships/image" Target="../media/image26.wmf"/><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08: </a:t>
            </a:r>
            <a:r>
              <a:rPr lang="en-US" b="1" dirty="0" smtClean="0">
                <a:solidFill>
                  <a:schemeClr val="accent2"/>
                </a:solidFill>
              </a:rPr>
              <a:t>DIMENSIONALITY,</a:t>
            </a:r>
            <a:br>
              <a:rPr lang="en-US" b="1" dirty="0" smtClean="0">
                <a:solidFill>
                  <a:schemeClr val="accent2"/>
                </a:solidFill>
              </a:rPr>
            </a:br>
            <a:r>
              <a:rPr lang="en-US" b="1" dirty="0" smtClean="0">
                <a:solidFill>
                  <a:schemeClr val="accent2"/>
                </a:solidFill>
              </a:rPr>
              <a:t>PRINCIPAL COMPONENTS ANALYSIS</a:t>
            </a:r>
            <a:endParaRPr lang="en-US" b="1" dirty="0">
              <a:solidFill>
                <a:schemeClr val="accent2"/>
              </a:solidFill>
            </a:endParaRPr>
          </a:p>
        </p:txBody>
      </p:sp>
      <p:sp>
        <p:nvSpPr>
          <p:cNvPr id="8" name="Rectangle 3"/>
          <p:cNvSpPr txBox="1">
            <a:spLocks noChangeArrowheads="1"/>
          </p:cNvSpPr>
          <p:nvPr/>
        </p:nvSpPr>
        <p:spPr bwMode="auto">
          <a:xfrm>
            <a:off x="541338" y="1540424"/>
            <a:ext cx="5077797" cy="4403176"/>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indent="-176213" eaLnBrk="0" hangingPunct="0">
              <a:spcAft>
                <a:spcPts val="0"/>
              </a:spcAft>
              <a:defRPr/>
            </a:pPr>
            <a:r>
              <a:rPr kumimoji="0" lang="en-US" sz="2400" b="1" i="0" u="none" strike="noStrike" kern="0" cap="none" spc="0" normalizeH="0" baseline="0" noProof="0" dirty="0" smtClean="0">
                <a:ln>
                  <a:noFill/>
                </a:ln>
                <a:solidFill>
                  <a:schemeClr val="accent1"/>
                </a:solidFill>
                <a:effectLst/>
                <a:uLnTx/>
                <a:uFillTx/>
                <a:latin typeface="+mn-lt"/>
                <a:ea typeface="+mn-ea"/>
                <a:cs typeface="+mn-cs"/>
              </a:rPr>
              <a:t>•	Objectives:</a:t>
            </a:r>
            <a:br>
              <a:rPr kumimoji="0" lang="en-US" sz="2400" b="1" i="0" u="none" strike="noStrike" kern="0" cap="none" spc="0" normalizeH="0" baseline="0" noProof="0" dirty="0" smtClean="0">
                <a:ln>
                  <a:noFill/>
                </a:ln>
                <a:solidFill>
                  <a:schemeClr val="accent1"/>
                </a:solidFill>
                <a:effectLst/>
                <a:uLnTx/>
                <a:uFillTx/>
                <a:latin typeface="+mn-lt"/>
                <a:ea typeface="+mn-ea"/>
                <a:cs typeface="+mn-cs"/>
              </a:rPr>
            </a:br>
            <a:r>
              <a:rPr lang="en-US" sz="1800" b="1" kern="0" dirty="0" smtClean="0">
                <a:solidFill>
                  <a:schemeClr val="bg1"/>
                </a:solidFill>
                <a:latin typeface="+mn-lt"/>
              </a:rPr>
              <a:t>Data Considerations</a:t>
            </a:r>
            <a:br>
              <a:rPr lang="en-US" sz="1800" b="1" kern="0" dirty="0" smtClean="0">
                <a:solidFill>
                  <a:schemeClr val="bg1"/>
                </a:solidFill>
                <a:latin typeface="+mn-lt"/>
              </a:rPr>
            </a:br>
            <a:r>
              <a:rPr lang="en-US" sz="1800" b="1" kern="0" dirty="0" smtClean="0">
                <a:solidFill>
                  <a:schemeClr val="bg1"/>
                </a:solidFill>
                <a:latin typeface="+mn-lt"/>
              </a:rPr>
              <a:t>Computational Complexity</a:t>
            </a:r>
            <a:br>
              <a:rPr lang="en-US" sz="1800" b="1" kern="0" dirty="0" smtClean="0">
                <a:solidFill>
                  <a:schemeClr val="bg1"/>
                </a:solidFill>
                <a:latin typeface="+mn-lt"/>
              </a:rPr>
            </a:br>
            <a:r>
              <a:rPr lang="en-US" sz="1800" b="1" kern="0" dirty="0" smtClean="0">
                <a:solidFill>
                  <a:schemeClr val="bg1"/>
                </a:solidFill>
                <a:latin typeface="+mn-lt"/>
              </a:rPr>
              <a:t>Overfitting</a:t>
            </a:r>
            <a:br>
              <a:rPr lang="en-US" sz="1800" b="1" kern="0" dirty="0" smtClean="0">
                <a:solidFill>
                  <a:schemeClr val="bg1"/>
                </a:solidFill>
                <a:latin typeface="+mn-lt"/>
              </a:rPr>
            </a:br>
            <a:r>
              <a:rPr lang="en-US" sz="1800" b="1" kern="0" dirty="0" smtClean="0">
                <a:solidFill>
                  <a:schemeClr val="bg1"/>
                </a:solidFill>
                <a:latin typeface="+mn-lt"/>
              </a:rPr>
              <a:t>Principal Components Analysis</a:t>
            </a:r>
            <a:br>
              <a:rPr lang="en-US" sz="1800" b="1" kern="0" dirty="0" smtClean="0">
                <a:solidFill>
                  <a:schemeClr val="bg1"/>
                </a:solidFill>
                <a:latin typeface="+mn-lt"/>
              </a:rPr>
            </a:br>
            <a:r>
              <a:rPr lang="en-US" sz="1800" b="1" kern="0" dirty="0">
                <a:solidFill>
                  <a:schemeClr val="bg1"/>
                </a:solidFill>
              </a:rPr>
              <a:t>Fisher Linear Discriminant Analysis</a:t>
            </a:r>
            <a:br>
              <a:rPr lang="en-US" sz="1800" b="1" kern="0" dirty="0">
                <a:solidFill>
                  <a:schemeClr val="bg1"/>
                </a:solidFill>
              </a:rPr>
            </a:br>
            <a:r>
              <a:rPr lang="en-US" sz="1800" b="1" kern="0" dirty="0">
                <a:solidFill>
                  <a:schemeClr val="bg1"/>
                </a:solidFill>
              </a:rPr>
              <a:t>Multiple Discriminant Analysis</a:t>
            </a:r>
            <a:br>
              <a:rPr lang="en-US" sz="1800" b="1" kern="0" dirty="0">
                <a:solidFill>
                  <a:schemeClr val="bg1"/>
                </a:solidFill>
              </a:rPr>
            </a:br>
            <a:r>
              <a:rPr lang="en-US" sz="1800" b="1" kern="0" dirty="0" smtClean="0">
                <a:solidFill>
                  <a:schemeClr val="bg1"/>
                </a:solidFill>
              </a:rPr>
              <a:t>Examples</a:t>
            </a:r>
            <a:endParaRPr kumimoji="0" lang="en-US" sz="1800" b="1" i="0" u="none" strike="noStrike" kern="0" cap="none" spc="0" normalizeH="0" baseline="0" noProof="0" dirty="0" smtClean="0">
              <a:ln>
                <a:noFill/>
              </a:ln>
              <a:solidFill>
                <a:schemeClr val="bg1"/>
              </a:solidFill>
              <a:effectLst/>
              <a:uLnTx/>
              <a:uFillTx/>
              <a:latin typeface="+mn-lt"/>
              <a:ea typeface="+mn-ea"/>
              <a:cs typeface="+mn-cs"/>
            </a:endParaRPr>
          </a:p>
          <a:p>
            <a:pPr marL="176213" indent="-176213" eaLnBrk="0" hangingPunct="0">
              <a:spcBef>
                <a:spcPts val="1400"/>
              </a:spcBef>
              <a:spcAft>
                <a:spcPts val="0"/>
              </a:spcAft>
              <a:buFont typeface="Arial" pitchFamily="34" charset="0"/>
              <a:buChar char="•"/>
              <a:defRPr/>
            </a:pPr>
            <a:r>
              <a:rPr lang="en-US" b="1" kern="0" dirty="0" smtClean="0">
                <a:solidFill>
                  <a:schemeClr val="accent1"/>
                </a:solidFill>
              </a:rPr>
              <a:t>Resources:</a:t>
            </a:r>
            <a:br>
              <a:rPr lang="en-US" b="1" kern="0" dirty="0" smtClean="0">
                <a:solidFill>
                  <a:schemeClr val="accent1"/>
                </a:solidFill>
              </a:rPr>
            </a:br>
            <a:r>
              <a:rPr lang="en-US" sz="1800" b="1" dirty="0" smtClean="0">
                <a:solidFill>
                  <a:schemeClr val="accent2"/>
                </a:solidFill>
                <a:hlinkClick r:id="rId2"/>
              </a:rPr>
              <a:t>J.S.: Dimensionality</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3"/>
              </a:rPr>
              <a:t>C.A.: Dimensionality</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4"/>
              </a:rPr>
              <a:t>S.S.: PCA and Factor Analysis</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5"/>
              </a:rPr>
              <a:t>Java PR Applet</a:t>
            </a:r>
            <a:r>
              <a:rPr lang="en-US" sz="1800" b="1" dirty="0">
                <a:solidFill>
                  <a:schemeClr val="accent2"/>
                </a:solidFill>
              </a:rPr>
              <a:t/>
            </a:r>
            <a:br>
              <a:rPr lang="en-US" sz="1800" b="1" dirty="0">
                <a:solidFill>
                  <a:schemeClr val="accent2"/>
                </a:solidFill>
              </a:rPr>
            </a:br>
            <a:r>
              <a:rPr lang="en-US" sz="1800" b="1" dirty="0">
                <a:solidFill>
                  <a:schemeClr val="accent2"/>
                </a:solidFill>
                <a:hlinkClick r:id="rId6"/>
              </a:rPr>
              <a:t>W.P.: Fisher</a:t>
            </a:r>
            <a:r>
              <a:rPr lang="en-US" sz="1800" b="1" dirty="0">
                <a:solidFill>
                  <a:schemeClr val="accent2"/>
                </a:solidFill>
              </a:rPr>
              <a:t/>
            </a:r>
            <a:br>
              <a:rPr lang="en-US" sz="1800" b="1" dirty="0">
                <a:solidFill>
                  <a:schemeClr val="accent2"/>
                </a:solidFill>
              </a:rPr>
            </a:br>
            <a:r>
              <a:rPr lang="en-US" sz="1800" b="1" dirty="0">
                <a:solidFill>
                  <a:schemeClr val="accent2"/>
                </a:solidFill>
                <a:hlinkClick r:id="rId7"/>
              </a:rPr>
              <a:t>DTREG: LDA</a:t>
            </a:r>
            <a:r>
              <a:rPr lang="en-US" sz="1800" b="1" dirty="0">
                <a:solidFill>
                  <a:schemeClr val="accent2"/>
                </a:solidFill>
              </a:rPr>
              <a:t/>
            </a:r>
            <a:br>
              <a:rPr lang="en-US" sz="1800" b="1" dirty="0">
                <a:solidFill>
                  <a:schemeClr val="accent2"/>
                </a:solidFill>
              </a:rPr>
            </a:br>
            <a:r>
              <a:rPr lang="en-US" sz="1800" b="1" dirty="0">
                <a:solidFill>
                  <a:schemeClr val="accent2"/>
                </a:solidFill>
                <a:hlinkClick r:id="rId8"/>
              </a:rPr>
              <a:t>S.S.: </a:t>
            </a:r>
            <a:r>
              <a:rPr lang="en-US" sz="1800" b="1" dirty="0" smtClean="0">
                <a:solidFill>
                  <a:schemeClr val="accent2"/>
                </a:solidFill>
                <a:hlinkClick r:id="rId8"/>
              </a:rPr>
              <a:t>DFA</a:t>
            </a:r>
            <a:endParaRPr lang="en-US" sz="1800" b="1" dirty="0" smtClean="0">
              <a:solidFill>
                <a:schemeClr val="accent2"/>
              </a:solidFill>
            </a:endParaRPr>
          </a:p>
          <a:p>
            <a:pPr marL="230188" indent="-230188"/>
            <a:r>
              <a:rPr lang="en-US" b="1" dirty="0" smtClean="0">
                <a:solidFill>
                  <a:srgbClr val="004000"/>
                </a:solidFill>
              </a:rPr>
              <a:t>	</a:t>
            </a:r>
          </a:p>
          <a:p>
            <a:pPr marL="230188" indent="-230188"/>
            <a:r>
              <a:rPr lang="en-US" b="1" dirty="0" smtClean="0">
                <a:solidFill>
                  <a:srgbClr val="004000"/>
                </a:solidFill>
              </a:rPr>
              <a:t>		</a:t>
            </a:r>
          </a:p>
        </p:txBody>
      </p:sp>
      <p:pic>
        <p:nvPicPr>
          <p:cNvPr id="13" name="Picture 2"/>
          <p:cNvPicPr>
            <a:picLocks noChangeAspect="1" noChangeArrowheads="1"/>
          </p:cNvPicPr>
          <p:nvPr/>
        </p:nvPicPr>
        <p:blipFill>
          <a:blip r:embed="rId9"/>
          <a:srcRect/>
          <a:stretch>
            <a:fillRect/>
          </a:stretch>
        </p:blipFill>
        <p:spPr bwMode="auto">
          <a:xfrm>
            <a:off x="5006578" y="3355901"/>
            <a:ext cx="2739206" cy="2914515"/>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0"/>
          <a:srcRect/>
          <a:stretch>
            <a:fillRect/>
          </a:stretch>
        </p:blipFill>
        <p:spPr bwMode="auto">
          <a:xfrm>
            <a:off x="6799006" y="1551960"/>
            <a:ext cx="1866748" cy="2296453"/>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solidFill>
                  <a:schemeClr val="bg1"/>
                </a:solidFill>
              </a:rPr>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Minimization Using Lagrange Multipliers</a:t>
            </a:r>
            <a:endParaRPr lang="en-US" b="1" dirty="0">
              <a:solidFill>
                <a:schemeClr val="accent2"/>
              </a:solidFill>
            </a:endParaRPr>
          </a:p>
        </p:txBody>
      </p:sp>
      <p:sp>
        <p:nvSpPr>
          <p:cNvPr id="8" name="Rectangle 4"/>
          <p:cNvSpPr>
            <a:spLocks noChangeArrowheads="1"/>
          </p:cNvSpPr>
          <p:nvPr/>
        </p:nvSpPr>
        <p:spPr bwMode="auto">
          <a:xfrm>
            <a:off x="187992" y="631232"/>
            <a:ext cx="8658225" cy="5724644"/>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The vector, e, that minimizes </a:t>
            </a:r>
            <a:r>
              <a:rPr lang="en-US" altLang="en-US" sz="1800" dirty="0" smtClean="0">
                <a:solidFill>
                  <a:schemeClr val="bg1"/>
                </a:solidFill>
              </a:rPr>
              <a:t>J</a:t>
            </a:r>
            <a:r>
              <a:rPr lang="en-US" altLang="en-US" sz="1800" baseline="-25000" dirty="0" smtClean="0">
                <a:solidFill>
                  <a:schemeClr val="bg1"/>
                </a:solidFill>
              </a:rPr>
              <a:t>1</a:t>
            </a:r>
            <a:r>
              <a:rPr lang="en-US" altLang="en-US" sz="1800" b="1" dirty="0" smtClean="0">
                <a:solidFill>
                  <a:schemeClr val="bg1"/>
                </a:solidFill>
              </a:rPr>
              <a:t> also maximizes           .</a:t>
            </a:r>
          </a:p>
          <a:p>
            <a:pPr marL="176213" indent="-176213">
              <a:spcAft>
                <a:spcPts val="1800"/>
              </a:spcAft>
              <a:buFont typeface="Arial" pitchFamily="34" charset="0"/>
              <a:buChar char="•"/>
            </a:pPr>
            <a:r>
              <a:rPr lang="en-US" altLang="en-US" sz="1800" b="1" dirty="0" smtClean="0">
                <a:solidFill>
                  <a:schemeClr val="bg1"/>
                </a:solidFill>
              </a:rPr>
              <a:t>Use </a:t>
            </a:r>
            <a:r>
              <a:rPr lang="en-US" altLang="en-US" sz="1800" b="1" dirty="0" smtClean="0">
                <a:solidFill>
                  <a:schemeClr val="bg1"/>
                </a:solidFill>
                <a:hlinkClick r:id="rId3"/>
              </a:rPr>
              <a:t>Lagrange multipliers </a:t>
            </a:r>
            <a:r>
              <a:rPr lang="en-US" altLang="en-US" sz="1800" b="1" dirty="0" smtClean="0">
                <a:solidFill>
                  <a:schemeClr val="bg1"/>
                </a:solidFill>
              </a:rPr>
              <a:t>to maximize            subject to the constraint            .</a:t>
            </a:r>
          </a:p>
          <a:p>
            <a:pPr marL="176213" indent="-176213">
              <a:spcAft>
                <a:spcPts val="1800"/>
              </a:spcAft>
              <a:buFont typeface="Arial" pitchFamily="34" charset="0"/>
              <a:buChar char="•"/>
            </a:pPr>
            <a:r>
              <a:rPr lang="en-US" altLang="en-US" sz="1800" b="1" dirty="0" smtClean="0">
                <a:solidFill>
                  <a:schemeClr val="bg1"/>
                </a:solidFill>
              </a:rPr>
              <a:t>Let </a:t>
            </a:r>
            <a:r>
              <a:rPr lang="en-US" altLang="en-US" sz="1800" b="1" dirty="0" smtClean="0">
                <a:solidFill>
                  <a:schemeClr val="bg1"/>
                </a:solidFill>
                <a:sym typeface="Symbol"/>
              </a:rPr>
              <a:t> be the undetermined multiplier, and differentiate:</a:t>
            </a:r>
          </a:p>
          <a:p>
            <a:pPr marL="176213" indent="-176213">
              <a:spcAft>
                <a:spcPts val="1800"/>
              </a:spcAft>
            </a:pPr>
            <a:r>
              <a:rPr lang="en-US" altLang="en-US" sz="1800" b="1" dirty="0" smtClean="0">
                <a:solidFill>
                  <a:schemeClr val="bg1"/>
                </a:solidFill>
                <a:sym typeface="Symbol"/>
              </a:rPr>
              <a:t>	with respect to e, to obtain:</a:t>
            </a:r>
          </a:p>
          <a:p>
            <a:pPr marL="176213" indent="-176213">
              <a:spcAft>
                <a:spcPts val="1800"/>
              </a:spcAft>
              <a:buFont typeface="Arial" pitchFamily="34" charset="0"/>
              <a:buChar char="•"/>
            </a:pPr>
            <a:r>
              <a:rPr lang="en-US" altLang="en-US" sz="1800" b="1" dirty="0" smtClean="0">
                <a:solidFill>
                  <a:schemeClr val="bg1"/>
                </a:solidFill>
                <a:sym typeface="Symbol"/>
              </a:rPr>
              <a:t>Set to zero and solve:</a:t>
            </a:r>
          </a:p>
          <a:p>
            <a:pPr marL="176213" indent="-176213">
              <a:spcAft>
                <a:spcPts val="1800"/>
              </a:spcAft>
              <a:buFont typeface="Arial" pitchFamily="34" charset="0"/>
              <a:buChar char="•"/>
            </a:pPr>
            <a:r>
              <a:rPr lang="en-US" altLang="en-US" sz="1800" b="1" dirty="0" smtClean="0">
                <a:solidFill>
                  <a:schemeClr val="bg1"/>
                </a:solidFill>
                <a:sym typeface="Symbol"/>
              </a:rPr>
              <a:t>It follows to maximize           we want to select an eigenvector corresponding to the largest </a:t>
            </a:r>
            <a:r>
              <a:rPr lang="en-US" altLang="en-US" sz="1800" b="1" dirty="0" err="1" smtClean="0">
                <a:solidFill>
                  <a:schemeClr val="bg1"/>
                </a:solidFill>
                <a:sym typeface="Symbol"/>
              </a:rPr>
              <a:t>eigenvalue</a:t>
            </a:r>
            <a:r>
              <a:rPr lang="en-US" altLang="en-US" sz="1800" b="1" dirty="0" smtClean="0">
                <a:solidFill>
                  <a:schemeClr val="bg1"/>
                </a:solidFill>
                <a:sym typeface="Symbol"/>
              </a:rPr>
              <a:t> of the scatter matrix.</a:t>
            </a:r>
          </a:p>
          <a:p>
            <a:pPr marL="176213" indent="-176213">
              <a:spcAft>
                <a:spcPts val="1800"/>
              </a:spcAft>
              <a:buFont typeface="Arial" pitchFamily="34" charset="0"/>
              <a:buChar char="•"/>
            </a:pPr>
            <a:r>
              <a:rPr lang="en-US" altLang="en-US" sz="1800" b="1" dirty="0" smtClean="0">
                <a:solidFill>
                  <a:schemeClr val="bg1"/>
                </a:solidFill>
                <a:sym typeface="Symbol"/>
              </a:rPr>
              <a:t>In other words, the best one-dimensional projection of the data (in the least mean-squared error sense) is the projection of the data onto a line through the sample mean in the direction of the eigenvector of the scatter matrix having the largest </a:t>
            </a:r>
            <a:r>
              <a:rPr lang="en-US" altLang="en-US" sz="1800" b="1" dirty="0" err="1" smtClean="0">
                <a:solidFill>
                  <a:schemeClr val="bg1"/>
                </a:solidFill>
                <a:sym typeface="Symbol"/>
              </a:rPr>
              <a:t>eigenvalue</a:t>
            </a:r>
            <a:r>
              <a:rPr lang="en-US" altLang="en-US" sz="1800" b="1" dirty="0" smtClean="0">
                <a:solidFill>
                  <a:schemeClr val="bg1"/>
                </a:solidFill>
                <a:sym typeface="Symbol"/>
              </a:rPr>
              <a:t> (hence the name Principal Component).</a:t>
            </a:r>
          </a:p>
          <a:p>
            <a:pPr marL="176213" indent="-176213">
              <a:spcAft>
                <a:spcPts val="1800"/>
              </a:spcAft>
              <a:buFont typeface="Arial" pitchFamily="34" charset="0"/>
              <a:buChar char="•"/>
            </a:pPr>
            <a:r>
              <a:rPr lang="en-US" altLang="en-US" sz="1800" b="1" dirty="0" smtClean="0">
                <a:solidFill>
                  <a:schemeClr val="bg1"/>
                </a:solidFill>
                <a:sym typeface="Symbol"/>
              </a:rPr>
              <a:t>For the Gaussian case, the eigenvectors are the principal axes of the </a:t>
            </a:r>
            <a:r>
              <a:rPr lang="en-US" altLang="en-US" sz="1800" b="1" dirty="0" err="1" smtClean="0">
                <a:solidFill>
                  <a:schemeClr val="bg1"/>
                </a:solidFill>
                <a:sym typeface="Symbol"/>
              </a:rPr>
              <a:t>hyperellipsoidally</a:t>
            </a:r>
            <a:r>
              <a:rPr lang="en-US" altLang="en-US" sz="1800" b="1" dirty="0" smtClean="0">
                <a:solidFill>
                  <a:schemeClr val="bg1"/>
                </a:solidFill>
                <a:sym typeface="Symbol"/>
              </a:rPr>
              <a:t> shaped support region!</a:t>
            </a:r>
          </a:p>
          <a:p>
            <a:pPr marL="176213" indent="-176213">
              <a:spcAft>
                <a:spcPts val="1800"/>
              </a:spcAft>
              <a:buFont typeface="Arial" pitchFamily="34" charset="0"/>
              <a:buChar char="•"/>
            </a:pPr>
            <a:r>
              <a:rPr lang="en-US" altLang="en-US" sz="1800" b="1" dirty="0" smtClean="0">
                <a:solidFill>
                  <a:schemeClr val="bg1"/>
                </a:solidFill>
                <a:sym typeface="Symbol"/>
              </a:rPr>
              <a:t>Let’s work </a:t>
            </a:r>
            <a:r>
              <a:rPr lang="en-US" altLang="en-US" sz="1800" b="1" dirty="0" smtClean="0">
                <a:solidFill>
                  <a:schemeClr val="bg1"/>
                </a:solidFill>
                <a:sym typeface="Symbol"/>
                <a:hlinkClick r:id="rId4"/>
              </a:rPr>
              <a:t>some examples</a:t>
            </a:r>
            <a:r>
              <a:rPr lang="en-US" altLang="en-US" sz="1800" b="1" dirty="0" smtClean="0">
                <a:solidFill>
                  <a:schemeClr val="bg1"/>
                </a:solidFill>
                <a:sym typeface="Symbol"/>
              </a:rPr>
              <a:t> (class-independent and class-dependent PCA).</a:t>
            </a:r>
            <a:endParaRPr lang="en-US" altLang="en-US" sz="1800" baseline="-25000" dirty="0" smtClean="0">
              <a:solidFill>
                <a:schemeClr val="bg1"/>
              </a:solidFill>
            </a:endParaRPr>
          </a:p>
        </p:txBody>
      </p:sp>
      <p:graphicFrame>
        <p:nvGraphicFramePr>
          <p:cNvPr id="13" name="Object 12"/>
          <p:cNvGraphicFramePr>
            <a:graphicFrameLocks noChangeAspect="1"/>
          </p:cNvGraphicFramePr>
          <p:nvPr/>
        </p:nvGraphicFramePr>
        <p:xfrm>
          <a:off x="4577120" y="1069465"/>
          <a:ext cx="520700" cy="304800"/>
        </p:xfrm>
        <a:graphic>
          <a:graphicData uri="http://schemas.openxmlformats.org/presentationml/2006/ole">
            <mc:AlternateContent xmlns:mc="http://schemas.openxmlformats.org/markup-compatibility/2006">
              <mc:Choice xmlns:v="urn:schemas-microsoft-com:vml" Requires="v">
                <p:oleObj spid="_x0000_s122889" name="Equation" r:id="rId5" imgW="520560" imgH="304560" progId="Equation.3">
                  <p:embed/>
                </p:oleObj>
              </mc:Choice>
              <mc:Fallback>
                <p:oleObj name="Equation" r:id="rId5" imgW="520560" imgH="3045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7120" y="1069465"/>
                        <a:ext cx="5207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08" name="Object 8"/>
          <p:cNvGraphicFramePr>
            <a:graphicFrameLocks noChangeAspect="1"/>
          </p:cNvGraphicFramePr>
          <p:nvPr/>
        </p:nvGraphicFramePr>
        <p:xfrm>
          <a:off x="7985791" y="1085440"/>
          <a:ext cx="584200" cy="342900"/>
        </p:xfrm>
        <a:graphic>
          <a:graphicData uri="http://schemas.openxmlformats.org/presentationml/2006/ole">
            <mc:AlternateContent xmlns:mc="http://schemas.openxmlformats.org/markup-compatibility/2006">
              <mc:Choice xmlns:v="urn:schemas-microsoft-com:vml" Requires="v">
                <p:oleObj spid="_x0000_s122890" name="Equation" r:id="rId7" imgW="583920" imgH="342720" progId="Equation.3">
                  <p:embed/>
                </p:oleObj>
              </mc:Choice>
              <mc:Fallback>
                <p:oleObj name="Equation" r:id="rId7" imgW="583920" imgH="3427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85791" y="1085440"/>
                        <a:ext cx="584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6387896" y="1566608"/>
          <a:ext cx="1943100" cy="342900"/>
        </p:xfrm>
        <a:graphic>
          <a:graphicData uri="http://schemas.openxmlformats.org/presentationml/2006/ole">
            <mc:AlternateContent xmlns:mc="http://schemas.openxmlformats.org/markup-compatibility/2006">
              <mc:Choice xmlns:v="urn:schemas-microsoft-com:vml" Requires="v">
                <p:oleObj spid="_x0000_s122891" name="Equation" r:id="rId9" imgW="1942920" imgH="342720" progId="Equation.3">
                  <p:embed/>
                </p:oleObj>
              </mc:Choice>
              <mc:Fallback>
                <p:oleObj name="Equation" r:id="rId9" imgW="1942920" imgH="3427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87896" y="1566608"/>
                        <a:ext cx="19431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3493934" y="2013974"/>
          <a:ext cx="1536700" cy="558800"/>
        </p:xfrm>
        <a:graphic>
          <a:graphicData uri="http://schemas.openxmlformats.org/presentationml/2006/ole">
            <mc:AlternateContent xmlns:mc="http://schemas.openxmlformats.org/markup-compatibility/2006">
              <mc:Choice xmlns:v="urn:schemas-microsoft-com:vml" Requires="v">
                <p:oleObj spid="_x0000_s122892" name="Equation" r:id="rId11" imgW="1536480" imgH="558720" progId="Equation.3">
                  <p:embed/>
                </p:oleObj>
              </mc:Choice>
              <mc:Fallback>
                <p:oleObj name="Equation" r:id="rId11" imgW="1536480" imgH="5587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3934" y="2013974"/>
                        <a:ext cx="15367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1" name="Object 11"/>
          <p:cNvGraphicFramePr>
            <a:graphicFrameLocks noChangeAspect="1"/>
          </p:cNvGraphicFramePr>
          <p:nvPr/>
        </p:nvGraphicFramePr>
        <p:xfrm>
          <a:off x="5569799" y="588211"/>
          <a:ext cx="520700" cy="304800"/>
        </p:xfrm>
        <a:graphic>
          <a:graphicData uri="http://schemas.openxmlformats.org/presentationml/2006/ole">
            <mc:AlternateContent xmlns:mc="http://schemas.openxmlformats.org/markup-compatibility/2006">
              <mc:Choice xmlns:v="urn:schemas-microsoft-com:vml" Requires="v">
                <p:oleObj spid="_x0000_s122893" name="Equation" r:id="rId13" imgW="520560" imgH="304560" progId="Equation.3">
                  <p:embed/>
                </p:oleObj>
              </mc:Choice>
              <mc:Fallback>
                <p:oleObj name="Equation" r:id="rId13" imgW="520560" imgH="3045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9799" y="588211"/>
                        <a:ext cx="5207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2882491" y="2659421"/>
          <a:ext cx="812800" cy="241300"/>
        </p:xfrm>
        <a:graphic>
          <a:graphicData uri="http://schemas.openxmlformats.org/presentationml/2006/ole">
            <mc:AlternateContent xmlns:mc="http://schemas.openxmlformats.org/markup-compatibility/2006">
              <mc:Choice xmlns:v="urn:schemas-microsoft-com:vml" Requires="v">
                <p:oleObj spid="_x0000_s122894" name="Equation" r:id="rId15" imgW="812520" imgH="241200" progId="Equation.3">
                  <p:embed/>
                </p:oleObj>
              </mc:Choice>
              <mc:Fallback>
                <p:oleObj name="Equation" r:id="rId15" imgW="812520" imgH="2412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82491" y="2659421"/>
                        <a:ext cx="812800"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3" name="Object 13"/>
          <p:cNvGraphicFramePr>
            <a:graphicFrameLocks noChangeAspect="1"/>
          </p:cNvGraphicFramePr>
          <p:nvPr/>
        </p:nvGraphicFramePr>
        <p:xfrm>
          <a:off x="2817506" y="3111706"/>
          <a:ext cx="520700" cy="304800"/>
        </p:xfrm>
        <a:graphic>
          <a:graphicData uri="http://schemas.openxmlformats.org/presentationml/2006/ole">
            <mc:AlternateContent xmlns:mc="http://schemas.openxmlformats.org/markup-compatibility/2006">
              <mc:Choice xmlns:v="urn:schemas-microsoft-com:vml" Requires="v">
                <p:oleObj spid="_x0000_s122895" name="Equation" r:id="rId17" imgW="520560" imgH="304560" progId="Equation.DSMT4">
                  <p:embed/>
                </p:oleObj>
              </mc:Choice>
              <mc:Fallback>
                <p:oleObj name="Equation" r:id="rId17" imgW="520560" imgH="3045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17506" y="3111706"/>
                        <a:ext cx="5207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118376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solidFill>
                  <a:schemeClr val="bg1"/>
                </a:solidFill>
              </a:rPr>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Discriminant Analysis</a:t>
            </a:r>
            <a:endParaRPr lang="en-US" b="1" dirty="0">
              <a:solidFill>
                <a:schemeClr val="accent2"/>
              </a:solidFill>
            </a:endParaRPr>
          </a:p>
        </p:txBody>
      </p:sp>
      <p:sp>
        <p:nvSpPr>
          <p:cNvPr id="8" name="Rectangle 4"/>
          <p:cNvSpPr>
            <a:spLocks noChangeArrowheads="1"/>
          </p:cNvSpPr>
          <p:nvPr/>
        </p:nvSpPr>
        <p:spPr bwMode="auto">
          <a:xfrm>
            <a:off x="169608" y="663678"/>
            <a:ext cx="8658225" cy="2862322"/>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Discriminant analysis seeks directions that are efficient for discrimination.</a:t>
            </a:r>
          </a:p>
          <a:p>
            <a:pPr marL="176213" indent="-176213">
              <a:spcAft>
                <a:spcPts val="1800"/>
              </a:spcAft>
              <a:buFont typeface="Arial" pitchFamily="34" charset="0"/>
              <a:buChar char="•"/>
            </a:pPr>
            <a:r>
              <a:rPr lang="en-US" altLang="en-US" sz="1800" b="1" dirty="0" smtClean="0">
                <a:solidFill>
                  <a:schemeClr val="bg1"/>
                </a:solidFill>
              </a:rPr>
              <a:t>Consider the problem of projecting data from </a:t>
            </a:r>
            <a:r>
              <a:rPr lang="en-US" altLang="en-US" sz="1800" b="1" i="1" dirty="0" smtClean="0">
                <a:solidFill>
                  <a:schemeClr val="bg1"/>
                </a:solidFill>
              </a:rPr>
              <a:t>d</a:t>
            </a:r>
            <a:r>
              <a:rPr lang="en-US" altLang="en-US" sz="1800" b="1" dirty="0" smtClean="0">
                <a:solidFill>
                  <a:schemeClr val="bg1"/>
                </a:solidFill>
              </a:rPr>
              <a:t> dimensions onto a line with the hope that we can optimize the orientation of the line to minimize error.</a:t>
            </a:r>
          </a:p>
          <a:p>
            <a:pPr marL="176213" indent="-176213">
              <a:spcAft>
                <a:spcPts val="1800"/>
              </a:spcAft>
              <a:buFont typeface="Arial" pitchFamily="34" charset="0"/>
              <a:buChar char="•"/>
            </a:pPr>
            <a:r>
              <a:rPr lang="en-US" altLang="en-US" sz="1800" b="1" dirty="0" smtClean="0">
                <a:solidFill>
                  <a:schemeClr val="bg1"/>
                </a:solidFill>
              </a:rPr>
              <a:t>Consider a set of n d-dimensional samples x</a:t>
            </a:r>
            <a:r>
              <a:rPr lang="en-US" altLang="en-US" sz="1800" b="1" baseline="-25000" dirty="0" smtClean="0">
                <a:solidFill>
                  <a:schemeClr val="bg1"/>
                </a:solidFill>
              </a:rPr>
              <a:t>1</a:t>
            </a:r>
            <a:r>
              <a:rPr lang="en-US" altLang="en-US" sz="1800" b="1" dirty="0" smtClean="0">
                <a:solidFill>
                  <a:schemeClr val="bg1"/>
                </a:solidFill>
              </a:rPr>
              <a:t>,…,</a:t>
            </a:r>
            <a:r>
              <a:rPr lang="en-US" altLang="en-US" sz="1800" b="1" dirty="0" err="1" smtClean="0">
                <a:solidFill>
                  <a:schemeClr val="bg1"/>
                </a:solidFill>
              </a:rPr>
              <a:t>x</a:t>
            </a:r>
            <a:r>
              <a:rPr lang="en-US" altLang="en-US" sz="1800" b="1" baseline="-25000" dirty="0" err="1" smtClean="0">
                <a:solidFill>
                  <a:schemeClr val="bg1"/>
                </a:solidFill>
              </a:rPr>
              <a:t>n</a:t>
            </a:r>
            <a:r>
              <a:rPr lang="en-US" altLang="en-US" sz="1800" b="1" baseline="-25000" dirty="0" smtClean="0">
                <a:solidFill>
                  <a:schemeClr val="bg1"/>
                </a:solidFill>
              </a:rPr>
              <a:t> </a:t>
            </a:r>
            <a:r>
              <a:rPr lang="en-US" altLang="en-US" sz="1800" b="1" dirty="0" smtClean="0">
                <a:solidFill>
                  <a:schemeClr val="bg1"/>
                </a:solidFill>
              </a:rPr>
              <a:t>in the subset </a:t>
            </a:r>
            <a:r>
              <a:rPr lang="en-US" altLang="en-US" sz="1800" dirty="0" smtClean="0">
                <a:solidFill>
                  <a:schemeClr val="bg1"/>
                </a:solidFill>
              </a:rPr>
              <a:t>D1</a:t>
            </a:r>
            <a:r>
              <a:rPr lang="en-US" altLang="en-US" sz="1800" b="1" dirty="0" smtClean="0">
                <a:solidFill>
                  <a:schemeClr val="bg1"/>
                </a:solidFill>
              </a:rPr>
              <a:t> labeled </a:t>
            </a:r>
            <a:r>
              <a:rPr lang="en-US" altLang="en-US" sz="1800" dirty="0" smtClean="0">
                <a:solidFill>
                  <a:schemeClr val="bg1"/>
                </a:solidFill>
                <a:sym typeface="Symbol"/>
              </a:rPr>
              <a:t></a:t>
            </a:r>
            <a:r>
              <a:rPr lang="en-US" altLang="en-US" sz="1800" baseline="-25000" dirty="0" smtClean="0">
                <a:solidFill>
                  <a:schemeClr val="bg1"/>
                </a:solidFill>
                <a:sym typeface="Symbol"/>
              </a:rPr>
              <a:t>1</a:t>
            </a:r>
            <a:r>
              <a:rPr lang="en-US" altLang="en-US" sz="1800" b="1" dirty="0" smtClean="0">
                <a:solidFill>
                  <a:schemeClr val="bg1"/>
                </a:solidFill>
                <a:sym typeface="Symbol"/>
              </a:rPr>
              <a:t> and </a:t>
            </a:r>
            <a:r>
              <a:rPr lang="en-US" altLang="en-US" sz="1800" dirty="0" smtClean="0">
                <a:solidFill>
                  <a:schemeClr val="bg1"/>
                </a:solidFill>
                <a:sym typeface="Symbol"/>
              </a:rPr>
              <a:t>n</a:t>
            </a:r>
            <a:r>
              <a:rPr lang="en-US" altLang="en-US" sz="1800" baseline="-25000" dirty="0" smtClean="0">
                <a:solidFill>
                  <a:schemeClr val="bg1"/>
                </a:solidFill>
                <a:sym typeface="Symbol"/>
              </a:rPr>
              <a:t>2</a:t>
            </a:r>
            <a:r>
              <a:rPr lang="en-US" altLang="en-US" sz="1800" b="1" dirty="0" smtClean="0">
                <a:solidFill>
                  <a:schemeClr val="bg1"/>
                </a:solidFill>
                <a:sym typeface="Symbol"/>
              </a:rPr>
              <a:t> in the subset </a:t>
            </a:r>
            <a:r>
              <a:rPr lang="en-US" altLang="en-US" sz="1800" dirty="0" smtClean="0">
                <a:solidFill>
                  <a:schemeClr val="bg1"/>
                </a:solidFill>
                <a:sym typeface="Symbol"/>
              </a:rPr>
              <a:t>D</a:t>
            </a:r>
            <a:r>
              <a:rPr lang="en-US" altLang="en-US" sz="1800" baseline="-25000" dirty="0" smtClean="0">
                <a:solidFill>
                  <a:schemeClr val="bg1"/>
                </a:solidFill>
                <a:sym typeface="Symbol"/>
              </a:rPr>
              <a:t>2</a:t>
            </a:r>
            <a:r>
              <a:rPr lang="en-US" altLang="en-US" sz="1800" b="1" dirty="0" smtClean="0">
                <a:solidFill>
                  <a:schemeClr val="bg1"/>
                </a:solidFill>
                <a:sym typeface="Symbol"/>
              </a:rPr>
              <a:t> labeled </a:t>
            </a:r>
            <a:r>
              <a:rPr lang="en-US" altLang="en-US" sz="1800" dirty="0" smtClean="0">
                <a:solidFill>
                  <a:schemeClr val="bg1"/>
                </a:solidFill>
                <a:sym typeface="Symbol"/>
              </a:rPr>
              <a:t></a:t>
            </a:r>
            <a:r>
              <a:rPr lang="en-US" altLang="en-US" sz="1800" baseline="-25000" dirty="0" smtClean="0">
                <a:solidFill>
                  <a:schemeClr val="bg1"/>
                </a:solidFill>
                <a:sym typeface="Symbol"/>
              </a:rPr>
              <a:t>2</a:t>
            </a:r>
            <a:r>
              <a:rPr lang="en-US" altLang="en-US" sz="1800" b="1" dirty="0" smtClean="0">
                <a:solidFill>
                  <a:schemeClr val="bg1"/>
                </a:solidFill>
              </a:rPr>
              <a:t>.</a:t>
            </a:r>
          </a:p>
          <a:p>
            <a:pPr marL="176213" indent="-176213">
              <a:spcAft>
                <a:spcPts val="1800"/>
              </a:spcAft>
              <a:buFont typeface="Arial" pitchFamily="34" charset="0"/>
              <a:buChar char="•"/>
            </a:pPr>
            <a:r>
              <a:rPr lang="en-US" altLang="en-US" sz="1800" b="1" dirty="0" smtClean="0">
                <a:solidFill>
                  <a:schemeClr val="bg1"/>
                </a:solidFill>
              </a:rPr>
              <a:t>Define a linear combination of x:</a:t>
            </a:r>
          </a:p>
          <a:p>
            <a:pPr marL="176213" indent="-176213">
              <a:spcAft>
                <a:spcPts val="1800"/>
              </a:spcAft>
            </a:pPr>
            <a:r>
              <a:rPr lang="en-US" altLang="en-US" sz="1800" b="1" dirty="0" smtClean="0">
                <a:solidFill>
                  <a:schemeClr val="bg1"/>
                </a:solidFill>
              </a:rPr>
              <a:t>	and a corresponding set of </a:t>
            </a:r>
            <a:r>
              <a:rPr lang="en-US" altLang="en-US" sz="1800" dirty="0" smtClean="0">
                <a:solidFill>
                  <a:schemeClr val="bg1"/>
                </a:solidFill>
              </a:rPr>
              <a:t>n</a:t>
            </a:r>
            <a:r>
              <a:rPr lang="en-US" altLang="en-US" sz="1800" b="1" dirty="0" smtClean="0">
                <a:solidFill>
                  <a:schemeClr val="bg1"/>
                </a:solidFill>
              </a:rPr>
              <a:t> samples </a:t>
            </a:r>
            <a:r>
              <a:rPr lang="en-US" altLang="en-US" sz="1800" dirty="0" smtClean="0">
                <a:solidFill>
                  <a:schemeClr val="bg1"/>
                </a:solidFill>
              </a:rPr>
              <a:t>y</a:t>
            </a:r>
            <a:r>
              <a:rPr lang="en-US" altLang="en-US" sz="1800" baseline="-25000" dirty="0" smtClean="0">
                <a:solidFill>
                  <a:schemeClr val="bg1"/>
                </a:solidFill>
              </a:rPr>
              <a:t>1</a:t>
            </a:r>
            <a:r>
              <a:rPr lang="en-US" altLang="en-US" sz="1800" dirty="0" smtClean="0">
                <a:solidFill>
                  <a:schemeClr val="bg1"/>
                </a:solidFill>
              </a:rPr>
              <a:t>, …, </a:t>
            </a:r>
            <a:r>
              <a:rPr lang="en-US" altLang="en-US" sz="1800" dirty="0" err="1" smtClean="0">
                <a:solidFill>
                  <a:schemeClr val="bg1"/>
                </a:solidFill>
              </a:rPr>
              <a:t>y</a:t>
            </a:r>
            <a:r>
              <a:rPr lang="en-US" altLang="en-US" sz="1800" baseline="-25000" dirty="0" err="1" smtClean="0">
                <a:solidFill>
                  <a:schemeClr val="bg1"/>
                </a:solidFill>
              </a:rPr>
              <a:t>n</a:t>
            </a:r>
            <a:r>
              <a:rPr lang="en-US" altLang="en-US" sz="1800" dirty="0" smtClean="0">
                <a:solidFill>
                  <a:schemeClr val="bg1"/>
                </a:solidFill>
              </a:rPr>
              <a:t> </a:t>
            </a:r>
            <a:r>
              <a:rPr lang="en-US" altLang="en-US" sz="1800" b="1" dirty="0" smtClean="0">
                <a:solidFill>
                  <a:schemeClr val="bg1"/>
                </a:solidFill>
              </a:rPr>
              <a:t>divided into </a:t>
            </a:r>
            <a:r>
              <a:rPr lang="en-US" altLang="en-US" sz="1800" dirty="0" smtClean="0">
                <a:solidFill>
                  <a:schemeClr val="bg1"/>
                </a:solidFill>
              </a:rPr>
              <a:t>Y</a:t>
            </a:r>
            <a:r>
              <a:rPr lang="en-US" altLang="en-US" sz="1800" baseline="-25000" dirty="0" smtClean="0">
                <a:solidFill>
                  <a:schemeClr val="bg1"/>
                </a:solidFill>
              </a:rPr>
              <a:t>1</a:t>
            </a:r>
            <a:r>
              <a:rPr lang="en-US" altLang="en-US" sz="1800" b="1" dirty="0" smtClean="0">
                <a:solidFill>
                  <a:schemeClr val="bg1"/>
                </a:solidFill>
              </a:rPr>
              <a:t> and </a:t>
            </a:r>
            <a:r>
              <a:rPr lang="en-US" altLang="en-US" sz="1800" dirty="0" smtClean="0">
                <a:solidFill>
                  <a:schemeClr val="bg1"/>
                </a:solidFill>
              </a:rPr>
              <a:t>Y</a:t>
            </a:r>
            <a:r>
              <a:rPr lang="en-US" altLang="en-US" sz="1800" baseline="-25000" dirty="0" smtClean="0">
                <a:solidFill>
                  <a:schemeClr val="bg1"/>
                </a:solidFill>
              </a:rPr>
              <a:t>2</a:t>
            </a:r>
            <a:r>
              <a:rPr lang="en-US" altLang="en-US" sz="1800" b="1" dirty="0" smtClean="0">
                <a:solidFill>
                  <a:schemeClr val="bg1"/>
                </a:solidFill>
              </a:rPr>
              <a:t>.</a:t>
            </a:r>
          </a:p>
        </p:txBody>
      </p:sp>
      <p:graphicFrame>
        <p:nvGraphicFramePr>
          <p:cNvPr id="5" name="Object 4"/>
          <p:cNvGraphicFramePr>
            <a:graphicFrameLocks noChangeAspect="1"/>
          </p:cNvGraphicFramePr>
          <p:nvPr/>
        </p:nvGraphicFramePr>
        <p:xfrm>
          <a:off x="5871291" y="3887634"/>
          <a:ext cx="2120900" cy="685800"/>
        </p:xfrm>
        <a:graphic>
          <a:graphicData uri="http://schemas.openxmlformats.org/presentationml/2006/ole">
            <mc:AlternateContent xmlns:mc="http://schemas.openxmlformats.org/markup-compatibility/2006">
              <mc:Choice xmlns:v="urn:schemas-microsoft-com:vml" Requires="v">
                <p:oleObj spid="_x0000_s123908" name="Equation" r:id="rId3" imgW="2120760" imgH="685800" progId="Equation.3">
                  <p:embed/>
                </p:oleObj>
              </mc:Choice>
              <mc:Fallback>
                <p:oleObj name="Equation" r:id="rId3" imgW="2120760" imgH="685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1291" y="3887634"/>
                        <a:ext cx="21209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7158" name="Object 6"/>
          <p:cNvGraphicFramePr>
            <a:graphicFrameLocks noChangeAspect="1"/>
          </p:cNvGraphicFramePr>
          <p:nvPr/>
        </p:nvGraphicFramePr>
        <p:xfrm>
          <a:off x="3964243" y="2645648"/>
          <a:ext cx="812800" cy="342900"/>
        </p:xfrm>
        <a:graphic>
          <a:graphicData uri="http://schemas.openxmlformats.org/presentationml/2006/ole">
            <mc:AlternateContent xmlns:mc="http://schemas.openxmlformats.org/markup-compatibility/2006">
              <mc:Choice xmlns:v="urn:schemas-microsoft-com:vml" Requires="v">
                <p:oleObj spid="_x0000_s123909" name="Equation" r:id="rId5" imgW="812520" imgH="342720" progId="Equation.DSMT4">
                  <p:embed/>
                </p:oleObj>
              </mc:Choice>
              <mc:Fallback>
                <p:oleObj name="Equation" r:id="rId5" imgW="812520" imgH="3427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4243" y="2645648"/>
                        <a:ext cx="8128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 name="Picture 9" descr="tmp.JPG"/>
          <p:cNvPicPr>
            <a:picLocks noChangeAspect="1"/>
          </p:cNvPicPr>
          <p:nvPr/>
        </p:nvPicPr>
        <p:blipFill>
          <a:blip r:embed="rId7"/>
          <a:stretch>
            <a:fillRect/>
          </a:stretch>
        </p:blipFill>
        <p:spPr>
          <a:xfrm>
            <a:off x="4070555" y="3859555"/>
            <a:ext cx="4823644" cy="2586103"/>
          </a:xfrm>
          <a:prstGeom prst="rect">
            <a:avLst/>
          </a:prstGeom>
        </p:spPr>
      </p:pic>
      <p:sp>
        <p:nvSpPr>
          <p:cNvPr id="13" name="Rectangle 4"/>
          <p:cNvSpPr>
            <a:spLocks noChangeArrowheads="1"/>
          </p:cNvSpPr>
          <p:nvPr/>
        </p:nvSpPr>
        <p:spPr bwMode="auto">
          <a:xfrm>
            <a:off x="173244" y="4128416"/>
            <a:ext cx="3779324" cy="1892826"/>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Our challenge is to find w that maximizes separation.</a:t>
            </a:r>
          </a:p>
          <a:p>
            <a:pPr marL="176213" indent="-176213">
              <a:spcAft>
                <a:spcPts val="1800"/>
              </a:spcAft>
              <a:buFont typeface="Arial" pitchFamily="34" charset="0"/>
              <a:buChar char="•"/>
            </a:pPr>
            <a:r>
              <a:rPr lang="en-US" altLang="en-US" sz="1800" b="1" dirty="0" smtClean="0">
                <a:solidFill>
                  <a:schemeClr val="bg1"/>
                </a:solidFill>
              </a:rPr>
              <a:t>This can be done by considering the ratio of the between-class scatter to the within-class scatter.</a:t>
            </a:r>
          </a:p>
        </p:txBody>
      </p:sp>
    </p:spTree>
    <p:extLst>
      <p:ext uri="{BB962C8B-B14F-4D97-AF65-F5344CB8AC3E}">
        <p14:creationId xmlns:p14="http://schemas.microsoft.com/office/powerpoint/2010/main" val="37750653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Separation of the Means and Scatter</a:t>
            </a:r>
            <a:endParaRPr lang="en-US" b="1" dirty="0">
              <a:solidFill>
                <a:schemeClr val="accent2"/>
              </a:solidFill>
            </a:endParaRPr>
          </a:p>
        </p:txBody>
      </p:sp>
      <p:sp>
        <p:nvSpPr>
          <p:cNvPr id="8" name="Rectangle 4"/>
          <p:cNvSpPr>
            <a:spLocks noChangeArrowheads="1"/>
          </p:cNvSpPr>
          <p:nvPr/>
        </p:nvSpPr>
        <p:spPr bwMode="auto">
          <a:xfrm>
            <a:off x="173244" y="663679"/>
            <a:ext cx="8658225" cy="6247864"/>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Define a sample mean for class </a:t>
            </a:r>
            <a:r>
              <a:rPr lang="en-US" altLang="en-US" sz="1800" b="1" dirty="0" err="1" smtClean="0">
                <a:solidFill>
                  <a:schemeClr val="bg1"/>
                </a:solidFill>
              </a:rPr>
              <a:t>i</a:t>
            </a:r>
            <a:r>
              <a:rPr lang="en-US" altLang="en-US" sz="1800" b="1" dirty="0" smtClean="0">
                <a:solidFill>
                  <a:schemeClr val="bg1"/>
                </a:solidFill>
              </a:rPr>
              <a:t>:</a:t>
            </a:r>
          </a:p>
          <a:p>
            <a:pPr marL="176213" indent="-176213">
              <a:spcAft>
                <a:spcPts val="1800"/>
              </a:spcAft>
              <a:buFont typeface="Arial" pitchFamily="34" charset="0"/>
              <a:buChar char="•"/>
            </a:pPr>
            <a:r>
              <a:rPr lang="en-US" altLang="en-US" sz="1800" b="1" dirty="0" smtClean="0">
                <a:solidFill>
                  <a:schemeClr val="bg1"/>
                </a:solidFill>
              </a:rPr>
              <a:t>The sample mean for the projected points are:</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Bef>
                <a:spcPts val="600"/>
              </a:spcBef>
              <a:spcAft>
                <a:spcPts val="1800"/>
              </a:spcAft>
            </a:pPr>
            <a:r>
              <a:rPr lang="en-US" altLang="en-US" sz="1800" b="1" dirty="0" smtClean="0">
                <a:solidFill>
                  <a:schemeClr val="bg1"/>
                </a:solidFill>
              </a:rPr>
              <a:t>	The sample mean for the projected points is just the projection of the mean (which is expected since this is a linear transformation).</a:t>
            </a:r>
          </a:p>
          <a:p>
            <a:pPr marL="176213" indent="-176213">
              <a:spcBef>
                <a:spcPts val="600"/>
              </a:spcBef>
              <a:spcAft>
                <a:spcPts val="1800"/>
              </a:spcAft>
              <a:buFont typeface="Arial" pitchFamily="34" charset="0"/>
              <a:buChar char="•"/>
            </a:pPr>
            <a:r>
              <a:rPr lang="en-US" altLang="en-US" sz="1800" b="1" dirty="0" smtClean="0">
                <a:solidFill>
                  <a:schemeClr val="bg1"/>
                </a:solidFill>
              </a:rPr>
              <a:t>It follows that the distance between the projected means is:</a:t>
            </a:r>
          </a:p>
          <a:p>
            <a:pPr marL="176213" indent="-176213">
              <a:spcBef>
                <a:spcPts val="600"/>
              </a:spcBef>
              <a:spcAft>
                <a:spcPts val="1800"/>
              </a:spcAft>
              <a:buFont typeface="Arial" pitchFamily="34" charset="0"/>
              <a:buChar char="•"/>
            </a:pPr>
            <a:endParaRPr lang="en-US" altLang="en-US" sz="1800" b="1" dirty="0" smtClean="0">
              <a:solidFill>
                <a:schemeClr val="bg1"/>
              </a:solidFill>
            </a:endParaRPr>
          </a:p>
          <a:p>
            <a:pPr marL="176213" indent="-176213">
              <a:spcBef>
                <a:spcPts val="600"/>
              </a:spcBef>
              <a:spcAft>
                <a:spcPts val="1800"/>
              </a:spcAft>
              <a:buFont typeface="Arial" pitchFamily="34" charset="0"/>
              <a:buChar char="•"/>
            </a:pPr>
            <a:r>
              <a:rPr lang="en-US" altLang="en-US" sz="1800" b="1" dirty="0" smtClean="0">
                <a:solidFill>
                  <a:schemeClr val="bg1"/>
                </a:solidFill>
              </a:rPr>
              <a:t>Define a scatter for the projected samples:</a:t>
            </a:r>
          </a:p>
          <a:p>
            <a:pPr marL="176213" indent="-176213">
              <a:spcBef>
                <a:spcPts val="600"/>
              </a:spcBef>
              <a:spcAft>
                <a:spcPts val="1800"/>
              </a:spcAft>
              <a:buFont typeface="Arial" pitchFamily="34" charset="0"/>
              <a:buChar char="•"/>
            </a:pPr>
            <a:endParaRPr lang="en-US" altLang="en-US" sz="1800" b="1" dirty="0" smtClean="0">
              <a:solidFill>
                <a:schemeClr val="bg1"/>
              </a:solidFill>
            </a:endParaRPr>
          </a:p>
          <a:p>
            <a:pPr marL="176213" indent="-176213">
              <a:spcBef>
                <a:spcPts val="600"/>
              </a:spcBef>
              <a:spcAft>
                <a:spcPts val="1800"/>
              </a:spcAft>
              <a:buFont typeface="Arial" pitchFamily="34" charset="0"/>
              <a:buChar char="•"/>
            </a:pPr>
            <a:r>
              <a:rPr lang="en-US" altLang="en-US" sz="1800" b="1" dirty="0" smtClean="0">
                <a:solidFill>
                  <a:schemeClr val="bg1"/>
                </a:solidFill>
              </a:rPr>
              <a:t>An estimate of the variance of the pooled data is: </a:t>
            </a:r>
          </a:p>
          <a:p>
            <a:pPr marL="176213" indent="-176213">
              <a:spcBef>
                <a:spcPts val="600"/>
              </a:spcBef>
              <a:spcAft>
                <a:spcPts val="1800"/>
              </a:spcAft>
            </a:pPr>
            <a:r>
              <a:rPr lang="en-US" altLang="en-US" sz="1800" b="1" dirty="0" smtClean="0">
                <a:solidFill>
                  <a:schemeClr val="bg1"/>
                </a:solidFill>
              </a:rPr>
              <a:t>	and is called the within-class scatter.</a:t>
            </a:r>
          </a:p>
          <a:p>
            <a:pPr marL="176213" indent="-176213">
              <a:spcBef>
                <a:spcPts val="600"/>
              </a:spcBef>
              <a:spcAft>
                <a:spcPts val="1800"/>
              </a:spcAft>
              <a:buFont typeface="Arial" pitchFamily="34" charset="0"/>
              <a:buChar char="•"/>
            </a:pPr>
            <a:endParaRPr lang="en-US" altLang="en-US" sz="1800" b="1" dirty="0" smtClean="0">
              <a:solidFill>
                <a:schemeClr val="bg1"/>
              </a:solidFill>
            </a:endParaRPr>
          </a:p>
        </p:txBody>
      </p:sp>
      <p:graphicFrame>
        <p:nvGraphicFramePr>
          <p:cNvPr id="178184" name="Object 8"/>
          <p:cNvGraphicFramePr>
            <a:graphicFrameLocks noChangeAspect="1"/>
          </p:cNvGraphicFramePr>
          <p:nvPr/>
        </p:nvGraphicFramePr>
        <p:xfrm>
          <a:off x="4066412" y="530019"/>
          <a:ext cx="1219200" cy="635000"/>
        </p:xfrm>
        <a:graphic>
          <a:graphicData uri="http://schemas.openxmlformats.org/presentationml/2006/ole">
            <mc:AlternateContent xmlns:mc="http://schemas.openxmlformats.org/markup-compatibility/2006">
              <mc:Choice xmlns:v="urn:schemas-microsoft-com:vml" Requires="v">
                <p:oleObj spid="_x0000_s124935" name="Equation" r:id="rId3" imgW="1218960" imgH="634680" progId="Equation.3">
                  <p:embed/>
                </p:oleObj>
              </mc:Choice>
              <mc:Fallback>
                <p:oleObj name="Equation" r:id="rId3" imgW="1218960" imgH="634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6412" y="530019"/>
                        <a:ext cx="12192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85" name="Object 9"/>
          <p:cNvGraphicFramePr>
            <a:graphicFrameLocks noChangeAspect="1"/>
          </p:cNvGraphicFramePr>
          <p:nvPr/>
        </p:nvGraphicFramePr>
        <p:xfrm>
          <a:off x="3094959" y="1568604"/>
          <a:ext cx="3086101" cy="635000"/>
        </p:xfrm>
        <a:graphic>
          <a:graphicData uri="http://schemas.openxmlformats.org/presentationml/2006/ole">
            <mc:AlternateContent xmlns:mc="http://schemas.openxmlformats.org/markup-compatibility/2006">
              <mc:Choice xmlns:v="urn:schemas-microsoft-com:vml" Requires="v">
                <p:oleObj spid="_x0000_s124936" name="Equation" r:id="rId5" imgW="3085920" imgH="634680" progId="Equation.3">
                  <p:embed/>
                </p:oleObj>
              </mc:Choice>
              <mc:Fallback>
                <p:oleObj name="Equation" r:id="rId5" imgW="3085920" imgH="6346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4959" y="1568604"/>
                        <a:ext cx="3086101"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86" name="Object 10"/>
          <p:cNvGraphicFramePr>
            <a:graphicFrameLocks noChangeAspect="1"/>
          </p:cNvGraphicFramePr>
          <p:nvPr/>
        </p:nvGraphicFramePr>
        <p:xfrm>
          <a:off x="3070225" y="3543300"/>
          <a:ext cx="2527300" cy="469900"/>
        </p:xfrm>
        <a:graphic>
          <a:graphicData uri="http://schemas.openxmlformats.org/presentationml/2006/ole">
            <mc:AlternateContent xmlns:mc="http://schemas.openxmlformats.org/markup-compatibility/2006">
              <mc:Choice xmlns:v="urn:schemas-microsoft-com:vml" Requires="v">
                <p:oleObj spid="_x0000_s124937" name="Equation" r:id="rId7" imgW="2527200" imgH="469800" progId="Equation.3">
                  <p:embed/>
                </p:oleObj>
              </mc:Choice>
              <mc:Fallback>
                <p:oleObj name="Equation" r:id="rId7" imgW="2527200" imgH="469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70225" y="3543300"/>
                        <a:ext cx="25273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87" name="Object 11"/>
          <p:cNvGraphicFramePr>
            <a:graphicFrameLocks noChangeAspect="1"/>
          </p:cNvGraphicFramePr>
          <p:nvPr/>
        </p:nvGraphicFramePr>
        <p:xfrm>
          <a:off x="3475038" y="4722813"/>
          <a:ext cx="1638300" cy="571500"/>
        </p:xfrm>
        <a:graphic>
          <a:graphicData uri="http://schemas.openxmlformats.org/presentationml/2006/ole">
            <mc:AlternateContent xmlns:mc="http://schemas.openxmlformats.org/markup-compatibility/2006">
              <mc:Choice xmlns:v="urn:schemas-microsoft-com:vml" Requires="v">
                <p:oleObj spid="_x0000_s124938" name="Equation" r:id="rId9" imgW="1638000" imgH="571320" progId="Equation.3">
                  <p:embed/>
                </p:oleObj>
              </mc:Choice>
              <mc:Fallback>
                <p:oleObj name="Equation" r:id="rId9" imgW="163800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75038" y="4722813"/>
                        <a:ext cx="16383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88" name="Object 12"/>
          <p:cNvGraphicFramePr>
            <a:graphicFrameLocks noChangeAspect="1"/>
          </p:cNvGraphicFramePr>
          <p:nvPr/>
        </p:nvGraphicFramePr>
        <p:xfrm>
          <a:off x="5943600" y="5265738"/>
          <a:ext cx="1282700" cy="558800"/>
        </p:xfrm>
        <a:graphic>
          <a:graphicData uri="http://schemas.openxmlformats.org/presentationml/2006/ole">
            <mc:AlternateContent xmlns:mc="http://schemas.openxmlformats.org/markup-compatibility/2006">
              <mc:Choice xmlns:v="urn:schemas-microsoft-com:vml" Requires="v">
                <p:oleObj spid="_x0000_s124939" name="Equation" r:id="rId11" imgW="1282680" imgH="558720" progId="Equation.DSMT4">
                  <p:embed/>
                </p:oleObj>
              </mc:Choice>
              <mc:Fallback>
                <p:oleObj name="Equation" r:id="rId11" imgW="1282680" imgH="5587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3600" y="5265738"/>
                        <a:ext cx="12827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781543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Fisher Linear Discriminant and Scatter</a:t>
            </a:r>
            <a:endParaRPr lang="en-US" b="1" dirty="0">
              <a:solidFill>
                <a:schemeClr val="accent2"/>
              </a:solidFill>
            </a:endParaRPr>
          </a:p>
        </p:txBody>
      </p:sp>
      <p:sp>
        <p:nvSpPr>
          <p:cNvPr id="8" name="Rectangle 4"/>
          <p:cNvSpPr>
            <a:spLocks noChangeArrowheads="1"/>
          </p:cNvSpPr>
          <p:nvPr/>
        </p:nvSpPr>
        <p:spPr bwMode="auto">
          <a:xfrm>
            <a:off x="173244" y="737419"/>
            <a:ext cx="8658225" cy="4847481"/>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The Fisher linear discriminant maximizes the criteria:</a:t>
            </a:r>
          </a:p>
          <a:p>
            <a:pPr marL="176213" indent="-176213">
              <a:spcAft>
                <a:spcPts val="1800"/>
              </a:spcAft>
              <a:buFont typeface="Arial" pitchFamily="34" charset="0"/>
              <a:buChar char="•"/>
            </a:pPr>
            <a:r>
              <a:rPr lang="en-US" altLang="en-US" sz="1800" b="1" dirty="0" smtClean="0">
                <a:solidFill>
                  <a:schemeClr val="bg1"/>
                </a:solidFill>
              </a:rPr>
              <a:t>Define a scatter for class I, S</a:t>
            </a:r>
            <a:r>
              <a:rPr lang="en-US" altLang="en-US" sz="1800" b="1" baseline="-25000" dirty="0" smtClean="0">
                <a:solidFill>
                  <a:schemeClr val="bg1"/>
                </a:solidFill>
              </a:rPr>
              <a:t>i </a:t>
            </a:r>
            <a:r>
              <a:rPr lang="en-US" altLang="en-US" sz="1800" b="1" dirty="0" smtClean="0">
                <a:solidFill>
                  <a:schemeClr val="bg1"/>
                </a:solidFill>
              </a:rPr>
              <a:t>:</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r>
              <a:rPr lang="en-US" altLang="en-US" sz="1800" b="1" dirty="0" smtClean="0">
                <a:solidFill>
                  <a:schemeClr val="bg1"/>
                </a:solidFill>
              </a:rPr>
              <a:t>The total scatter, </a:t>
            </a:r>
            <a:r>
              <a:rPr lang="en-US" altLang="en-US" sz="1800" b="1" dirty="0" err="1" smtClean="0">
                <a:solidFill>
                  <a:schemeClr val="bg1"/>
                </a:solidFill>
              </a:rPr>
              <a:t>S</a:t>
            </a:r>
            <a:r>
              <a:rPr lang="en-US" altLang="en-US" sz="1800" b="1" baseline="-25000" dirty="0" err="1" smtClean="0">
                <a:solidFill>
                  <a:schemeClr val="bg1"/>
                </a:solidFill>
              </a:rPr>
              <a:t>w</a:t>
            </a:r>
            <a:r>
              <a:rPr lang="en-US" altLang="en-US" sz="1800" b="1" dirty="0" smtClean="0">
                <a:solidFill>
                  <a:schemeClr val="bg1"/>
                </a:solidFill>
              </a:rPr>
              <a:t>, is:</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r>
              <a:rPr lang="en-US" altLang="en-US" sz="1800" b="1" dirty="0" smtClean="0">
                <a:solidFill>
                  <a:schemeClr val="bg1"/>
                </a:solidFill>
              </a:rPr>
              <a:t>We can write the scatter for the projected samples as:</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r>
              <a:rPr lang="en-US" altLang="en-US" sz="1800" b="1" dirty="0" smtClean="0">
                <a:solidFill>
                  <a:schemeClr val="bg1"/>
                </a:solidFill>
              </a:rPr>
              <a:t>Therefore, the sum of the scatters can be written as:</a:t>
            </a:r>
          </a:p>
        </p:txBody>
      </p:sp>
      <p:graphicFrame>
        <p:nvGraphicFramePr>
          <p:cNvPr id="178187" name="Object 11"/>
          <p:cNvGraphicFramePr>
            <a:graphicFrameLocks noChangeAspect="1"/>
          </p:cNvGraphicFramePr>
          <p:nvPr/>
        </p:nvGraphicFramePr>
        <p:xfrm>
          <a:off x="6274415" y="491205"/>
          <a:ext cx="1701800" cy="774700"/>
        </p:xfrm>
        <a:graphic>
          <a:graphicData uri="http://schemas.openxmlformats.org/presentationml/2006/ole">
            <mc:AlternateContent xmlns:mc="http://schemas.openxmlformats.org/markup-compatibility/2006">
              <mc:Choice xmlns:v="urn:schemas-microsoft-com:vml" Requires="v">
                <p:oleObj spid="_x0000_s125959" name="Equation" r:id="rId3" imgW="1701720" imgH="774360" progId="Equation.3">
                  <p:embed/>
                </p:oleObj>
              </mc:Choice>
              <mc:Fallback>
                <p:oleObj name="Equation" r:id="rId3" imgW="1701720" imgH="774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4415" y="491205"/>
                        <a:ext cx="17018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2279" name="Object 7"/>
          <p:cNvGraphicFramePr>
            <a:graphicFrameLocks noChangeAspect="1"/>
          </p:cNvGraphicFramePr>
          <p:nvPr/>
        </p:nvGraphicFramePr>
        <p:xfrm>
          <a:off x="3160713" y="1717675"/>
          <a:ext cx="2311400" cy="571500"/>
        </p:xfrm>
        <a:graphic>
          <a:graphicData uri="http://schemas.openxmlformats.org/presentationml/2006/ole">
            <mc:AlternateContent xmlns:mc="http://schemas.openxmlformats.org/markup-compatibility/2006">
              <mc:Choice xmlns:v="urn:schemas-microsoft-com:vml" Requires="v">
                <p:oleObj spid="_x0000_s125960" name="Equation" r:id="rId5" imgW="2311200" imgH="571320" progId="Equation.3">
                  <p:embed/>
                </p:oleObj>
              </mc:Choice>
              <mc:Fallback>
                <p:oleObj name="Equation" r:id="rId5" imgW="231120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0713" y="1717675"/>
                        <a:ext cx="23114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2280" name="Object 8"/>
          <p:cNvGraphicFramePr>
            <a:graphicFrameLocks noChangeAspect="1"/>
          </p:cNvGraphicFramePr>
          <p:nvPr/>
        </p:nvGraphicFramePr>
        <p:xfrm>
          <a:off x="3652838" y="2732088"/>
          <a:ext cx="1308100" cy="292100"/>
        </p:xfrm>
        <a:graphic>
          <a:graphicData uri="http://schemas.openxmlformats.org/presentationml/2006/ole">
            <mc:AlternateContent xmlns:mc="http://schemas.openxmlformats.org/markup-compatibility/2006">
              <mc:Choice xmlns:v="urn:schemas-microsoft-com:vml" Requires="v">
                <p:oleObj spid="_x0000_s125961" name="Equation" r:id="rId7" imgW="1307880" imgH="291960" progId="Equation.3">
                  <p:embed/>
                </p:oleObj>
              </mc:Choice>
              <mc:Fallback>
                <p:oleObj name="Equation" r:id="rId7" imgW="130788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2838" y="2732088"/>
                        <a:ext cx="13081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2281" name="Object 9"/>
          <p:cNvGraphicFramePr>
            <a:graphicFrameLocks noChangeAspect="1"/>
          </p:cNvGraphicFramePr>
          <p:nvPr/>
        </p:nvGraphicFramePr>
        <p:xfrm>
          <a:off x="2336800" y="3690938"/>
          <a:ext cx="3835400" cy="1257300"/>
        </p:xfrm>
        <a:graphic>
          <a:graphicData uri="http://schemas.openxmlformats.org/presentationml/2006/ole">
            <mc:AlternateContent xmlns:mc="http://schemas.openxmlformats.org/markup-compatibility/2006">
              <mc:Choice xmlns:v="urn:schemas-microsoft-com:vml" Requires="v">
                <p:oleObj spid="_x0000_s125962" name="Equation" r:id="rId9" imgW="3835080" imgH="1257120" progId="Equation.3">
                  <p:embed/>
                </p:oleObj>
              </mc:Choice>
              <mc:Fallback>
                <p:oleObj name="Equation" r:id="rId9" imgW="3835080" imgH="12571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36800" y="3690938"/>
                        <a:ext cx="38354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2282" name="Object 10"/>
          <p:cNvGraphicFramePr>
            <a:graphicFrameLocks noChangeAspect="1"/>
          </p:cNvGraphicFramePr>
          <p:nvPr/>
        </p:nvGraphicFramePr>
        <p:xfrm>
          <a:off x="3736975" y="5661025"/>
          <a:ext cx="1841500" cy="368300"/>
        </p:xfrm>
        <a:graphic>
          <a:graphicData uri="http://schemas.openxmlformats.org/presentationml/2006/ole">
            <mc:AlternateContent xmlns:mc="http://schemas.openxmlformats.org/markup-compatibility/2006">
              <mc:Choice xmlns:v="urn:schemas-microsoft-com:vml" Requires="v">
                <p:oleObj spid="_x0000_s125963" name="Equation" r:id="rId11" imgW="1841400" imgH="368280" progId="Equation.DSMT4">
                  <p:embed/>
                </p:oleObj>
              </mc:Choice>
              <mc:Fallback>
                <p:oleObj name="Equation" r:id="rId11" imgW="1841400" imgH="3682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36975" y="5661025"/>
                        <a:ext cx="18415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202857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Separation of the Projected Means</a:t>
            </a:r>
            <a:endParaRPr lang="en-US" b="1" dirty="0">
              <a:solidFill>
                <a:schemeClr val="accent2"/>
              </a:solidFill>
            </a:endParaRPr>
          </a:p>
        </p:txBody>
      </p:sp>
      <p:sp>
        <p:nvSpPr>
          <p:cNvPr id="8" name="Rectangle 4"/>
          <p:cNvSpPr>
            <a:spLocks noChangeArrowheads="1"/>
          </p:cNvSpPr>
          <p:nvPr/>
        </p:nvSpPr>
        <p:spPr bwMode="auto">
          <a:xfrm>
            <a:off x="173244" y="737419"/>
            <a:ext cx="8658225" cy="5986254"/>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The separation of the projected means obeys:</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r>
              <a:rPr lang="en-US" altLang="en-US" sz="1800" b="1" dirty="0" smtClean="0">
                <a:solidFill>
                  <a:schemeClr val="bg1"/>
                </a:solidFill>
              </a:rPr>
              <a:t>Where the between class scatter, S</a:t>
            </a:r>
            <a:r>
              <a:rPr lang="en-US" altLang="en-US" sz="1800" b="1" baseline="-25000" dirty="0" smtClean="0">
                <a:solidFill>
                  <a:schemeClr val="bg1"/>
                </a:solidFill>
              </a:rPr>
              <a:t>B</a:t>
            </a:r>
            <a:r>
              <a:rPr lang="en-US" altLang="en-US" sz="1800" b="1" dirty="0" smtClean="0">
                <a:solidFill>
                  <a:schemeClr val="bg1"/>
                </a:solidFill>
              </a:rPr>
              <a:t>, is given by:</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r>
              <a:rPr lang="en-US" altLang="en-US" sz="1800" b="1" dirty="0" err="1" smtClean="0">
                <a:solidFill>
                  <a:schemeClr val="bg1"/>
                </a:solidFill>
              </a:rPr>
              <a:t>S</a:t>
            </a:r>
            <a:r>
              <a:rPr lang="en-US" altLang="en-US" sz="1800" b="1" baseline="-25000" dirty="0" err="1" smtClean="0">
                <a:solidFill>
                  <a:schemeClr val="bg1"/>
                </a:solidFill>
              </a:rPr>
              <a:t>w</a:t>
            </a:r>
            <a:r>
              <a:rPr lang="en-US" altLang="en-US" sz="1800" b="1" baseline="-25000" dirty="0" smtClean="0">
                <a:solidFill>
                  <a:schemeClr val="bg1"/>
                </a:solidFill>
              </a:rPr>
              <a:t> </a:t>
            </a:r>
            <a:r>
              <a:rPr lang="en-US" altLang="en-US" sz="1800" b="1" dirty="0" smtClean="0">
                <a:solidFill>
                  <a:schemeClr val="bg1"/>
                </a:solidFill>
              </a:rPr>
              <a:t> is the within-class scatter and is proportional to the covariance of the pooled data.</a:t>
            </a:r>
          </a:p>
          <a:p>
            <a:pPr marL="176213" indent="-176213">
              <a:spcAft>
                <a:spcPts val="1800"/>
              </a:spcAft>
              <a:buFont typeface="Arial" pitchFamily="34" charset="0"/>
              <a:buChar char="•"/>
            </a:pPr>
            <a:r>
              <a:rPr lang="en-US" altLang="en-US" sz="1800" b="1" dirty="0" smtClean="0">
                <a:solidFill>
                  <a:schemeClr val="bg1"/>
                </a:solidFill>
              </a:rPr>
              <a:t>S</a:t>
            </a:r>
            <a:r>
              <a:rPr lang="en-US" altLang="en-US" sz="1800" b="1" baseline="-25000" dirty="0" smtClean="0">
                <a:solidFill>
                  <a:schemeClr val="bg1"/>
                </a:solidFill>
              </a:rPr>
              <a:t>B </a:t>
            </a:r>
            <a:r>
              <a:rPr lang="en-US" altLang="en-US" sz="1800" b="1" dirty="0" smtClean="0">
                <a:solidFill>
                  <a:schemeClr val="bg1"/>
                </a:solidFill>
              </a:rPr>
              <a:t>, the between-class scatter, is symmetric and positive definite, but because it is the outer product of two vectors, its rank is at most one.</a:t>
            </a:r>
          </a:p>
          <a:p>
            <a:pPr marL="176213" indent="-176213">
              <a:spcAft>
                <a:spcPts val="1800"/>
              </a:spcAft>
              <a:buFont typeface="Arial" pitchFamily="34" charset="0"/>
              <a:buChar char="•"/>
            </a:pPr>
            <a:r>
              <a:rPr lang="en-US" altLang="en-US" sz="1800" b="1" dirty="0" smtClean="0">
                <a:solidFill>
                  <a:schemeClr val="bg1"/>
                </a:solidFill>
              </a:rPr>
              <a:t>This implies that for any w, </a:t>
            </a:r>
            <a:r>
              <a:rPr lang="en-US" altLang="en-US" sz="1800" b="1" dirty="0" err="1" smtClean="0">
                <a:solidFill>
                  <a:schemeClr val="bg1"/>
                </a:solidFill>
              </a:rPr>
              <a:t>S</a:t>
            </a:r>
            <a:r>
              <a:rPr lang="en-US" altLang="en-US" sz="1800" b="1" baseline="-25000" dirty="0" err="1" smtClean="0">
                <a:solidFill>
                  <a:schemeClr val="bg1"/>
                </a:solidFill>
              </a:rPr>
              <a:t>B</a:t>
            </a:r>
            <a:r>
              <a:rPr lang="en-US" altLang="en-US" sz="1800" b="1" dirty="0" err="1" smtClean="0">
                <a:solidFill>
                  <a:schemeClr val="bg1"/>
                </a:solidFill>
              </a:rPr>
              <a:t>w</a:t>
            </a:r>
            <a:r>
              <a:rPr lang="en-US" altLang="en-US" sz="1800" b="1" dirty="0" smtClean="0">
                <a:solidFill>
                  <a:schemeClr val="bg1"/>
                </a:solidFill>
              </a:rPr>
              <a:t> is in the direction of m</a:t>
            </a:r>
            <a:r>
              <a:rPr lang="en-US" altLang="en-US" sz="1800" b="1" baseline="-25000" dirty="0" smtClean="0">
                <a:solidFill>
                  <a:schemeClr val="bg1"/>
                </a:solidFill>
              </a:rPr>
              <a:t>1</a:t>
            </a:r>
            <a:r>
              <a:rPr lang="en-US" altLang="en-US" sz="1800" b="1" dirty="0" smtClean="0">
                <a:solidFill>
                  <a:schemeClr val="bg1"/>
                </a:solidFill>
              </a:rPr>
              <a:t>-m</a:t>
            </a:r>
            <a:r>
              <a:rPr lang="en-US" altLang="en-US" sz="1800" b="1" baseline="-25000" dirty="0" smtClean="0">
                <a:solidFill>
                  <a:schemeClr val="bg1"/>
                </a:solidFill>
              </a:rPr>
              <a:t>2</a:t>
            </a:r>
            <a:r>
              <a:rPr lang="en-US" altLang="en-US" sz="1800" b="1" dirty="0" smtClean="0">
                <a:solidFill>
                  <a:schemeClr val="bg1"/>
                </a:solidFill>
              </a:rPr>
              <a:t>.</a:t>
            </a:r>
          </a:p>
          <a:p>
            <a:pPr marL="176213" indent="-176213">
              <a:spcBef>
                <a:spcPts val="600"/>
              </a:spcBef>
              <a:spcAft>
                <a:spcPts val="1800"/>
              </a:spcAft>
              <a:buFont typeface="Arial" pitchFamily="34" charset="0"/>
              <a:buChar char="•"/>
            </a:pPr>
            <a:r>
              <a:rPr lang="en-US" altLang="en-US" sz="1800" b="1" dirty="0" smtClean="0">
                <a:solidFill>
                  <a:schemeClr val="bg1"/>
                </a:solidFill>
              </a:rPr>
              <a:t>The criterion function, J(w), can be written as: </a:t>
            </a:r>
          </a:p>
          <a:p>
            <a:pPr marL="176213" indent="-176213">
              <a:spcAft>
                <a:spcPts val="1800"/>
              </a:spcAft>
              <a:buFont typeface="Arial" pitchFamily="34" charset="0"/>
              <a:buChar char="•"/>
            </a:pPr>
            <a:endParaRPr lang="en-US" altLang="en-US" sz="1800" b="1" dirty="0" smtClean="0">
              <a:solidFill>
                <a:schemeClr val="bg1"/>
              </a:solidFill>
            </a:endParaRPr>
          </a:p>
        </p:txBody>
      </p:sp>
      <p:graphicFrame>
        <p:nvGraphicFramePr>
          <p:cNvPr id="178187" name="Object 11"/>
          <p:cNvGraphicFramePr>
            <a:graphicFrameLocks noChangeAspect="1"/>
          </p:cNvGraphicFramePr>
          <p:nvPr/>
        </p:nvGraphicFramePr>
        <p:xfrm>
          <a:off x="2800350" y="1169988"/>
          <a:ext cx="3429000" cy="1244600"/>
        </p:xfrm>
        <a:graphic>
          <a:graphicData uri="http://schemas.openxmlformats.org/presentationml/2006/ole">
            <mc:AlternateContent xmlns:mc="http://schemas.openxmlformats.org/markup-compatibility/2006">
              <mc:Choice xmlns:v="urn:schemas-microsoft-com:vml" Requires="v">
                <p:oleObj spid="_x0000_s126981" name="Equation" r:id="rId3" imgW="3429000" imgH="1244520" progId="Equation.3">
                  <p:embed/>
                </p:oleObj>
              </mc:Choice>
              <mc:Fallback>
                <p:oleObj name="Equation" r:id="rId3" imgW="3429000" imgH="1244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0350" y="1169988"/>
                        <a:ext cx="3429000" cy="124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3303" name="Object 7"/>
          <p:cNvGraphicFramePr>
            <a:graphicFrameLocks noChangeAspect="1"/>
          </p:cNvGraphicFramePr>
          <p:nvPr/>
        </p:nvGraphicFramePr>
        <p:xfrm>
          <a:off x="3291143" y="3202860"/>
          <a:ext cx="2501900" cy="368300"/>
        </p:xfrm>
        <a:graphic>
          <a:graphicData uri="http://schemas.openxmlformats.org/presentationml/2006/ole">
            <mc:AlternateContent xmlns:mc="http://schemas.openxmlformats.org/markup-compatibility/2006">
              <mc:Choice xmlns:v="urn:schemas-microsoft-com:vml" Requires="v">
                <p:oleObj spid="_x0000_s126982" name="Equation" r:id="rId5" imgW="2501640" imgH="368280" progId="Equation.3">
                  <p:embed/>
                </p:oleObj>
              </mc:Choice>
              <mc:Fallback>
                <p:oleObj name="Equation" r:id="rId5" imgW="2501640" imgH="368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1143" y="3202860"/>
                        <a:ext cx="25019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3304" name="Object 8"/>
          <p:cNvGraphicFramePr>
            <a:graphicFrameLocks noChangeAspect="1"/>
          </p:cNvGraphicFramePr>
          <p:nvPr/>
        </p:nvGraphicFramePr>
        <p:xfrm>
          <a:off x="5446713" y="5697538"/>
          <a:ext cx="1562100" cy="698500"/>
        </p:xfrm>
        <a:graphic>
          <a:graphicData uri="http://schemas.openxmlformats.org/presentationml/2006/ole">
            <mc:AlternateContent xmlns:mc="http://schemas.openxmlformats.org/markup-compatibility/2006">
              <mc:Choice xmlns:v="urn:schemas-microsoft-com:vml" Requires="v">
                <p:oleObj spid="_x0000_s126983" name="Equation" r:id="rId7" imgW="1562040" imgH="698400" progId="Equation.DSMT4">
                  <p:embed/>
                </p:oleObj>
              </mc:Choice>
              <mc:Fallback>
                <p:oleObj name="Equation" r:id="rId7" imgW="1562040" imgH="6984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46713" y="5697538"/>
                        <a:ext cx="156210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920522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Linear Discriminant Analysis</a:t>
            </a:r>
            <a:endParaRPr lang="en-US" b="1" dirty="0">
              <a:solidFill>
                <a:schemeClr val="accent2"/>
              </a:solidFill>
            </a:endParaRPr>
          </a:p>
        </p:txBody>
      </p:sp>
      <p:sp>
        <p:nvSpPr>
          <p:cNvPr id="8" name="Rectangle 4"/>
          <p:cNvSpPr>
            <a:spLocks noChangeArrowheads="1"/>
          </p:cNvSpPr>
          <p:nvPr/>
        </p:nvSpPr>
        <p:spPr bwMode="auto">
          <a:xfrm>
            <a:off x="173244" y="631232"/>
            <a:ext cx="8658225" cy="6140142"/>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ts val="1800"/>
              </a:spcAft>
              <a:buFont typeface="Arial" pitchFamily="34" charset="0"/>
              <a:buChar char="•"/>
            </a:pPr>
            <a:r>
              <a:rPr lang="en-US" altLang="en-US" sz="1800" b="1" dirty="0" smtClean="0">
                <a:solidFill>
                  <a:schemeClr val="bg1"/>
                </a:solidFill>
              </a:rPr>
              <a:t>This ratio is well-known as the generalized Rayleigh quotient and has the well-known property that the vector, w, that maximizes J(), must satisfy:</a:t>
            </a:r>
          </a:p>
          <a:p>
            <a:pPr marL="176213" indent="-176213">
              <a:lnSpc>
                <a:spcPct val="150000"/>
              </a:lnSpc>
              <a:spcBef>
                <a:spcPts val="1800"/>
              </a:spcBef>
              <a:spcAft>
                <a:spcPts val="1800"/>
              </a:spcAft>
              <a:buFont typeface="Arial" pitchFamily="34" charset="0"/>
              <a:buChar char="•"/>
            </a:pPr>
            <a:r>
              <a:rPr lang="en-US" altLang="en-US" sz="1800" b="1" dirty="0" smtClean="0">
                <a:solidFill>
                  <a:schemeClr val="bg1"/>
                </a:solidFill>
              </a:rPr>
              <a:t>The solution is:</a:t>
            </a:r>
          </a:p>
          <a:p>
            <a:pPr marL="176213" indent="-176213">
              <a:spcBef>
                <a:spcPts val="0"/>
              </a:spcBef>
              <a:spcAft>
                <a:spcPts val="1800"/>
              </a:spcAft>
              <a:buFont typeface="Arial" pitchFamily="34" charset="0"/>
              <a:buChar char="•"/>
            </a:pPr>
            <a:r>
              <a:rPr lang="en-US" altLang="en-US" sz="1800" b="1" dirty="0" smtClean="0">
                <a:solidFill>
                  <a:schemeClr val="bg1"/>
                </a:solidFill>
              </a:rPr>
              <a:t>This is Fisher’s linear discriminant, also known as the canonical </a:t>
            </a:r>
            <a:r>
              <a:rPr lang="en-US" altLang="en-US" sz="1800" b="1" dirty="0" err="1" smtClean="0">
                <a:solidFill>
                  <a:schemeClr val="bg1"/>
                </a:solidFill>
              </a:rPr>
              <a:t>variate</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This solution maps the d-dimensional problem to a one-dimensional problem (in this case). </a:t>
            </a:r>
          </a:p>
          <a:p>
            <a:pPr marL="176213" indent="-176213">
              <a:spcBef>
                <a:spcPts val="0"/>
              </a:spcBef>
              <a:spcAft>
                <a:spcPts val="1800"/>
              </a:spcAft>
              <a:buFont typeface="Arial" pitchFamily="34" charset="0"/>
              <a:buChar char="•"/>
            </a:pPr>
            <a:r>
              <a:rPr lang="en-US" altLang="en-US" sz="1800" b="1" dirty="0" smtClean="0">
                <a:solidFill>
                  <a:schemeClr val="bg1"/>
                </a:solidFill>
              </a:rPr>
              <a:t>From Chapter 2, when the conditional densities, p(x|</a:t>
            </a:r>
            <a:r>
              <a:rPr lang="en-US" altLang="en-US" sz="1800" b="1" dirty="0" smtClean="0">
                <a:solidFill>
                  <a:schemeClr val="bg1"/>
                </a:solidFill>
                <a:sym typeface="Symbol"/>
              </a:rPr>
              <a:t></a:t>
            </a:r>
            <a:r>
              <a:rPr lang="en-US" altLang="en-US" sz="1800" b="1" baseline="-25000" dirty="0" err="1" smtClean="0">
                <a:solidFill>
                  <a:schemeClr val="bg1"/>
                </a:solidFill>
                <a:sym typeface="Symbol"/>
              </a:rPr>
              <a:t>i</a:t>
            </a:r>
            <a:r>
              <a:rPr lang="en-US" altLang="en-US" sz="1800" b="1" dirty="0" smtClean="0">
                <a:solidFill>
                  <a:schemeClr val="bg1"/>
                </a:solidFill>
                <a:sym typeface="Symbol"/>
              </a:rPr>
              <a:t>), are multivariate normal with equal covariances, the optimal decision boundary is given by:</a:t>
            </a:r>
          </a:p>
          <a:p>
            <a:pPr marL="176213" indent="-176213">
              <a:spcBef>
                <a:spcPts val="0"/>
              </a:spcBef>
              <a:spcAft>
                <a:spcPts val="0"/>
              </a:spcAft>
              <a:buFont typeface="Arial" pitchFamily="34" charset="0"/>
              <a:buChar char="•"/>
            </a:pPr>
            <a:endParaRPr lang="en-US" altLang="en-US" sz="1800" b="1" dirty="0" smtClean="0">
              <a:solidFill>
                <a:schemeClr val="bg1"/>
              </a:solidFill>
              <a:sym typeface="Symbol"/>
            </a:endParaRPr>
          </a:p>
          <a:p>
            <a:pPr marL="176213" indent="-176213">
              <a:spcBef>
                <a:spcPts val="0"/>
              </a:spcBef>
              <a:spcAft>
                <a:spcPts val="1200"/>
              </a:spcAft>
            </a:pPr>
            <a:r>
              <a:rPr lang="en-US" altLang="en-US" sz="1800" b="1" dirty="0" smtClean="0">
                <a:solidFill>
                  <a:schemeClr val="bg1"/>
                </a:solidFill>
                <a:sym typeface="Symbol"/>
              </a:rPr>
              <a:t>	where                             , and </a:t>
            </a:r>
            <a:r>
              <a:rPr lang="en-US" altLang="en-US" sz="1800" dirty="0" smtClean="0">
                <a:solidFill>
                  <a:schemeClr val="bg1"/>
                </a:solidFill>
                <a:sym typeface="Symbol"/>
              </a:rPr>
              <a:t>w</a:t>
            </a:r>
            <a:r>
              <a:rPr lang="en-US" altLang="en-US" sz="1800" baseline="-25000" dirty="0" smtClean="0">
                <a:solidFill>
                  <a:schemeClr val="bg1"/>
                </a:solidFill>
                <a:sym typeface="Symbol"/>
              </a:rPr>
              <a:t>0</a:t>
            </a:r>
            <a:r>
              <a:rPr lang="en-US" altLang="en-US" sz="1800" b="1" dirty="0" smtClean="0">
                <a:solidFill>
                  <a:schemeClr val="bg1"/>
                </a:solidFill>
                <a:sym typeface="Symbol"/>
              </a:rPr>
              <a:t> is related to the prior probabilities.</a:t>
            </a:r>
          </a:p>
          <a:p>
            <a:pPr marL="176213" indent="-176213">
              <a:spcBef>
                <a:spcPts val="0"/>
              </a:spcBef>
              <a:spcAft>
                <a:spcPts val="1200"/>
              </a:spcAft>
              <a:buFont typeface="Arial" pitchFamily="34" charset="0"/>
              <a:buChar char="•"/>
            </a:pPr>
            <a:r>
              <a:rPr lang="en-US" altLang="en-US" sz="1800" b="1" dirty="0" smtClean="0">
                <a:solidFill>
                  <a:schemeClr val="bg1"/>
                </a:solidFill>
                <a:sym typeface="Symbol"/>
              </a:rPr>
              <a:t>The computational complexity is dominated by the calculation of the within-class scatter and its inverse, an O(d</a:t>
            </a:r>
            <a:r>
              <a:rPr lang="en-US" altLang="en-US" sz="1800" b="1" baseline="30000" dirty="0" smtClean="0">
                <a:solidFill>
                  <a:schemeClr val="bg1"/>
                </a:solidFill>
                <a:sym typeface="Symbol"/>
              </a:rPr>
              <a:t>2</a:t>
            </a:r>
            <a:r>
              <a:rPr lang="en-US" altLang="en-US" sz="1800" b="1" dirty="0" smtClean="0">
                <a:solidFill>
                  <a:schemeClr val="bg1"/>
                </a:solidFill>
                <a:sym typeface="Symbol"/>
              </a:rPr>
              <a:t>n) calculation. But this is done offline!</a:t>
            </a:r>
          </a:p>
          <a:p>
            <a:pPr marL="176213" indent="-176213">
              <a:spcBef>
                <a:spcPts val="0"/>
              </a:spcBef>
              <a:spcAft>
                <a:spcPts val="1200"/>
              </a:spcAft>
              <a:buFont typeface="Arial" pitchFamily="34" charset="0"/>
              <a:buChar char="•"/>
            </a:pPr>
            <a:r>
              <a:rPr lang="en-US" altLang="en-US" sz="1800" b="1" dirty="0" smtClean="0">
                <a:solidFill>
                  <a:schemeClr val="bg1"/>
                </a:solidFill>
                <a:sym typeface="Symbol"/>
              </a:rPr>
              <a:t>Let’s work </a:t>
            </a:r>
            <a:r>
              <a:rPr lang="en-US" altLang="en-US" sz="1800" b="1" dirty="0" smtClean="0">
                <a:solidFill>
                  <a:schemeClr val="bg1"/>
                </a:solidFill>
                <a:sym typeface="Symbol"/>
                <a:hlinkClick r:id="rId3"/>
              </a:rPr>
              <a:t>some examples</a:t>
            </a:r>
            <a:r>
              <a:rPr lang="en-US" altLang="en-US" sz="1800" b="1" dirty="0" smtClean="0">
                <a:solidFill>
                  <a:schemeClr val="bg1"/>
                </a:solidFill>
                <a:sym typeface="Symbol"/>
              </a:rPr>
              <a:t> (class-independent PCA and LDA).</a:t>
            </a:r>
            <a:endParaRPr lang="en-US" altLang="en-US" sz="1800" b="1" dirty="0" smtClean="0">
              <a:solidFill>
                <a:schemeClr val="bg1"/>
              </a:solidFill>
            </a:endParaRPr>
          </a:p>
          <a:p>
            <a:pPr marL="176213" indent="-176213">
              <a:spcBef>
                <a:spcPts val="0"/>
              </a:spcBef>
              <a:spcAft>
                <a:spcPts val="1200"/>
              </a:spcAft>
              <a:buFont typeface="Arial" pitchFamily="34" charset="0"/>
              <a:buChar char="•"/>
            </a:pPr>
            <a:endParaRPr lang="en-US" altLang="en-US" sz="1800" dirty="0" smtClean="0">
              <a:solidFill>
                <a:schemeClr val="bg1"/>
              </a:solidFill>
            </a:endParaRPr>
          </a:p>
        </p:txBody>
      </p:sp>
      <p:graphicFrame>
        <p:nvGraphicFramePr>
          <p:cNvPr id="9" name="Object 8"/>
          <p:cNvGraphicFramePr>
            <a:graphicFrameLocks noChangeAspect="1"/>
          </p:cNvGraphicFramePr>
          <p:nvPr/>
        </p:nvGraphicFramePr>
        <p:xfrm>
          <a:off x="3630769" y="1562611"/>
          <a:ext cx="1397000" cy="292100"/>
        </p:xfrm>
        <a:graphic>
          <a:graphicData uri="http://schemas.openxmlformats.org/presentationml/2006/ole">
            <mc:AlternateContent xmlns:mc="http://schemas.openxmlformats.org/markup-compatibility/2006">
              <mc:Choice xmlns:v="urn:schemas-microsoft-com:vml" Requires="v">
                <p:oleObj spid="_x0000_s128006" name="Equation" r:id="rId4" imgW="1396800" imgH="291960" progId="Equation.3">
                  <p:embed/>
                </p:oleObj>
              </mc:Choice>
              <mc:Fallback>
                <p:oleObj name="Equation" r:id="rId4" imgW="1396800" imgH="29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0769" y="1562611"/>
                        <a:ext cx="13970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0228" name="Object 4"/>
          <p:cNvGraphicFramePr>
            <a:graphicFrameLocks noChangeAspect="1"/>
          </p:cNvGraphicFramePr>
          <p:nvPr/>
        </p:nvGraphicFramePr>
        <p:xfrm>
          <a:off x="2355697" y="1927584"/>
          <a:ext cx="1892300" cy="368300"/>
        </p:xfrm>
        <a:graphic>
          <a:graphicData uri="http://schemas.openxmlformats.org/presentationml/2006/ole">
            <mc:AlternateContent xmlns:mc="http://schemas.openxmlformats.org/markup-compatibility/2006">
              <mc:Choice xmlns:v="urn:schemas-microsoft-com:vml" Requires="v">
                <p:oleObj spid="_x0000_s128007" name="Equation" r:id="rId6" imgW="1892160" imgH="368280" progId="Equation.3">
                  <p:embed/>
                </p:oleObj>
              </mc:Choice>
              <mc:Fallback>
                <p:oleObj name="Equation" r:id="rId6" imgW="1892160" imgH="3682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55697" y="1927584"/>
                        <a:ext cx="18923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0229" name="Object 5"/>
          <p:cNvGraphicFramePr>
            <a:graphicFrameLocks noChangeAspect="1"/>
          </p:cNvGraphicFramePr>
          <p:nvPr/>
        </p:nvGraphicFramePr>
        <p:xfrm>
          <a:off x="3902075" y="4475575"/>
          <a:ext cx="1257300" cy="355600"/>
        </p:xfrm>
        <a:graphic>
          <a:graphicData uri="http://schemas.openxmlformats.org/presentationml/2006/ole">
            <mc:AlternateContent xmlns:mc="http://schemas.openxmlformats.org/markup-compatibility/2006">
              <mc:Choice xmlns:v="urn:schemas-microsoft-com:vml" Requires="v">
                <p:oleObj spid="_x0000_s128008" name="Equation" r:id="rId8" imgW="1257120" imgH="355320" progId="Equation.3">
                  <p:embed/>
                </p:oleObj>
              </mc:Choice>
              <mc:Fallback>
                <p:oleObj name="Equation" r:id="rId8" imgW="1257120" imgH="355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02075" y="4475575"/>
                        <a:ext cx="12573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0230" name="Object 6"/>
          <p:cNvGraphicFramePr>
            <a:graphicFrameLocks noChangeAspect="1"/>
          </p:cNvGraphicFramePr>
          <p:nvPr/>
        </p:nvGraphicFramePr>
        <p:xfrm>
          <a:off x="1196612" y="4834507"/>
          <a:ext cx="1574800" cy="355600"/>
        </p:xfrm>
        <a:graphic>
          <a:graphicData uri="http://schemas.openxmlformats.org/presentationml/2006/ole">
            <mc:AlternateContent xmlns:mc="http://schemas.openxmlformats.org/markup-compatibility/2006">
              <mc:Choice xmlns:v="urn:schemas-microsoft-com:vml" Requires="v">
                <p:oleObj spid="_x0000_s128009" name="Equation" r:id="rId10" imgW="1574640" imgH="355320" progId="Equation.DSMT4">
                  <p:embed/>
                </p:oleObj>
              </mc:Choice>
              <mc:Fallback>
                <p:oleObj name="Equation" r:id="rId10" imgW="1574640" imgH="3553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96612" y="4834507"/>
                        <a:ext cx="15748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9380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Multiple Discriminant Analysis</a:t>
            </a:r>
            <a:endParaRPr lang="en-US" b="1" dirty="0">
              <a:solidFill>
                <a:schemeClr val="accent2"/>
              </a:solidFill>
            </a:endParaRPr>
          </a:p>
        </p:txBody>
      </p:sp>
      <p:sp>
        <p:nvSpPr>
          <p:cNvPr id="8" name="Rectangle 4"/>
          <p:cNvSpPr>
            <a:spLocks noChangeArrowheads="1"/>
          </p:cNvSpPr>
          <p:nvPr/>
        </p:nvSpPr>
        <p:spPr bwMode="auto">
          <a:xfrm>
            <a:off x="173244" y="631232"/>
            <a:ext cx="8658225" cy="5047536"/>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For the c-class problem in a d-dimensional space, the natural generalization involves c-1 discriminant functions.</a:t>
            </a:r>
          </a:p>
          <a:p>
            <a:pPr marL="176213" indent="-176213">
              <a:spcAft>
                <a:spcPts val="1800"/>
              </a:spcAft>
              <a:buFont typeface="Arial" pitchFamily="34" charset="0"/>
              <a:buChar char="•"/>
            </a:pPr>
            <a:r>
              <a:rPr lang="en-US" altLang="en-US" sz="1800" b="1" dirty="0" smtClean="0">
                <a:solidFill>
                  <a:schemeClr val="bg1"/>
                </a:solidFill>
              </a:rPr>
              <a:t>The within-class scatter is defined as:</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r>
              <a:rPr lang="en-US" altLang="en-US" sz="1800" b="1" dirty="0" smtClean="0">
                <a:solidFill>
                  <a:schemeClr val="bg1"/>
                </a:solidFill>
              </a:rPr>
              <a:t>Define a total mean vector, m:</a:t>
            </a:r>
          </a:p>
          <a:p>
            <a:pPr marL="176213" indent="-176213">
              <a:spcAft>
                <a:spcPts val="1200"/>
              </a:spcAft>
              <a:buFont typeface="Arial" pitchFamily="34" charset="0"/>
              <a:buChar char="•"/>
            </a:pPr>
            <a:endParaRPr lang="en-US" altLang="en-US" sz="1800" b="1" dirty="0" smtClean="0">
              <a:solidFill>
                <a:schemeClr val="bg1"/>
              </a:solidFill>
            </a:endParaRPr>
          </a:p>
          <a:p>
            <a:pPr marL="176213" indent="-176213">
              <a:spcAft>
                <a:spcPts val="1800"/>
              </a:spcAft>
            </a:pPr>
            <a:r>
              <a:rPr lang="en-US" altLang="en-US" sz="1800" b="1" dirty="0" smtClean="0">
                <a:solidFill>
                  <a:schemeClr val="bg1"/>
                </a:solidFill>
              </a:rPr>
              <a:t>	and a total scatter matrix, S</a:t>
            </a:r>
            <a:r>
              <a:rPr lang="en-US" altLang="en-US" sz="1800" b="1" baseline="-25000" dirty="0" smtClean="0">
                <a:solidFill>
                  <a:schemeClr val="bg1"/>
                </a:solidFill>
              </a:rPr>
              <a:t>T</a:t>
            </a:r>
            <a:r>
              <a:rPr lang="en-US" altLang="en-US" sz="1800" b="1" dirty="0" smtClean="0">
                <a:solidFill>
                  <a:schemeClr val="bg1"/>
                </a:solidFill>
              </a:rPr>
              <a:t>, by:</a:t>
            </a:r>
          </a:p>
          <a:p>
            <a:pPr marL="176213" indent="-176213">
              <a:spcAft>
                <a:spcPts val="1800"/>
              </a:spcAft>
            </a:pPr>
            <a:endParaRPr lang="en-US" altLang="en-US" sz="1800" b="1" dirty="0" smtClean="0">
              <a:solidFill>
                <a:schemeClr val="bg1"/>
              </a:solidFill>
            </a:endParaRPr>
          </a:p>
          <a:p>
            <a:pPr marL="176213" indent="-176213">
              <a:spcAft>
                <a:spcPts val="1800"/>
              </a:spcAft>
              <a:buFont typeface="Arial" pitchFamily="34" charset="0"/>
              <a:buChar char="•"/>
            </a:pPr>
            <a:r>
              <a:rPr lang="en-US" altLang="en-US" sz="1800" b="1" dirty="0" smtClean="0">
                <a:solidFill>
                  <a:schemeClr val="bg1"/>
                </a:solidFill>
              </a:rPr>
              <a:t>The total scatter is related to the within-class scatter (derivation omitted):</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r>
              <a:rPr lang="en-US" altLang="en-US" sz="1800" b="1" dirty="0" smtClean="0">
                <a:solidFill>
                  <a:schemeClr val="bg1"/>
                </a:solidFill>
              </a:rPr>
              <a:t>We have c-1 discriminant functions of the form:</a:t>
            </a:r>
          </a:p>
        </p:txBody>
      </p:sp>
      <p:graphicFrame>
        <p:nvGraphicFramePr>
          <p:cNvPr id="179214" name="Object 14"/>
          <p:cNvGraphicFramePr>
            <a:graphicFrameLocks noChangeAspect="1"/>
          </p:cNvGraphicFramePr>
          <p:nvPr/>
        </p:nvGraphicFramePr>
        <p:xfrm>
          <a:off x="2697163" y="1673225"/>
          <a:ext cx="3238500" cy="660400"/>
        </p:xfrm>
        <a:graphic>
          <a:graphicData uri="http://schemas.openxmlformats.org/presentationml/2006/ole">
            <mc:AlternateContent xmlns:mc="http://schemas.openxmlformats.org/markup-compatibility/2006">
              <mc:Choice xmlns:v="urn:schemas-microsoft-com:vml" Requires="v">
                <p:oleObj spid="_x0000_s129032" name="Equation" r:id="rId3" imgW="3238200" imgH="660240" progId="Equation.3">
                  <p:embed/>
                </p:oleObj>
              </mc:Choice>
              <mc:Fallback>
                <p:oleObj name="Equation" r:id="rId3" imgW="3238200" imgH="660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7163" y="1673225"/>
                        <a:ext cx="32385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5" name="Object 15"/>
          <p:cNvGraphicFramePr>
            <a:graphicFrameLocks noChangeAspect="1"/>
          </p:cNvGraphicFramePr>
          <p:nvPr/>
        </p:nvGraphicFramePr>
        <p:xfrm>
          <a:off x="3789363" y="2642424"/>
          <a:ext cx="1270000" cy="622300"/>
        </p:xfrm>
        <a:graphic>
          <a:graphicData uri="http://schemas.openxmlformats.org/presentationml/2006/ole">
            <mc:AlternateContent xmlns:mc="http://schemas.openxmlformats.org/markup-compatibility/2006">
              <mc:Choice xmlns:v="urn:schemas-microsoft-com:vml" Requires="v">
                <p:oleObj spid="_x0000_s129033" name="Equation" r:id="rId5" imgW="1269720" imgH="622080" progId="Equation.3">
                  <p:embed/>
                </p:oleObj>
              </mc:Choice>
              <mc:Fallback>
                <p:oleObj name="Equation" r:id="rId5" imgW="126972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9363" y="2642424"/>
                        <a:ext cx="12700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7" name="Object 17"/>
          <p:cNvGraphicFramePr>
            <a:graphicFrameLocks noChangeAspect="1"/>
          </p:cNvGraphicFramePr>
          <p:nvPr/>
        </p:nvGraphicFramePr>
        <p:xfrm>
          <a:off x="3402013" y="3778250"/>
          <a:ext cx="2095500" cy="520700"/>
        </p:xfrm>
        <a:graphic>
          <a:graphicData uri="http://schemas.openxmlformats.org/presentationml/2006/ole">
            <mc:AlternateContent xmlns:mc="http://schemas.openxmlformats.org/markup-compatibility/2006">
              <mc:Choice xmlns:v="urn:schemas-microsoft-com:vml" Requires="v">
                <p:oleObj spid="_x0000_s129034" name="Equation" r:id="rId7" imgW="2095200" imgH="520560" progId="Equation.3">
                  <p:embed/>
                </p:oleObj>
              </mc:Choice>
              <mc:Fallback>
                <p:oleObj name="Equation" r:id="rId7" imgW="2095200" imgH="5205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02013" y="3778250"/>
                        <a:ext cx="209550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8" name="Object 18"/>
          <p:cNvGraphicFramePr>
            <a:graphicFrameLocks noChangeAspect="1"/>
          </p:cNvGraphicFramePr>
          <p:nvPr/>
        </p:nvGraphicFramePr>
        <p:xfrm>
          <a:off x="1838940" y="4812788"/>
          <a:ext cx="1397000" cy="292100"/>
        </p:xfrm>
        <a:graphic>
          <a:graphicData uri="http://schemas.openxmlformats.org/presentationml/2006/ole">
            <mc:AlternateContent xmlns:mc="http://schemas.openxmlformats.org/markup-compatibility/2006">
              <mc:Choice xmlns:v="urn:schemas-microsoft-com:vml" Requires="v">
                <p:oleObj spid="_x0000_s129035" name="Equation" r:id="rId9" imgW="1396800" imgH="291960" progId="Equation.3">
                  <p:embed/>
                </p:oleObj>
              </mc:Choice>
              <mc:Fallback>
                <p:oleObj name="Equation" r:id="rId9" imgW="139680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8940" y="4812788"/>
                        <a:ext cx="13970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9" name="Object 19"/>
          <p:cNvGraphicFramePr>
            <a:graphicFrameLocks noChangeAspect="1"/>
          </p:cNvGraphicFramePr>
          <p:nvPr/>
        </p:nvGraphicFramePr>
        <p:xfrm>
          <a:off x="4471988" y="4681538"/>
          <a:ext cx="2717800" cy="622300"/>
        </p:xfrm>
        <a:graphic>
          <a:graphicData uri="http://schemas.openxmlformats.org/presentationml/2006/ole">
            <mc:AlternateContent xmlns:mc="http://schemas.openxmlformats.org/markup-compatibility/2006">
              <mc:Choice xmlns:v="urn:schemas-microsoft-com:vml" Requires="v">
                <p:oleObj spid="_x0000_s129036" name="Equation" r:id="rId11" imgW="2717640" imgH="622080" progId="Equation.3">
                  <p:embed/>
                </p:oleObj>
              </mc:Choice>
              <mc:Fallback>
                <p:oleObj name="Equation" r:id="rId11" imgW="2717640" imgH="6220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71988" y="4681538"/>
                        <a:ext cx="27178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20" name="Object 20"/>
          <p:cNvGraphicFramePr>
            <a:graphicFrameLocks noChangeAspect="1"/>
          </p:cNvGraphicFramePr>
          <p:nvPr/>
        </p:nvGraphicFramePr>
        <p:xfrm>
          <a:off x="3148320" y="5824743"/>
          <a:ext cx="2857500" cy="355600"/>
        </p:xfrm>
        <a:graphic>
          <a:graphicData uri="http://schemas.openxmlformats.org/presentationml/2006/ole">
            <mc:AlternateContent xmlns:mc="http://schemas.openxmlformats.org/markup-compatibility/2006">
              <mc:Choice xmlns:v="urn:schemas-microsoft-com:vml" Requires="v">
                <p:oleObj spid="_x0000_s129037" name="Equation" r:id="rId13" imgW="2857320" imgH="355320" progId="Equation.DSMT4">
                  <p:embed/>
                </p:oleObj>
              </mc:Choice>
              <mc:Fallback>
                <p:oleObj name="Equation" r:id="rId13" imgW="2857320" imgH="35532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48320" y="5824743"/>
                        <a:ext cx="28575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083582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Multiple Discriminant Analysis (Cont.)</a:t>
            </a:r>
            <a:endParaRPr lang="en-US" b="1" dirty="0">
              <a:solidFill>
                <a:schemeClr val="accent2"/>
              </a:solidFill>
            </a:endParaRPr>
          </a:p>
        </p:txBody>
      </p:sp>
      <p:sp>
        <p:nvSpPr>
          <p:cNvPr id="8" name="Rectangle 4"/>
          <p:cNvSpPr>
            <a:spLocks noChangeArrowheads="1"/>
          </p:cNvSpPr>
          <p:nvPr/>
        </p:nvSpPr>
        <p:spPr bwMode="auto">
          <a:xfrm>
            <a:off x="173244" y="631232"/>
            <a:ext cx="8658225" cy="3370153"/>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The criterion function is:</a:t>
            </a:r>
          </a:p>
          <a:p>
            <a:pPr marL="176213" indent="-176213">
              <a:spcAft>
                <a:spcPts val="1800"/>
              </a:spcAft>
            </a:pPr>
            <a:endParaRPr lang="en-US" altLang="en-US" sz="1800" b="1" dirty="0" smtClean="0">
              <a:solidFill>
                <a:schemeClr val="bg1"/>
              </a:solidFill>
            </a:endParaRPr>
          </a:p>
          <a:p>
            <a:pPr marL="176213" indent="-176213">
              <a:spcAft>
                <a:spcPts val="1800"/>
              </a:spcAft>
              <a:buFont typeface="Arial" pitchFamily="34" charset="0"/>
              <a:buChar char="•"/>
            </a:pPr>
            <a:r>
              <a:rPr lang="en-US" altLang="en-US" sz="1800" b="1" dirty="0" smtClean="0">
                <a:solidFill>
                  <a:schemeClr val="bg1"/>
                </a:solidFill>
              </a:rPr>
              <a:t>The solution to maximizing </a:t>
            </a:r>
            <a:r>
              <a:rPr lang="en-US" altLang="en-US" sz="1800" dirty="0" smtClean="0">
                <a:solidFill>
                  <a:schemeClr val="bg1"/>
                </a:solidFill>
              </a:rPr>
              <a:t>J</a:t>
            </a:r>
            <a:r>
              <a:rPr lang="en-US" altLang="en-US" sz="1800" b="1" dirty="0" smtClean="0">
                <a:solidFill>
                  <a:schemeClr val="bg1"/>
                </a:solidFill>
              </a:rPr>
              <a:t>(W) is once again found via an eigenvalue decomposition:</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buFont typeface="Arial" pitchFamily="34" charset="0"/>
              <a:buChar char="•"/>
            </a:pPr>
            <a:r>
              <a:rPr lang="en-US" altLang="en-US" sz="1800" b="1" dirty="0" smtClean="0">
                <a:solidFill>
                  <a:schemeClr val="bg1"/>
                </a:solidFill>
              </a:rPr>
              <a:t>Because S</a:t>
            </a:r>
            <a:r>
              <a:rPr lang="en-US" altLang="en-US" sz="1800" b="1" baseline="-25000" dirty="0" smtClean="0">
                <a:solidFill>
                  <a:schemeClr val="bg1"/>
                </a:solidFill>
              </a:rPr>
              <a:t>B </a:t>
            </a:r>
            <a:r>
              <a:rPr lang="en-US" altLang="en-US" sz="1800" b="1" dirty="0" smtClean="0">
                <a:solidFill>
                  <a:schemeClr val="bg1"/>
                </a:solidFill>
              </a:rPr>
              <a:t>is the sum of c rank one or less matrices, and because only c-1 of these are independent, S</a:t>
            </a:r>
            <a:r>
              <a:rPr lang="en-US" altLang="en-US" sz="1800" b="1" baseline="-25000" dirty="0" smtClean="0">
                <a:solidFill>
                  <a:schemeClr val="bg1"/>
                </a:solidFill>
              </a:rPr>
              <a:t>B</a:t>
            </a:r>
            <a:r>
              <a:rPr lang="en-US" altLang="en-US" sz="1800" b="1" dirty="0" smtClean="0">
                <a:solidFill>
                  <a:schemeClr val="bg1"/>
                </a:solidFill>
              </a:rPr>
              <a:t> is of rank c-1 or less. </a:t>
            </a:r>
          </a:p>
          <a:p>
            <a:pPr marL="176213" indent="-176213">
              <a:spcAft>
                <a:spcPts val="1800"/>
              </a:spcAft>
              <a:buFont typeface="Arial" pitchFamily="34" charset="0"/>
              <a:buChar char="•"/>
            </a:pPr>
            <a:r>
              <a:rPr lang="en-US" altLang="en-US" sz="1800" b="1" dirty="0" smtClean="0">
                <a:solidFill>
                  <a:schemeClr val="bg1"/>
                </a:solidFill>
              </a:rPr>
              <a:t>An excellent presentation on applications of LDA can be found at  </a:t>
            </a:r>
            <a:r>
              <a:rPr lang="en-US" altLang="en-US" sz="1800" b="1" dirty="0" smtClean="0">
                <a:solidFill>
                  <a:schemeClr val="bg1"/>
                </a:solidFill>
                <a:hlinkClick r:id="rId3"/>
              </a:rPr>
              <a:t>PCA Fails!</a:t>
            </a:r>
            <a:endParaRPr lang="en-US" altLang="en-US" sz="1800" b="1" dirty="0" smtClean="0">
              <a:solidFill>
                <a:schemeClr val="bg1"/>
              </a:solidFill>
            </a:endParaRPr>
          </a:p>
        </p:txBody>
      </p:sp>
      <p:graphicFrame>
        <p:nvGraphicFramePr>
          <p:cNvPr id="179214" name="Object 14"/>
          <p:cNvGraphicFramePr>
            <a:graphicFrameLocks noChangeAspect="1"/>
          </p:cNvGraphicFramePr>
          <p:nvPr/>
        </p:nvGraphicFramePr>
        <p:xfrm>
          <a:off x="3326427" y="695119"/>
          <a:ext cx="1714500" cy="876300"/>
        </p:xfrm>
        <a:graphic>
          <a:graphicData uri="http://schemas.openxmlformats.org/presentationml/2006/ole">
            <mc:AlternateContent xmlns:mc="http://schemas.openxmlformats.org/markup-compatibility/2006">
              <mc:Choice xmlns:v="urn:schemas-microsoft-com:vml" Requires="v">
                <p:oleObj spid="_x0000_s130052" name="Equation" r:id="rId4" imgW="1714320" imgH="876240" progId="Equation.3">
                  <p:embed/>
                </p:oleObj>
              </mc:Choice>
              <mc:Fallback>
                <p:oleObj name="Equation" r:id="rId4" imgW="1714320" imgH="876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6427" y="695119"/>
                        <a:ext cx="171450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5" name="Object 15"/>
          <p:cNvGraphicFramePr>
            <a:graphicFrameLocks noChangeAspect="1"/>
          </p:cNvGraphicFramePr>
          <p:nvPr/>
        </p:nvGraphicFramePr>
        <p:xfrm>
          <a:off x="2617788" y="2278887"/>
          <a:ext cx="3467100" cy="317500"/>
        </p:xfrm>
        <a:graphic>
          <a:graphicData uri="http://schemas.openxmlformats.org/presentationml/2006/ole">
            <mc:AlternateContent xmlns:mc="http://schemas.openxmlformats.org/markup-compatibility/2006">
              <mc:Choice xmlns:v="urn:schemas-microsoft-com:vml" Requires="v">
                <p:oleObj spid="_x0000_s130053" name="Equation" r:id="rId6" imgW="3466800" imgH="317160" progId="Equation.DSMT4">
                  <p:embed/>
                </p:oleObj>
              </mc:Choice>
              <mc:Fallback>
                <p:oleObj name="Equation" r:id="rId6" imgW="3466800" imgH="3171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17788" y="2278887"/>
                        <a:ext cx="34671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823108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72783" y="682625"/>
            <a:ext cx="8688388" cy="5401479"/>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The “curse of dimensionality.”</a:t>
            </a:r>
          </a:p>
          <a:p>
            <a:pPr marL="171450" indent="-171450">
              <a:spcBef>
                <a:spcPct val="50000"/>
              </a:spcBef>
              <a:buFontTx/>
              <a:buChar char="•"/>
            </a:pPr>
            <a:r>
              <a:rPr lang="en-US" sz="1800" b="1" dirty="0" smtClean="0">
                <a:solidFill>
                  <a:schemeClr val="bg1"/>
                </a:solidFill>
              </a:rPr>
              <a:t>Dimensionality and training data size.</a:t>
            </a:r>
          </a:p>
          <a:p>
            <a:pPr marL="171450" indent="-171450">
              <a:spcBef>
                <a:spcPct val="50000"/>
              </a:spcBef>
              <a:buFontTx/>
              <a:buChar char="•"/>
            </a:pPr>
            <a:r>
              <a:rPr lang="en-US" sz="1800" b="1" dirty="0" smtClean="0">
                <a:solidFill>
                  <a:schemeClr val="bg1"/>
                </a:solidFill>
              </a:rPr>
              <a:t>Overfitting can be avoided by using weighted combinations of the pooled covariances and individual covariances.</a:t>
            </a:r>
          </a:p>
          <a:p>
            <a:pPr marL="171450" indent="-171450">
              <a:spcBef>
                <a:spcPct val="50000"/>
              </a:spcBef>
              <a:buFontTx/>
              <a:buChar char="•"/>
            </a:pPr>
            <a:r>
              <a:rPr lang="en-US" sz="1800" b="1" dirty="0" smtClean="0">
                <a:solidFill>
                  <a:schemeClr val="bg1"/>
                </a:solidFill>
              </a:rPr>
              <a:t>Types of component analysis.</a:t>
            </a:r>
          </a:p>
          <a:p>
            <a:pPr marL="171450" indent="-171450">
              <a:spcBef>
                <a:spcPct val="50000"/>
              </a:spcBef>
              <a:buFontTx/>
              <a:buChar char="•"/>
            </a:pPr>
            <a:r>
              <a:rPr lang="en-US" sz="1800" b="1" dirty="0" smtClean="0">
                <a:solidFill>
                  <a:schemeClr val="bg1"/>
                </a:solidFill>
              </a:rPr>
              <a:t>Principal component analysis: represents the data by minimizing the squared error (representing data in directions of greatest variance).</a:t>
            </a:r>
          </a:p>
          <a:p>
            <a:pPr marL="171450" indent="-171450">
              <a:spcBef>
                <a:spcPct val="50000"/>
              </a:spcBef>
              <a:buFontTx/>
              <a:buChar char="•"/>
            </a:pPr>
            <a:r>
              <a:rPr lang="en-US" sz="1800" b="1" dirty="0" smtClean="0">
                <a:solidFill>
                  <a:schemeClr val="bg1"/>
                </a:solidFill>
                <a:sym typeface="Symbol"/>
              </a:rPr>
              <a:t>Example of class-independent and class-dependent analysis.</a:t>
            </a:r>
          </a:p>
          <a:p>
            <a:pPr marL="171450" indent="-171450">
              <a:spcBef>
                <a:spcPct val="50000"/>
              </a:spcBef>
              <a:buFontTx/>
              <a:buChar char="•"/>
            </a:pPr>
            <a:r>
              <a:rPr lang="en-US" sz="1800" b="1" dirty="0" smtClean="0">
                <a:solidFill>
                  <a:schemeClr val="bg1"/>
                </a:solidFill>
                <a:sym typeface="Symbol"/>
              </a:rPr>
              <a:t>Insight into the important dimensions of your problem.</a:t>
            </a:r>
          </a:p>
          <a:p>
            <a:pPr marL="171450" indent="-171450">
              <a:spcBef>
                <a:spcPct val="50000"/>
              </a:spcBef>
              <a:buFontTx/>
              <a:buChar char="•"/>
            </a:pPr>
            <a:r>
              <a:rPr lang="en-US" sz="1800" b="1" dirty="0">
                <a:solidFill>
                  <a:schemeClr val="bg1"/>
                </a:solidFill>
              </a:rPr>
              <a:t>Introduced Component Analysis.</a:t>
            </a:r>
          </a:p>
          <a:p>
            <a:pPr marL="171450" indent="-171450">
              <a:spcBef>
                <a:spcPct val="50000"/>
              </a:spcBef>
              <a:buFontTx/>
              <a:buChar char="•"/>
            </a:pPr>
            <a:r>
              <a:rPr lang="en-US" sz="1800" b="1" dirty="0">
                <a:solidFill>
                  <a:schemeClr val="bg1"/>
                </a:solidFill>
              </a:rPr>
              <a:t>Defined a criterion that maximizes discrimination.</a:t>
            </a:r>
          </a:p>
          <a:p>
            <a:pPr marL="171450" indent="-171450">
              <a:spcBef>
                <a:spcPct val="50000"/>
              </a:spcBef>
              <a:buFontTx/>
              <a:buChar char="•"/>
            </a:pPr>
            <a:r>
              <a:rPr lang="en-US" sz="1800" b="1" dirty="0">
                <a:solidFill>
                  <a:schemeClr val="bg1"/>
                </a:solidFill>
              </a:rPr>
              <a:t>Derived the solution to the two-class problem.</a:t>
            </a:r>
          </a:p>
          <a:p>
            <a:pPr marL="171450" indent="-171450">
              <a:spcBef>
                <a:spcPct val="50000"/>
              </a:spcBef>
              <a:buFontTx/>
              <a:buChar char="•"/>
            </a:pPr>
            <a:r>
              <a:rPr lang="en-US" sz="1800" b="1" dirty="0">
                <a:solidFill>
                  <a:schemeClr val="bg1"/>
                </a:solidFill>
              </a:rPr>
              <a:t>Generalized this solution to c classes.</a:t>
            </a:r>
          </a:p>
          <a:p>
            <a:pPr marL="171450" indent="-171450">
              <a:spcBef>
                <a:spcPct val="50000"/>
              </a:spcBef>
              <a:buFontTx/>
              <a:buChar char="•"/>
            </a:pPr>
            <a:r>
              <a:rPr lang="en-US" sz="1800" b="1" dirty="0">
                <a:solidFill>
                  <a:schemeClr val="bg1"/>
                </a:solidFill>
              </a:rPr>
              <a:t>Compared LDA and PCA on some interesting data sets</a:t>
            </a:r>
            <a:r>
              <a:rPr lang="en-US" sz="1800" b="1" dirty="0" smtClean="0">
                <a:solidFill>
                  <a:schemeClr val="bg1"/>
                </a:solidFill>
              </a:rPr>
              <a:t>.</a:t>
            </a:r>
            <a:endParaRPr lang="en-US" sz="1800" b="1" dirty="0">
              <a:solidFill>
                <a:schemeClr val="bg1"/>
              </a:solidFill>
            </a:endParaRPr>
          </a:p>
        </p:txBody>
      </p:sp>
    </p:spTree>
    <p:extLst>
      <p:ext uri="{BB962C8B-B14F-4D97-AF65-F5344CB8AC3E}">
        <p14:creationId xmlns:p14="http://schemas.microsoft.com/office/powerpoint/2010/main" val="8936314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ChangeArrowheads="1"/>
          </p:cNvSpPr>
          <p:nvPr/>
        </p:nvSpPr>
        <p:spPr bwMode="auto">
          <a:xfrm>
            <a:off x="1588" y="-206375"/>
            <a:ext cx="9144000" cy="0"/>
          </a:xfrm>
          <a:prstGeom prst="rect">
            <a:avLst/>
          </a:prstGeom>
          <a:noFill/>
          <a:ln w="9525">
            <a:noFill/>
            <a:miter lim="800000"/>
            <a:headEnd/>
            <a:tailEnd/>
          </a:ln>
          <a:effectLst/>
        </p:spPr>
        <p:txBody>
          <a:bodyPr>
            <a:spAutoFit/>
          </a:bodyPr>
          <a:lstStyle/>
          <a:p>
            <a:endParaRPr lang="en-US"/>
          </a:p>
        </p:txBody>
      </p:sp>
      <p:sp>
        <p:nvSpPr>
          <p:cNvPr id="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Probability of Error</a:t>
            </a:r>
            <a:endParaRPr lang="en-US" b="1" dirty="0">
              <a:solidFill>
                <a:schemeClr val="accent2"/>
              </a:solidFill>
            </a:endParaRPr>
          </a:p>
        </p:txBody>
      </p:sp>
      <p:sp>
        <p:nvSpPr>
          <p:cNvPr id="5" name="Rectangle 83"/>
          <p:cNvSpPr>
            <a:spLocks noChangeArrowheads="1"/>
          </p:cNvSpPr>
          <p:nvPr/>
        </p:nvSpPr>
        <p:spPr bwMode="auto">
          <a:xfrm>
            <a:off x="188484" y="603209"/>
            <a:ext cx="8645525" cy="1873046"/>
          </a:xfrm>
          <a:prstGeom prst="rect">
            <a:avLst/>
          </a:prstGeom>
          <a:noFill/>
          <a:ln w="9525">
            <a:noFill/>
            <a:miter lim="800000"/>
            <a:headEnd/>
            <a:tailEnd/>
          </a:ln>
          <a:effectLst/>
        </p:spPr>
        <p:txBody>
          <a:bodyPr lIns="0" tIns="0" rIns="0" bIns="0"/>
          <a:lstStyle/>
          <a:p>
            <a:pPr marL="176213" indent="-176213">
              <a:spcAft>
                <a:spcPts val="1800"/>
              </a:spcAft>
              <a:buFontTx/>
              <a:buChar char="•"/>
            </a:pPr>
            <a:r>
              <a:rPr lang="en-US" altLang="en-US" sz="1800" b="1" dirty="0" smtClean="0">
                <a:solidFill>
                  <a:schemeClr val="bg1"/>
                </a:solidFill>
                <a:latin typeface="+mj-lt"/>
              </a:rPr>
              <a:t>Feature vectors typically have dimensions greater than 50.</a:t>
            </a:r>
          </a:p>
          <a:p>
            <a:pPr marL="176213" indent="-176213">
              <a:spcAft>
                <a:spcPts val="1800"/>
              </a:spcAft>
              <a:buFontTx/>
              <a:buChar char="•"/>
            </a:pPr>
            <a:r>
              <a:rPr lang="en-US" altLang="en-US" sz="1800" b="1" dirty="0" smtClean="0">
                <a:solidFill>
                  <a:schemeClr val="bg1"/>
                </a:solidFill>
                <a:latin typeface="+mj-lt"/>
              </a:rPr>
              <a:t>Classification accuracy depends upon the dimensionality and the amount of training data.</a:t>
            </a:r>
          </a:p>
          <a:p>
            <a:pPr marL="176213" indent="-176213">
              <a:spcAft>
                <a:spcPts val="1800"/>
              </a:spcAft>
              <a:buFontTx/>
              <a:buChar char="•"/>
            </a:pPr>
            <a:r>
              <a:rPr lang="en-US" altLang="en-US" sz="1800" b="1" dirty="0" smtClean="0">
                <a:solidFill>
                  <a:schemeClr val="bg1"/>
                </a:solidFill>
                <a:latin typeface="+mj-lt"/>
              </a:rPr>
              <a:t>Consider the case of two classes multivariate normal with the same covariance:</a:t>
            </a:r>
          </a:p>
        </p:txBody>
      </p:sp>
      <p:sp>
        <p:nvSpPr>
          <p:cNvPr id="7" name="Rectangle 3"/>
          <p:cNvSpPr txBox="1">
            <a:spLocks noChangeArrowheads="1"/>
          </p:cNvSpPr>
          <p:nvPr/>
        </p:nvSpPr>
        <p:spPr>
          <a:xfrm>
            <a:off x="83580" y="4537596"/>
            <a:ext cx="8839200" cy="712839"/>
          </a:xfrm>
          <a:prstGeom prst="rect">
            <a:avLst/>
          </a:prstGeom>
        </p:spPr>
        <p:txBody>
          <a:bodyPr/>
          <a:lstStyle/>
          <a:p>
            <a:pPr marL="176213" indent="-176213" eaLnBrk="0" hangingPunct="0">
              <a:spcBef>
                <a:spcPts val="0"/>
              </a:spcBef>
              <a:buFontTx/>
              <a:buChar char="•"/>
            </a:pPr>
            <a:r>
              <a:rPr kumimoji="0" lang="en-US" altLang="en-US" sz="1800" b="1" i="0" u="none" strike="noStrike" kern="0" cap="none" spc="0" normalizeH="0" baseline="0" noProof="0" dirty="0" smtClean="0">
                <a:ln>
                  <a:noFill/>
                </a:ln>
                <a:solidFill>
                  <a:schemeClr val="bg1"/>
                </a:solidFill>
                <a:effectLst/>
                <a:uLnTx/>
                <a:uFillTx/>
                <a:latin typeface="Arial" charset="0"/>
              </a:rPr>
              <a:t>If the features are independent then:                                     , </a:t>
            </a:r>
          </a:p>
          <a:p>
            <a:pPr marL="176213" indent="-176213" eaLnBrk="0" hangingPunct="0">
              <a:spcBef>
                <a:spcPts val="3600"/>
              </a:spcBef>
            </a:pPr>
            <a:r>
              <a:rPr kumimoji="0" lang="en-US" altLang="en-US" sz="1800" b="1" i="0" u="none" strike="noStrike" kern="0" cap="none" spc="0" normalizeH="0" baseline="0" noProof="0" dirty="0" smtClean="0">
                <a:ln>
                  <a:noFill/>
                </a:ln>
                <a:solidFill>
                  <a:schemeClr val="bg1"/>
                </a:solidFill>
                <a:effectLst/>
                <a:uLnTx/>
                <a:uFillTx/>
                <a:latin typeface="Arial" charset="0"/>
              </a:rPr>
              <a:t>	and</a:t>
            </a:r>
            <a:r>
              <a:rPr kumimoji="0" lang="en-US" altLang="en-US" sz="2000" b="0" i="0" u="none" strike="noStrike" kern="0" cap="none" spc="0" normalizeH="0" baseline="0" noProof="0" dirty="0" smtClean="0">
                <a:ln>
                  <a:noFill/>
                </a:ln>
                <a:solidFill>
                  <a:schemeClr val="bg1"/>
                </a:solidFill>
                <a:effectLst/>
                <a:uLnTx/>
                <a:uFillTx/>
                <a:latin typeface="Arial" charset="0"/>
              </a:rPr>
              <a:t/>
            </a:r>
            <a:br>
              <a:rPr kumimoji="0" lang="en-US" altLang="en-US" sz="2000" b="0" i="0" u="none" strike="noStrike" kern="0" cap="none" spc="0" normalizeH="0" baseline="0" noProof="0" dirty="0" smtClean="0">
                <a:ln>
                  <a:noFill/>
                </a:ln>
                <a:solidFill>
                  <a:schemeClr val="bg1"/>
                </a:solidFill>
                <a:effectLst/>
                <a:uLnTx/>
                <a:uFillTx/>
                <a:latin typeface="Arial" charset="0"/>
              </a:rPr>
            </a:br>
            <a:r>
              <a:rPr kumimoji="0" lang="en-US" altLang="en-US" sz="2000" b="0" i="0" u="none" strike="noStrike" kern="0" cap="none" spc="0" normalizeH="0" baseline="0" noProof="0" dirty="0" smtClean="0">
                <a:ln>
                  <a:noFill/>
                </a:ln>
                <a:solidFill>
                  <a:schemeClr val="bg1"/>
                </a:solidFill>
                <a:effectLst/>
                <a:uLnTx/>
                <a:uFillTx/>
                <a:latin typeface="Arial" charset="0"/>
              </a:rPr>
              <a:t/>
            </a:r>
            <a:br>
              <a:rPr kumimoji="0" lang="en-US" altLang="en-US" sz="2000" b="0" i="0" u="none" strike="noStrike" kern="0" cap="none" spc="0" normalizeH="0" baseline="0" noProof="0" dirty="0" smtClean="0">
                <a:ln>
                  <a:noFill/>
                </a:ln>
                <a:solidFill>
                  <a:schemeClr val="bg1"/>
                </a:solidFill>
                <a:effectLst/>
                <a:uLnTx/>
                <a:uFillTx/>
                <a:latin typeface="Arial" charset="0"/>
              </a:rPr>
            </a:br>
            <a:endParaRPr kumimoji="0" lang="en-US" altLang="en-US" sz="2000" b="0" i="0" u="sng" strike="noStrike" kern="0" cap="none" spc="0" normalizeH="0" baseline="0" noProof="0" dirty="0" smtClean="0">
              <a:ln>
                <a:noFill/>
              </a:ln>
              <a:solidFill>
                <a:schemeClr val="bg1"/>
              </a:solidFill>
              <a:effectLst/>
              <a:uLnTx/>
              <a:uFillTx/>
              <a:latin typeface="Arial" charset="0"/>
            </a:endParaRPr>
          </a:p>
          <a:p>
            <a:pPr marL="1143000" marR="0" lvl="2" indent="-228600" algn="l" defTabSz="914400" rtl="0" eaLnBrk="0" fontAlgn="base" latinLnBrk="0" hangingPunct="0">
              <a:lnSpc>
                <a:spcPct val="90000"/>
              </a:lnSpc>
              <a:spcBef>
                <a:spcPct val="20000"/>
              </a:spcBef>
              <a:spcAft>
                <a:spcPct val="0"/>
              </a:spcAft>
              <a:buClrTx/>
              <a:buSzTx/>
              <a:buFont typeface="Wingdings" pitchFamily="2" charset="2"/>
              <a:buNone/>
              <a:tabLst/>
              <a:defRPr/>
            </a:pPr>
            <a:r>
              <a:rPr kumimoji="0" lang="en-US" altLang="en-US" sz="2000" b="0" i="0" u="none" strike="noStrike" kern="0" cap="none" spc="0" normalizeH="0" baseline="0" noProof="0" dirty="0" smtClean="0">
                <a:ln>
                  <a:noFill/>
                </a:ln>
                <a:solidFill>
                  <a:schemeClr val="bg1"/>
                </a:solidFill>
                <a:effectLst/>
                <a:uLnTx/>
                <a:uFillTx/>
                <a:latin typeface="Arial" charset="0"/>
              </a:rPr>
              <a:t>	</a:t>
            </a:r>
            <a:endParaRPr kumimoji="0" lang="en-US" altLang="en-US" sz="2000" b="0" i="0" u="none" strike="noStrike" kern="0" cap="none" spc="0" normalizeH="0" baseline="0" noProof="0" dirty="0">
              <a:ln>
                <a:noFill/>
              </a:ln>
              <a:solidFill>
                <a:schemeClr val="bg1"/>
              </a:solidFill>
              <a:effectLst/>
              <a:uLnTx/>
              <a:uFillTx/>
              <a:latin typeface="Arial" charset="0"/>
            </a:endParaRPr>
          </a:p>
        </p:txBody>
      </p:sp>
      <p:sp>
        <p:nvSpPr>
          <p:cNvPr id="11" name="Rectangle 83"/>
          <p:cNvSpPr>
            <a:spLocks noChangeArrowheads="1"/>
          </p:cNvSpPr>
          <p:nvPr/>
        </p:nvSpPr>
        <p:spPr bwMode="auto">
          <a:xfrm>
            <a:off x="186055" y="3524873"/>
            <a:ext cx="8645525" cy="1873046"/>
          </a:xfrm>
          <a:prstGeom prst="rect">
            <a:avLst/>
          </a:prstGeom>
          <a:noFill/>
          <a:ln w="9525">
            <a:noFill/>
            <a:miter lim="800000"/>
            <a:headEnd/>
            <a:tailEnd/>
          </a:ln>
          <a:effectLst/>
        </p:spPr>
        <p:txBody>
          <a:bodyPr lIns="0" tIns="0" rIns="0" bIns="0"/>
          <a:lstStyle/>
          <a:p>
            <a:pPr marL="176213" indent="-176213">
              <a:spcAft>
                <a:spcPts val="1800"/>
              </a:spcAft>
            </a:pPr>
            <a:r>
              <a:rPr lang="en-US" altLang="en-US" sz="1800" b="1" dirty="0" smtClean="0">
                <a:solidFill>
                  <a:schemeClr val="bg1"/>
                </a:solidFill>
                <a:latin typeface="+mj-lt"/>
              </a:rPr>
              <a:t>	where:</a:t>
            </a:r>
            <a:br>
              <a:rPr lang="en-US" altLang="en-US" sz="1800" b="1" dirty="0" smtClean="0">
                <a:solidFill>
                  <a:schemeClr val="bg1"/>
                </a:solidFill>
                <a:latin typeface="+mj-lt"/>
              </a:rPr>
            </a:br>
            <a:r>
              <a:rPr lang="en-US" altLang="en-US" sz="1800" b="1" dirty="0" smtClean="0">
                <a:solidFill>
                  <a:schemeClr val="bg1"/>
                </a:solidFill>
                <a:latin typeface="+mj-lt"/>
              </a:rPr>
              <a:t/>
            </a:r>
            <a:br>
              <a:rPr lang="en-US" altLang="en-US" sz="1800" b="1" dirty="0" smtClean="0">
                <a:solidFill>
                  <a:schemeClr val="bg1"/>
                </a:solidFill>
                <a:latin typeface="+mj-lt"/>
              </a:rPr>
            </a:br>
            <a:r>
              <a:rPr lang="en-US" altLang="en-US" sz="1800" b="1" dirty="0" smtClean="0">
                <a:solidFill>
                  <a:schemeClr val="bg1"/>
                </a:solidFill>
                <a:latin typeface="+mj-lt"/>
              </a:rPr>
              <a:t>and:</a:t>
            </a:r>
          </a:p>
        </p:txBody>
      </p:sp>
      <p:graphicFrame>
        <p:nvGraphicFramePr>
          <p:cNvPr id="135174" name="Object 6"/>
          <p:cNvGraphicFramePr>
            <a:graphicFrameLocks noChangeAspect="1"/>
          </p:cNvGraphicFramePr>
          <p:nvPr/>
        </p:nvGraphicFramePr>
        <p:xfrm>
          <a:off x="1249772" y="3451132"/>
          <a:ext cx="2603500" cy="355600"/>
        </p:xfrm>
        <a:graphic>
          <a:graphicData uri="http://schemas.openxmlformats.org/presentationml/2006/ole">
            <mc:AlternateContent xmlns:mc="http://schemas.openxmlformats.org/markup-compatibility/2006">
              <mc:Choice xmlns:v="urn:schemas-microsoft-com:vml" Requires="v">
                <p:oleObj spid="_x0000_s1031" name="Equation" r:id="rId4" imgW="2603160" imgH="355320" progId="Equation.3">
                  <p:embed/>
                </p:oleObj>
              </mc:Choice>
              <mc:Fallback>
                <p:oleObj name="Equation" r:id="rId4" imgW="2603160" imgH="355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9772" y="3451132"/>
                        <a:ext cx="26035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5175" name="Object 7"/>
          <p:cNvGraphicFramePr>
            <a:graphicFrameLocks noChangeAspect="1"/>
          </p:cNvGraphicFramePr>
          <p:nvPr/>
        </p:nvGraphicFramePr>
        <p:xfrm>
          <a:off x="452438" y="2398562"/>
          <a:ext cx="2438400" cy="889000"/>
        </p:xfrm>
        <a:graphic>
          <a:graphicData uri="http://schemas.openxmlformats.org/presentationml/2006/ole">
            <mc:AlternateContent xmlns:mc="http://schemas.openxmlformats.org/markup-compatibility/2006">
              <mc:Choice xmlns:v="urn:schemas-microsoft-com:vml" Requires="v">
                <p:oleObj spid="_x0000_s1032" name="Equation" r:id="rId6" imgW="2438280" imgH="888840" progId="Equation.3">
                  <p:embed/>
                </p:oleObj>
              </mc:Choice>
              <mc:Fallback>
                <p:oleObj name="Equation" r:id="rId6" imgW="2438280" imgH="8888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438" y="2398562"/>
                        <a:ext cx="24384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5176" name="Object 8"/>
          <p:cNvGraphicFramePr>
            <a:graphicFrameLocks noChangeAspect="1"/>
          </p:cNvGraphicFramePr>
          <p:nvPr/>
        </p:nvGraphicFramePr>
        <p:xfrm>
          <a:off x="1173882" y="4087402"/>
          <a:ext cx="1612900" cy="419100"/>
        </p:xfrm>
        <a:graphic>
          <a:graphicData uri="http://schemas.openxmlformats.org/presentationml/2006/ole">
            <mc:AlternateContent xmlns:mc="http://schemas.openxmlformats.org/markup-compatibility/2006">
              <mc:Choice xmlns:v="urn:schemas-microsoft-com:vml" Requires="v">
                <p:oleObj spid="_x0000_s1033" name="Equation" r:id="rId8" imgW="1612800" imgH="419040" progId="Equation.3">
                  <p:embed/>
                </p:oleObj>
              </mc:Choice>
              <mc:Fallback>
                <p:oleObj name="Equation" r:id="rId8" imgW="1612800" imgH="419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73882" y="4087402"/>
                        <a:ext cx="16129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5177" name="Object 9"/>
          <p:cNvGraphicFramePr>
            <a:graphicFrameLocks noChangeAspect="1"/>
          </p:cNvGraphicFramePr>
          <p:nvPr/>
        </p:nvGraphicFramePr>
        <p:xfrm>
          <a:off x="4419652" y="4538202"/>
          <a:ext cx="2209800" cy="355600"/>
        </p:xfrm>
        <a:graphic>
          <a:graphicData uri="http://schemas.openxmlformats.org/presentationml/2006/ole">
            <mc:AlternateContent xmlns:mc="http://schemas.openxmlformats.org/markup-compatibility/2006">
              <mc:Choice xmlns:v="urn:schemas-microsoft-com:vml" Requires="v">
                <p:oleObj spid="_x0000_s1034" name="Equation" r:id="rId10" imgW="2209680" imgH="355320" progId="Equation.3">
                  <p:embed/>
                </p:oleObj>
              </mc:Choice>
              <mc:Fallback>
                <p:oleObj name="Equation" r:id="rId10" imgW="2209680" imgH="35532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19652" y="4538202"/>
                        <a:ext cx="22098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5178" name="Object 10"/>
          <p:cNvGraphicFramePr>
            <a:graphicFrameLocks noChangeAspect="1"/>
          </p:cNvGraphicFramePr>
          <p:nvPr/>
        </p:nvGraphicFramePr>
        <p:xfrm>
          <a:off x="939134" y="5068478"/>
          <a:ext cx="1930400" cy="749300"/>
        </p:xfrm>
        <a:graphic>
          <a:graphicData uri="http://schemas.openxmlformats.org/presentationml/2006/ole">
            <mc:AlternateContent xmlns:mc="http://schemas.openxmlformats.org/markup-compatibility/2006">
              <mc:Choice xmlns:v="urn:schemas-microsoft-com:vml" Requires="v">
                <p:oleObj spid="_x0000_s1035" name="Equation" r:id="rId12" imgW="1930320" imgH="749160" progId="Equation.DSMT4">
                  <p:embed/>
                </p:oleObj>
              </mc:Choice>
              <mc:Fallback>
                <p:oleObj name="Equation" r:id="rId12" imgW="1930320" imgH="74916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9134" y="5068478"/>
                        <a:ext cx="19304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966599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Dimensionality and Training Data Size</a:t>
            </a:r>
            <a:endParaRPr lang="en-US" b="1" dirty="0">
              <a:solidFill>
                <a:schemeClr val="accent2"/>
              </a:solidFill>
            </a:endParaRPr>
          </a:p>
        </p:txBody>
      </p:sp>
      <p:sp>
        <p:nvSpPr>
          <p:cNvPr id="9" name="Rectangle 83"/>
          <p:cNvSpPr>
            <a:spLocks noChangeArrowheads="1"/>
          </p:cNvSpPr>
          <p:nvPr/>
        </p:nvSpPr>
        <p:spPr bwMode="auto">
          <a:xfrm>
            <a:off x="173244" y="648928"/>
            <a:ext cx="8645525" cy="5442156"/>
          </a:xfrm>
          <a:prstGeom prst="rect">
            <a:avLst/>
          </a:prstGeom>
          <a:noFill/>
          <a:ln w="9525">
            <a:noFill/>
            <a:miter lim="800000"/>
            <a:headEnd/>
            <a:tailEnd/>
          </a:ln>
          <a:effectLst/>
        </p:spPr>
        <p:txBody>
          <a:bodyPr lIns="0" tIns="0" rIns="0" bIns="0"/>
          <a:lstStyle/>
          <a:p>
            <a:pPr marL="176213" indent="-176213">
              <a:spcAft>
                <a:spcPts val="1800"/>
              </a:spcAft>
              <a:buFontTx/>
              <a:buChar char="•"/>
            </a:pPr>
            <a:r>
              <a:rPr lang="en-US" altLang="en-US" sz="1800" b="1" dirty="0" smtClean="0">
                <a:solidFill>
                  <a:schemeClr val="bg1"/>
                </a:solidFill>
                <a:latin typeface="+mj-lt"/>
              </a:rPr>
              <a:t>The most useful features are the ones for which the difference between the means is large relative to the standard deviation .</a:t>
            </a:r>
          </a:p>
          <a:p>
            <a:pPr marL="176213" indent="-176213">
              <a:spcAft>
                <a:spcPts val="1800"/>
              </a:spcAft>
              <a:buFontTx/>
              <a:buChar char="•"/>
            </a:pPr>
            <a:r>
              <a:rPr lang="en-US" altLang="en-US" sz="1800" b="1" dirty="0" smtClean="0">
                <a:solidFill>
                  <a:schemeClr val="bg1"/>
                </a:solidFill>
                <a:latin typeface="+mj-lt"/>
              </a:rPr>
              <a:t>Too many features can lead to a decrease in performance.</a:t>
            </a:r>
          </a:p>
          <a:p>
            <a:pPr marL="176213" indent="-176213">
              <a:spcAft>
                <a:spcPts val="1800"/>
              </a:spcAft>
              <a:buFontTx/>
              <a:buChar char="•"/>
            </a:pPr>
            <a:r>
              <a:rPr lang="en-US" altLang="en-US" sz="1800" b="1" dirty="0" smtClean="0">
                <a:solidFill>
                  <a:schemeClr val="bg1"/>
                </a:solidFill>
                <a:latin typeface="+mj-lt"/>
              </a:rPr>
              <a:t>Fusing of different types of information, referred to as feature fusion, is a good application for Principal Components Analysis (PCA).</a:t>
            </a:r>
          </a:p>
          <a:p>
            <a:pPr marL="176213" indent="-176213">
              <a:spcAft>
                <a:spcPts val="1800"/>
              </a:spcAft>
              <a:buFontTx/>
              <a:buChar char="•"/>
            </a:pPr>
            <a:r>
              <a:rPr lang="en-US" altLang="en-US" sz="1800" b="1" dirty="0" smtClean="0">
                <a:solidFill>
                  <a:schemeClr val="bg1"/>
                </a:solidFill>
                <a:latin typeface="+mj-lt"/>
              </a:rPr>
              <a:t>Increasing the feature vector dimension can significantly increase the memory (e.g.,  the number of elements in the covariance matrix grows as the square of the dimension of the feature vector) and computational complexity.</a:t>
            </a:r>
          </a:p>
          <a:p>
            <a:pPr marL="176213" indent="-176213">
              <a:spcAft>
                <a:spcPts val="1800"/>
              </a:spcAft>
              <a:buFontTx/>
              <a:buChar char="•"/>
            </a:pPr>
            <a:r>
              <a:rPr lang="en-US" altLang="en-US" sz="1800" b="1" dirty="0" smtClean="0">
                <a:solidFill>
                  <a:schemeClr val="bg1"/>
                </a:solidFill>
                <a:latin typeface="+mj-lt"/>
              </a:rPr>
              <a:t>Good rule of thumb: 10 independent data samples for every parameter to be estimated.</a:t>
            </a:r>
          </a:p>
          <a:p>
            <a:pPr marL="176213" indent="-176213">
              <a:spcAft>
                <a:spcPts val="1800"/>
              </a:spcAft>
              <a:buFontTx/>
              <a:buChar char="•"/>
            </a:pPr>
            <a:r>
              <a:rPr lang="en-US" altLang="en-US" sz="1800" b="1" dirty="0" smtClean="0">
                <a:solidFill>
                  <a:schemeClr val="bg1"/>
                </a:solidFill>
                <a:latin typeface="+mj-lt"/>
              </a:rPr>
              <a:t>For practical systems, such as speech recognition, even this simple rule can result in a need for vast amounts of data.</a:t>
            </a:r>
          </a:p>
        </p:txBody>
      </p:sp>
    </p:spTree>
    <p:extLst>
      <p:ext uri="{BB962C8B-B14F-4D97-AF65-F5344CB8AC3E}">
        <p14:creationId xmlns:p14="http://schemas.microsoft.com/office/powerpoint/2010/main" val="19063709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ChangeArrowheads="1"/>
          </p:cNvSpPr>
          <p:nvPr/>
        </p:nvSpPr>
        <p:spPr bwMode="auto">
          <a:xfrm>
            <a:off x="184356" y="663677"/>
            <a:ext cx="8658225" cy="1338828"/>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ts val="1800"/>
              </a:spcAft>
              <a:buFontTx/>
              <a:buChar char="•"/>
            </a:pPr>
            <a:r>
              <a:rPr lang="en-US" altLang="en-US" sz="1800" b="1" dirty="0">
                <a:solidFill>
                  <a:schemeClr val="bg1"/>
                </a:solidFill>
              </a:rPr>
              <a:t>“Big Oh” notation used to describe </a:t>
            </a:r>
            <a:r>
              <a:rPr lang="en-US" altLang="en-US" sz="1800" b="1" dirty="0" smtClean="0">
                <a:solidFill>
                  <a:schemeClr val="bg1"/>
                </a:solidFill>
              </a:rPr>
              <a:t>complexity:</a:t>
            </a:r>
            <a:br>
              <a:rPr lang="en-US" altLang="en-US" sz="1800" b="1" dirty="0" smtClean="0">
                <a:solidFill>
                  <a:schemeClr val="bg1"/>
                </a:solidFill>
              </a:rPr>
            </a:br>
            <a:r>
              <a:rPr lang="en-US" altLang="en-US" sz="1800" b="1" dirty="0" smtClean="0">
                <a:solidFill>
                  <a:schemeClr val="bg1"/>
                </a:solidFill>
              </a:rPr>
              <a:t>if </a:t>
            </a:r>
            <a:r>
              <a:rPr lang="en-US" altLang="en-US" sz="1800" dirty="0">
                <a:solidFill>
                  <a:schemeClr val="bg1"/>
                </a:solidFill>
              </a:rPr>
              <a:t>f(x) = 2+3x+4x</a:t>
            </a:r>
            <a:r>
              <a:rPr lang="en-US" altLang="en-US" sz="1800" baseline="30000" dirty="0">
                <a:solidFill>
                  <a:schemeClr val="bg1"/>
                </a:solidFill>
              </a:rPr>
              <a:t>2</a:t>
            </a:r>
            <a:r>
              <a:rPr lang="en-US" altLang="en-US" sz="1800" b="1" dirty="0">
                <a:solidFill>
                  <a:schemeClr val="bg1"/>
                </a:solidFill>
              </a:rPr>
              <a:t>, </a:t>
            </a:r>
            <a:r>
              <a:rPr lang="en-US" altLang="en-US" sz="1800" dirty="0">
                <a:solidFill>
                  <a:schemeClr val="bg1"/>
                </a:solidFill>
              </a:rPr>
              <a:t>f(x)</a:t>
            </a:r>
            <a:r>
              <a:rPr lang="en-US" altLang="en-US" sz="1800" b="1" dirty="0">
                <a:solidFill>
                  <a:schemeClr val="bg1"/>
                </a:solidFill>
              </a:rPr>
              <a:t> has computational complexity </a:t>
            </a:r>
            <a:r>
              <a:rPr lang="en-US" altLang="en-US" sz="1800" dirty="0">
                <a:solidFill>
                  <a:schemeClr val="bg1"/>
                </a:solidFill>
              </a:rPr>
              <a:t>O(x</a:t>
            </a:r>
            <a:r>
              <a:rPr lang="en-US" altLang="en-US" sz="1800" baseline="30000" dirty="0">
                <a:solidFill>
                  <a:schemeClr val="bg1"/>
                </a:solidFill>
              </a:rPr>
              <a:t>2</a:t>
            </a:r>
            <a:r>
              <a:rPr lang="en-US" altLang="en-US" sz="1800" dirty="0">
                <a:solidFill>
                  <a:schemeClr val="bg1"/>
                </a:solidFill>
              </a:rPr>
              <a:t>)</a:t>
            </a:r>
          </a:p>
          <a:p>
            <a:pPr marL="176213" indent="-176213">
              <a:spcAft>
                <a:spcPts val="1800"/>
              </a:spcAft>
              <a:buFontTx/>
              <a:buChar char="•"/>
            </a:pPr>
            <a:r>
              <a:rPr lang="en-US" altLang="en-US" sz="1800" b="1" dirty="0">
                <a:solidFill>
                  <a:schemeClr val="bg1"/>
                </a:solidFill>
              </a:rPr>
              <a:t>Recall:</a:t>
            </a:r>
          </a:p>
        </p:txBody>
      </p:sp>
      <p:graphicFrame>
        <p:nvGraphicFramePr>
          <p:cNvPr id="181255" name="Object 7"/>
          <p:cNvGraphicFramePr>
            <a:graphicFrameLocks noChangeAspect="1"/>
          </p:cNvGraphicFramePr>
          <p:nvPr/>
        </p:nvGraphicFramePr>
        <p:xfrm>
          <a:off x="1287412" y="1573114"/>
          <a:ext cx="5476875" cy="544512"/>
        </p:xfrm>
        <a:graphic>
          <a:graphicData uri="http://schemas.openxmlformats.org/presentationml/2006/ole">
            <mc:AlternateContent xmlns:mc="http://schemas.openxmlformats.org/markup-compatibility/2006">
              <mc:Choice xmlns:v="urn:schemas-microsoft-com:vml" Requires="v">
                <p:oleObj spid="_x0000_s117768" name="Equation" r:id="rId3" imgW="5486400" imgH="545760" progId="Equation.3">
                  <p:embed/>
                </p:oleObj>
              </mc:Choice>
              <mc:Fallback>
                <p:oleObj name="Equation" r:id="rId3" imgW="548640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7412" y="1573114"/>
                        <a:ext cx="5476875" cy="54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2" name="Group 18"/>
          <p:cNvGrpSpPr>
            <a:grpSpLocks/>
          </p:cNvGrpSpPr>
          <p:nvPr/>
        </p:nvGrpSpPr>
        <p:grpSpPr bwMode="auto">
          <a:xfrm>
            <a:off x="2197670" y="2119482"/>
            <a:ext cx="876300" cy="908050"/>
            <a:chOff x="1533" y="1716"/>
            <a:chExt cx="552" cy="572"/>
          </a:xfrm>
        </p:grpSpPr>
        <p:graphicFrame>
          <p:nvGraphicFramePr>
            <p:cNvPr id="181256" name="Object 8"/>
            <p:cNvGraphicFramePr>
              <a:graphicFrameLocks noChangeAspect="1"/>
            </p:cNvGraphicFramePr>
            <p:nvPr/>
          </p:nvGraphicFramePr>
          <p:xfrm>
            <a:off x="1533" y="2073"/>
            <a:ext cx="552" cy="215"/>
          </p:xfrm>
          <a:graphic>
            <a:graphicData uri="http://schemas.openxmlformats.org/presentationml/2006/ole">
              <mc:AlternateContent xmlns:mc="http://schemas.openxmlformats.org/markup-compatibility/2006">
                <mc:Choice xmlns:v="urn:schemas-microsoft-com:vml" Requires="v">
                  <p:oleObj spid="_x0000_s117769" name="Equation" r:id="rId5" imgW="876240" imgH="342720" progId="Equation.3">
                    <p:embed/>
                  </p:oleObj>
                </mc:Choice>
                <mc:Fallback>
                  <p:oleObj name="Equation" r:id="rId5" imgW="876240" imgH="342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3" y="2073"/>
                          <a:ext cx="552"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261" name="Line 13"/>
            <p:cNvSpPr>
              <a:spLocks noChangeShapeType="1"/>
            </p:cNvSpPr>
            <p:nvPr/>
          </p:nvSpPr>
          <p:spPr bwMode="auto">
            <a:xfrm flipV="1">
              <a:off x="1782" y="1716"/>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grpSp>
        <p:nvGrpSpPr>
          <p:cNvPr id="3" name="Group 19"/>
          <p:cNvGrpSpPr>
            <a:grpSpLocks/>
          </p:cNvGrpSpPr>
          <p:nvPr/>
        </p:nvGrpSpPr>
        <p:grpSpPr bwMode="auto">
          <a:xfrm>
            <a:off x="3195032" y="2105655"/>
            <a:ext cx="1066800" cy="936625"/>
            <a:chOff x="2217" y="1698"/>
            <a:chExt cx="672" cy="590"/>
          </a:xfrm>
        </p:grpSpPr>
        <p:graphicFrame>
          <p:nvGraphicFramePr>
            <p:cNvPr id="181257" name="Object 9"/>
            <p:cNvGraphicFramePr>
              <a:graphicFrameLocks noChangeAspect="1"/>
            </p:cNvGraphicFramePr>
            <p:nvPr/>
          </p:nvGraphicFramePr>
          <p:xfrm>
            <a:off x="2217" y="2009"/>
            <a:ext cx="672" cy="279"/>
          </p:xfrm>
          <a:graphic>
            <a:graphicData uri="http://schemas.openxmlformats.org/presentationml/2006/ole">
              <mc:AlternateContent xmlns:mc="http://schemas.openxmlformats.org/markup-compatibility/2006">
                <mc:Choice xmlns:v="urn:schemas-microsoft-com:vml" Requires="v">
                  <p:oleObj spid="_x0000_s117770" name="Equation" r:id="rId7" imgW="1066680" imgH="444240" progId="Equation.3">
                    <p:embed/>
                  </p:oleObj>
                </mc:Choice>
                <mc:Fallback>
                  <p:oleObj name="Equation" r:id="rId7" imgW="1066680" imgH="4442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17" y="2009"/>
                          <a:ext cx="672"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262" name="Line 14"/>
            <p:cNvSpPr>
              <a:spLocks noChangeShapeType="1"/>
            </p:cNvSpPr>
            <p:nvPr/>
          </p:nvSpPr>
          <p:spPr bwMode="auto">
            <a:xfrm flipH="1" flipV="1">
              <a:off x="2262" y="1698"/>
              <a:ext cx="228"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grpSp>
        <p:nvGrpSpPr>
          <p:cNvPr id="4" name="Group 20"/>
          <p:cNvGrpSpPr>
            <a:grpSpLocks/>
          </p:cNvGrpSpPr>
          <p:nvPr/>
        </p:nvGrpSpPr>
        <p:grpSpPr bwMode="auto">
          <a:xfrm>
            <a:off x="4378192" y="2124705"/>
            <a:ext cx="673100" cy="917575"/>
            <a:chOff x="3241" y="1710"/>
            <a:chExt cx="424" cy="578"/>
          </a:xfrm>
        </p:grpSpPr>
        <p:graphicFrame>
          <p:nvGraphicFramePr>
            <p:cNvPr id="181259" name="Object 11"/>
            <p:cNvGraphicFramePr>
              <a:graphicFrameLocks noChangeAspect="1"/>
            </p:cNvGraphicFramePr>
            <p:nvPr/>
          </p:nvGraphicFramePr>
          <p:xfrm>
            <a:off x="3241" y="2073"/>
            <a:ext cx="424" cy="215"/>
          </p:xfrm>
          <a:graphic>
            <a:graphicData uri="http://schemas.openxmlformats.org/presentationml/2006/ole">
              <mc:AlternateContent xmlns:mc="http://schemas.openxmlformats.org/markup-compatibility/2006">
                <mc:Choice xmlns:v="urn:schemas-microsoft-com:vml" Requires="v">
                  <p:oleObj spid="_x0000_s117771" name="Equation" r:id="rId9" imgW="672840" imgH="342720" progId="Equation.3">
                    <p:embed/>
                  </p:oleObj>
                </mc:Choice>
                <mc:Fallback>
                  <p:oleObj name="Equation" r:id="rId9" imgW="672840" imgH="3427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41" y="2073"/>
                          <a:ext cx="424"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263" name="Line 15"/>
            <p:cNvSpPr>
              <a:spLocks noChangeShapeType="1"/>
            </p:cNvSpPr>
            <p:nvPr/>
          </p:nvSpPr>
          <p:spPr bwMode="auto">
            <a:xfrm flipV="1">
              <a:off x="3456" y="1710"/>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graphicFrame>
        <p:nvGraphicFramePr>
          <p:cNvPr id="181258" name="Object 10"/>
          <p:cNvGraphicFramePr>
            <a:graphicFrameLocks noChangeAspect="1"/>
          </p:cNvGraphicFramePr>
          <p:nvPr/>
        </p:nvGraphicFramePr>
        <p:xfrm>
          <a:off x="5120742" y="2614116"/>
          <a:ext cx="1041400" cy="442913"/>
        </p:xfrm>
        <a:graphic>
          <a:graphicData uri="http://schemas.openxmlformats.org/presentationml/2006/ole">
            <mc:AlternateContent xmlns:mc="http://schemas.openxmlformats.org/markup-compatibility/2006">
              <mc:Choice xmlns:v="urn:schemas-microsoft-com:vml" Requires="v">
                <p:oleObj spid="_x0000_s117772" name="Equation" r:id="rId11" imgW="1041120" imgH="444240" progId="Equation.3">
                  <p:embed/>
                </p:oleObj>
              </mc:Choice>
              <mc:Fallback>
                <p:oleObj name="Equation" r:id="rId11" imgW="1041120" imgH="4442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20742" y="2614116"/>
                        <a:ext cx="1041400"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264" name="Line 16"/>
          <p:cNvSpPr>
            <a:spLocks noChangeShapeType="1"/>
          </p:cNvSpPr>
          <p:nvPr/>
        </p:nvSpPr>
        <p:spPr bwMode="auto">
          <a:xfrm flipV="1">
            <a:off x="5594593" y="2158503"/>
            <a:ext cx="0" cy="495300"/>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nvGrpSpPr>
          <p:cNvPr id="6" name="Group 22"/>
          <p:cNvGrpSpPr>
            <a:grpSpLocks/>
          </p:cNvGrpSpPr>
          <p:nvPr/>
        </p:nvGrpSpPr>
        <p:grpSpPr bwMode="auto">
          <a:xfrm>
            <a:off x="6235955" y="2120284"/>
            <a:ext cx="723900" cy="927100"/>
            <a:chOff x="4755" y="1704"/>
            <a:chExt cx="456" cy="584"/>
          </a:xfrm>
        </p:grpSpPr>
        <p:graphicFrame>
          <p:nvGraphicFramePr>
            <p:cNvPr id="181260" name="Object 12"/>
            <p:cNvGraphicFramePr>
              <a:graphicFrameLocks noChangeAspect="1"/>
            </p:cNvGraphicFramePr>
            <p:nvPr/>
          </p:nvGraphicFramePr>
          <p:xfrm>
            <a:off x="4755" y="2073"/>
            <a:ext cx="456" cy="215"/>
          </p:xfrm>
          <a:graphic>
            <a:graphicData uri="http://schemas.openxmlformats.org/presentationml/2006/ole">
              <mc:AlternateContent xmlns:mc="http://schemas.openxmlformats.org/markup-compatibility/2006">
                <mc:Choice xmlns:v="urn:schemas-microsoft-com:vml" Requires="v">
                  <p:oleObj spid="_x0000_s117773" name="Equation" r:id="rId13" imgW="723600" imgH="342720" progId="Equation.DSMT4">
                    <p:embed/>
                  </p:oleObj>
                </mc:Choice>
                <mc:Fallback>
                  <p:oleObj name="Equation" r:id="rId13" imgW="723600" imgH="34272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5" y="2073"/>
                          <a:ext cx="456"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1265" name="Line 17"/>
            <p:cNvSpPr>
              <a:spLocks noChangeShapeType="1"/>
            </p:cNvSpPr>
            <p:nvPr/>
          </p:nvSpPr>
          <p:spPr bwMode="auto">
            <a:xfrm flipV="1">
              <a:off x="4962" y="1704"/>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sp>
        <p:nvSpPr>
          <p:cNvPr id="181271" name="Rectangle 23"/>
          <p:cNvSpPr>
            <a:spLocks noChangeArrowheads="1"/>
          </p:cNvSpPr>
          <p:nvPr/>
        </p:nvSpPr>
        <p:spPr bwMode="auto">
          <a:xfrm>
            <a:off x="198183" y="3194050"/>
            <a:ext cx="8658225" cy="2631490"/>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ct val="25000"/>
              </a:spcAft>
              <a:buFontTx/>
              <a:buChar char="•"/>
            </a:pPr>
            <a:r>
              <a:rPr lang="en-US" altLang="en-US" sz="1800" b="1" dirty="0">
                <a:solidFill>
                  <a:schemeClr val="bg1"/>
                </a:solidFill>
              </a:rPr>
              <a:t>Watch those constants of proportionality (e.g., </a:t>
            </a:r>
            <a:r>
              <a:rPr lang="en-US" altLang="en-US" sz="1800" dirty="0">
                <a:solidFill>
                  <a:schemeClr val="bg1"/>
                </a:solidFill>
              </a:rPr>
              <a:t>O(</a:t>
            </a:r>
            <a:r>
              <a:rPr lang="en-US" altLang="en-US" sz="1800" dirty="0">
                <a:solidFill>
                  <a:schemeClr val="bg1"/>
                </a:solidFill>
                <a:sym typeface="Symbol" pitchFamily="18" charset="2"/>
              </a:rPr>
              <a:t>nd</a:t>
            </a:r>
            <a:r>
              <a:rPr lang="en-US" altLang="en-US" sz="1800" baseline="30000" dirty="0">
                <a:solidFill>
                  <a:schemeClr val="bg1"/>
                </a:solidFill>
                <a:sym typeface="Symbol" pitchFamily="18" charset="2"/>
              </a:rPr>
              <a:t>2</a:t>
            </a:r>
            <a:r>
              <a:rPr lang="en-US" altLang="en-US" sz="1800" dirty="0" smtClean="0">
                <a:solidFill>
                  <a:schemeClr val="bg1"/>
                </a:solidFill>
                <a:sym typeface="Symbol" pitchFamily="18" charset="2"/>
              </a:rPr>
              <a:t>)</a:t>
            </a:r>
            <a:r>
              <a:rPr lang="en-US" altLang="en-US" sz="1800" b="1" dirty="0" smtClean="0">
                <a:solidFill>
                  <a:schemeClr val="bg1"/>
                </a:solidFill>
                <a:sym typeface="Symbol" pitchFamily="18" charset="2"/>
              </a:rPr>
              <a:t>).</a:t>
            </a:r>
            <a:endParaRPr lang="en-US" altLang="en-US" sz="1800" b="1" dirty="0">
              <a:solidFill>
                <a:schemeClr val="bg1"/>
              </a:solidFill>
              <a:sym typeface="Symbol" pitchFamily="18" charset="2"/>
            </a:endParaRPr>
          </a:p>
          <a:p>
            <a:pPr marL="176213" indent="-176213">
              <a:lnSpc>
                <a:spcPct val="150000"/>
              </a:lnSpc>
              <a:spcAft>
                <a:spcPct val="25000"/>
              </a:spcAft>
              <a:buFontTx/>
              <a:buChar char="•"/>
            </a:pPr>
            <a:r>
              <a:rPr lang="en-US" altLang="en-US" sz="1800" b="1" dirty="0">
                <a:solidFill>
                  <a:schemeClr val="bg1"/>
                </a:solidFill>
              </a:rPr>
              <a:t>If the number of data samples is inadequate, we can experience </a:t>
            </a:r>
            <a:r>
              <a:rPr lang="en-US" altLang="en-US" sz="1800" b="1" dirty="0" err="1">
                <a:solidFill>
                  <a:schemeClr val="bg1"/>
                </a:solidFill>
              </a:rPr>
              <a:t>overfitting</a:t>
            </a:r>
            <a:r>
              <a:rPr lang="en-US" altLang="en-US" sz="1800" b="1" dirty="0">
                <a:solidFill>
                  <a:schemeClr val="bg1"/>
                </a:solidFill>
              </a:rPr>
              <a:t> (which implies poor generalization).</a:t>
            </a:r>
          </a:p>
          <a:p>
            <a:pPr marL="176213" indent="-176213">
              <a:lnSpc>
                <a:spcPct val="150000"/>
              </a:lnSpc>
              <a:spcAft>
                <a:spcPct val="25000"/>
              </a:spcAft>
              <a:buFontTx/>
              <a:buChar char="•"/>
            </a:pPr>
            <a:r>
              <a:rPr lang="en-US" altLang="en-US" sz="1800" b="1" dirty="0">
                <a:solidFill>
                  <a:schemeClr val="bg1"/>
                </a:solidFill>
              </a:rPr>
              <a:t>Hence, later in the course, we will study ways to control generalization and to smooth estimates of key parameters such as the mean and covariance (see textbook).</a:t>
            </a:r>
          </a:p>
        </p:txBody>
      </p:sp>
      <p:sp>
        <p:nvSpPr>
          <p:cNvPr id="2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Computational Complexity</a:t>
            </a:r>
            <a:endParaRPr lang="en-US" b="1" dirty="0">
              <a:solidFill>
                <a:schemeClr val="accent2"/>
              </a:solidFill>
            </a:endParaRPr>
          </a:p>
        </p:txBody>
      </p:sp>
    </p:spTree>
    <p:extLst>
      <p:ext uri="{BB962C8B-B14F-4D97-AF65-F5344CB8AC3E}">
        <p14:creationId xmlns:p14="http://schemas.microsoft.com/office/powerpoint/2010/main" val="28595932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ChangeArrowheads="1"/>
          </p:cNvSpPr>
          <p:nvPr/>
        </p:nvSpPr>
        <p:spPr bwMode="auto">
          <a:xfrm>
            <a:off x="184356" y="663678"/>
            <a:ext cx="8658225" cy="5124480"/>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ts val="1800"/>
              </a:spcAft>
              <a:buFont typeface="Arial" pitchFamily="34" charset="0"/>
              <a:buChar char="•"/>
            </a:pPr>
            <a:r>
              <a:rPr lang="en-US" altLang="en-US" sz="1800" b="1" dirty="0" smtClean="0">
                <a:solidFill>
                  <a:schemeClr val="bg1"/>
                </a:solidFill>
              </a:rPr>
              <a:t>It is common that the number of available samples is inadequate to train a complex classifier. Alternatives:</a:t>
            </a:r>
          </a:p>
          <a:p>
            <a:pPr marL="339725" lvl="1" indent="-163513">
              <a:lnSpc>
                <a:spcPct val="150000"/>
              </a:lnSpc>
              <a:spcAft>
                <a:spcPts val="1800"/>
              </a:spcAft>
              <a:buFont typeface="Wingdings" pitchFamily="2" charset="2"/>
              <a:buChar char="§"/>
            </a:pPr>
            <a:r>
              <a:rPr lang="en-US" altLang="en-US" sz="1800" b="1" dirty="0" smtClean="0">
                <a:solidFill>
                  <a:schemeClr val="bg1"/>
                </a:solidFill>
              </a:rPr>
              <a:t>Reduce the number of parameters</a:t>
            </a:r>
            <a:br>
              <a:rPr lang="en-US" altLang="en-US" sz="1800" b="1" dirty="0" smtClean="0">
                <a:solidFill>
                  <a:schemeClr val="bg1"/>
                </a:solidFill>
              </a:rPr>
            </a:br>
            <a:r>
              <a:rPr lang="en-US" altLang="en-US" sz="1800" b="1" dirty="0" smtClean="0">
                <a:solidFill>
                  <a:schemeClr val="bg1"/>
                </a:solidFill>
              </a:rPr>
              <a:t>(e.g., assume diagonal covariances)</a:t>
            </a:r>
          </a:p>
          <a:p>
            <a:pPr marL="339725" lvl="1" indent="-163513">
              <a:lnSpc>
                <a:spcPct val="150000"/>
              </a:lnSpc>
              <a:spcAft>
                <a:spcPts val="1800"/>
              </a:spcAft>
              <a:buFont typeface="Wingdings" pitchFamily="2" charset="2"/>
              <a:buChar char="§"/>
            </a:pPr>
            <a:r>
              <a:rPr lang="en-US" altLang="en-US" sz="1800" b="1" dirty="0" smtClean="0">
                <a:solidFill>
                  <a:schemeClr val="bg1"/>
                </a:solidFill>
              </a:rPr>
              <a:t>Assume all classes have the same covariance (“pooled covariance”)</a:t>
            </a:r>
          </a:p>
          <a:p>
            <a:pPr marL="339725" lvl="1" indent="-163513">
              <a:lnSpc>
                <a:spcPct val="150000"/>
              </a:lnSpc>
              <a:spcAft>
                <a:spcPts val="1800"/>
              </a:spcAft>
              <a:buFont typeface="Wingdings" pitchFamily="2" charset="2"/>
              <a:buChar char="§"/>
            </a:pPr>
            <a:r>
              <a:rPr lang="en-US" altLang="en-US" sz="1800" b="1" dirty="0" smtClean="0">
                <a:solidFill>
                  <a:schemeClr val="bg1"/>
                </a:solidFill>
              </a:rPr>
              <a:t>Better estimate of covariance (e.g., use Bayesian parameter estimate)</a:t>
            </a:r>
          </a:p>
          <a:p>
            <a:pPr marL="339725" lvl="1" indent="-163513">
              <a:lnSpc>
                <a:spcPct val="150000"/>
              </a:lnSpc>
              <a:spcAft>
                <a:spcPts val="1800"/>
              </a:spcAft>
              <a:buFont typeface="Wingdings" pitchFamily="2" charset="2"/>
              <a:buChar char="§"/>
            </a:pPr>
            <a:r>
              <a:rPr lang="en-US" altLang="en-US" sz="1800" b="1" dirty="0" smtClean="0">
                <a:solidFill>
                  <a:schemeClr val="bg1"/>
                </a:solidFill>
              </a:rPr>
              <a:t>Pseudo-Bayesian estimate: </a:t>
            </a:r>
          </a:p>
          <a:p>
            <a:pPr marL="339725" lvl="1" indent="-163513">
              <a:lnSpc>
                <a:spcPct val="150000"/>
              </a:lnSpc>
              <a:spcAft>
                <a:spcPts val="1800"/>
              </a:spcAft>
              <a:buFont typeface="Wingdings" pitchFamily="2" charset="2"/>
              <a:buChar char="§"/>
            </a:pPr>
            <a:r>
              <a:rPr lang="en-US" altLang="en-US" sz="1800" b="1" dirty="0" smtClean="0">
                <a:solidFill>
                  <a:schemeClr val="bg1"/>
                </a:solidFill>
              </a:rPr>
              <a:t>Regularized discriminant analysis (shrinkage):</a:t>
            </a:r>
          </a:p>
          <a:p>
            <a:pPr marL="339725" lvl="1" indent="-163513">
              <a:lnSpc>
                <a:spcPct val="150000"/>
              </a:lnSpc>
              <a:spcAft>
                <a:spcPts val="1800"/>
              </a:spcAft>
              <a:buFont typeface="Wingdings" pitchFamily="2" charset="2"/>
              <a:buChar char="§"/>
            </a:pPr>
            <a:endParaRPr lang="en-US" altLang="en-US" sz="1800" b="1" dirty="0" smtClean="0">
              <a:solidFill>
                <a:schemeClr val="bg1"/>
              </a:solidFill>
            </a:endParaRPr>
          </a:p>
        </p:txBody>
      </p:sp>
      <p:sp>
        <p:nvSpPr>
          <p:cNvPr id="2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Overfitting</a:t>
            </a:r>
            <a:endParaRPr lang="en-US" b="1" dirty="0">
              <a:solidFill>
                <a:schemeClr val="accent2"/>
              </a:solidFill>
            </a:endParaRPr>
          </a:p>
        </p:txBody>
      </p:sp>
      <p:graphicFrame>
        <p:nvGraphicFramePr>
          <p:cNvPr id="21" name="Object 20"/>
          <p:cNvGraphicFramePr>
            <a:graphicFrameLocks noChangeAspect="1"/>
          </p:cNvGraphicFramePr>
          <p:nvPr/>
        </p:nvGraphicFramePr>
        <p:xfrm>
          <a:off x="3669084" y="4103328"/>
          <a:ext cx="1422400" cy="342900"/>
        </p:xfrm>
        <a:graphic>
          <a:graphicData uri="http://schemas.openxmlformats.org/presentationml/2006/ole">
            <mc:AlternateContent xmlns:mc="http://schemas.openxmlformats.org/markup-compatibility/2006">
              <mc:Choice xmlns:v="urn:schemas-microsoft-com:vml" Requires="v">
                <p:oleObj spid="_x0000_s118788" name="Equation" r:id="rId3" imgW="1422360" imgH="342720" progId="Equation.3">
                  <p:embed/>
                </p:oleObj>
              </mc:Choice>
              <mc:Fallback>
                <p:oleObj name="Equation" r:id="rId3" imgW="1422360" imgH="342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9084" y="4103328"/>
                        <a:ext cx="14224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76137" name="Picture 9" descr="C:\Users\picone\Desktop\Joseph Picone\msstate\ece_8443\foo.JPG"/>
          <p:cNvPicPr>
            <a:picLocks noChangeAspect="1" noChangeArrowheads="1"/>
          </p:cNvPicPr>
          <p:nvPr/>
        </p:nvPicPr>
        <p:blipFill>
          <a:blip r:embed="rId5">
            <a:lum bright="-20000" contrast="-30000"/>
          </a:blip>
          <a:srcRect l="46747" t="16900" r="26196" b="59398"/>
          <a:stretch>
            <a:fillRect/>
          </a:stretch>
        </p:blipFill>
        <p:spPr bwMode="auto">
          <a:xfrm>
            <a:off x="6209071" y="1238864"/>
            <a:ext cx="2315497" cy="1474838"/>
          </a:xfrm>
          <a:prstGeom prst="rect">
            <a:avLst/>
          </a:prstGeom>
          <a:noFill/>
        </p:spPr>
      </p:pic>
      <p:graphicFrame>
        <p:nvGraphicFramePr>
          <p:cNvPr id="23" name="Object 22"/>
          <p:cNvGraphicFramePr>
            <a:graphicFrameLocks noChangeAspect="1"/>
          </p:cNvGraphicFramePr>
          <p:nvPr/>
        </p:nvGraphicFramePr>
        <p:xfrm>
          <a:off x="5688115" y="4624853"/>
          <a:ext cx="2476500" cy="1295400"/>
        </p:xfrm>
        <a:graphic>
          <a:graphicData uri="http://schemas.openxmlformats.org/presentationml/2006/ole">
            <mc:AlternateContent xmlns:mc="http://schemas.openxmlformats.org/markup-compatibility/2006">
              <mc:Choice xmlns:v="urn:schemas-microsoft-com:vml" Requires="v">
                <p:oleObj spid="_x0000_s118789" name="Equation" r:id="rId6" imgW="2476440" imgH="1295280" progId="Equation.DSMT4">
                  <p:embed/>
                </p:oleObj>
              </mc:Choice>
              <mc:Fallback>
                <p:oleObj name="Equation" r:id="rId6" imgW="2476440" imgH="12952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88115" y="4624853"/>
                        <a:ext cx="24765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312026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Component Analysis</a:t>
            </a:r>
            <a:endParaRPr lang="en-US" b="1" dirty="0">
              <a:solidFill>
                <a:schemeClr val="accent2"/>
              </a:solidFill>
            </a:endParaRPr>
          </a:p>
        </p:txBody>
      </p:sp>
      <p:sp>
        <p:nvSpPr>
          <p:cNvPr id="8" name="Rectangle 4"/>
          <p:cNvSpPr>
            <a:spLocks noChangeArrowheads="1"/>
          </p:cNvSpPr>
          <p:nvPr/>
        </p:nvSpPr>
        <p:spPr bwMode="auto">
          <a:xfrm>
            <a:off x="184356" y="663678"/>
            <a:ext cx="8658225" cy="4939814"/>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Previously introduced as a “whitening transformation”.</a:t>
            </a:r>
          </a:p>
          <a:p>
            <a:pPr marL="176213" indent="-176213">
              <a:spcAft>
                <a:spcPts val="1800"/>
              </a:spcAft>
              <a:buFont typeface="Arial" pitchFamily="34" charset="0"/>
              <a:buChar char="•"/>
            </a:pPr>
            <a:r>
              <a:rPr lang="en-US" altLang="en-US" sz="1800" b="1" dirty="0" smtClean="0">
                <a:solidFill>
                  <a:schemeClr val="bg1"/>
                </a:solidFill>
              </a:rPr>
              <a:t>Component analysis is a technique that combines features to reduce the dimension of the feature space.</a:t>
            </a:r>
          </a:p>
          <a:p>
            <a:pPr marL="176213" indent="-176213">
              <a:spcAft>
                <a:spcPts val="1800"/>
              </a:spcAft>
              <a:buFont typeface="Arial" pitchFamily="34" charset="0"/>
              <a:buChar char="•"/>
            </a:pPr>
            <a:r>
              <a:rPr lang="en-US" altLang="en-US" sz="1800" b="1" dirty="0" smtClean="0">
                <a:solidFill>
                  <a:schemeClr val="bg1"/>
                </a:solidFill>
              </a:rPr>
              <a:t>Linear combinations are simple to compute and tractable.</a:t>
            </a:r>
          </a:p>
          <a:p>
            <a:pPr marL="176213" indent="-176213">
              <a:spcAft>
                <a:spcPts val="1800"/>
              </a:spcAft>
              <a:buFont typeface="Arial" pitchFamily="34" charset="0"/>
              <a:buChar char="•"/>
            </a:pPr>
            <a:r>
              <a:rPr lang="en-US" altLang="en-US" sz="1800" b="1" dirty="0" smtClean="0">
                <a:solidFill>
                  <a:schemeClr val="bg1"/>
                </a:solidFill>
              </a:rPr>
              <a:t>Project a high dimensional space onto a lower dimensional space.</a:t>
            </a:r>
          </a:p>
          <a:p>
            <a:pPr marL="176213" indent="-176213">
              <a:spcAft>
                <a:spcPts val="1800"/>
              </a:spcAft>
              <a:buFont typeface="Arial" pitchFamily="34" charset="0"/>
              <a:buChar char="•"/>
            </a:pPr>
            <a:r>
              <a:rPr lang="en-US" altLang="en-US" sz="1800" b="1" dirty="0" smtClean="0">
                <a:solidFill>
                  <a:schemeClr val="bg1"/>
                </a:solidFill>
              </a:rPr>
              <a:t>Three classical approaches for finding the optimal transformation:</a:t>
            </a:r>
          </a:p>
          <a:p>
            <a:pPr marL="339725" lvl="1" indent="-163513">
              <a:spcAft>
                <a:spcPts val="1800"/>
              </a:spcAft>
              <a:buFont typeface="Wingdings" pitchFamily="2" charset="2"/>
              <a:buChar char="§"/>
            </a:pPr>
            <a:r>
              <a:rPr lang="en-US" altLang="en-US" sz="1800" b="1" dirty="0" smtClean="0">
                <a:solidFill>
                  <a:schemeClr val="bg1"/>
                </a:solidFill>
              </a:rPr>
              <a:t>Principal Components Analysis (PCA): projection that best represents the data in a least-square sense.</a:t>
            </a:r>
          </a:p>
          <a:p>
            <a:pPr marL="339725" lvl="1" indent="-163513">
              <a:spcAft>
                <a:spcPts val="1800"/>
              </a:spcAft>
              <a:buFont typeface="Wingdings" pitchFamily="2" charset="2"/>
              <a:buChar char="§"/>
            </a:pPr>
            <a:r>
              <a:rPr lang="en-US" altLang="en-US" sz="1800" b="1" dirty="0" smtClean="0">
                <a:solidFill>
                  <a:schemeClr val="bg1"/>
                </a:solidFill>
              </a:rPr>
              <a:t>Multiple Discriminant Analysis (MDA): projection that best separates the data in a least-squares sense.</a:t>
            </a:r>
          </a:p>
          <a:p>
            <a:pPr marL="339725" lvl="1" indent="-163513">
              <a:spcAft>
                <a:spcPts val="1800"/>
              </a:spcAft>
              <a:buFont typeface="Wingdings" pitchFamily="2" charset="2"/>
              <a:buChar char="§"/>
            </a:pPr>
            <a:r>
              <a:rPr lang="en-US" altLang="en-US" sz="1800" b="1" dirty="0" smtClean="0">
                <a:solidFill>
                  <a:schemeClr val="bg1"/>
                </a:solidFill>
              </a:rPr>
              <a:t>Independent Component Analysis (IDA):  projection that  minimizes the mutual  information of the components.</a:t>
            </a:r>
          </a:p>
        </p:txBody>
      </p:sp>
    </p:spTree>
    <p:extLst>
      <p:ext uri="{BB962C8B-B14F-4D97-AF65-F5344CB8AC3E}">
        <p14:creationId xmlns:p14="http://schemas.microsoft.com/office/powerpoint/2010/main" val="37139377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Principal Component Analysis</a:t>
            </a:r>
            <a:endParaRPr lang="en-US" b="1" dirty="0">
              <a:solidFill>
                <a:schemeClr val="accent2"/>
              </a:solidFill>
            </a:endParaRPr>
          </a:p>
        </p:txBody>
      </p:sp>
      <p:sp>
        <p:nvSpPr>
          <p:cNvPr id="8" name="Rectangle 4"/>
          <p:cNvSpPr>
            <a:spLocks noChangeArrowheads="1"/>
          </p:cNvSpPr>
          <p:nvPr/>
        </p:nvSpPr>
        <p:spPr bwMode="auto">
          <a:xfrm>
            <a:off x="169608" y="663678"/>
            <a:ext cx="8658225" cy="4616648"/>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Consider representing a set of n d-dimensional samples x</a:t>
            </a:r>
            <a:r>
              <a:rPr lang="en-US" altLang="en-US" sz="1800" b="1" baseline="-25000" dirty="0" smtClean="0">
                <a:solidFill>
                  <a:schemeClr val="bg1"/>
                </a:solidFill>
              </a:rPr>
              <a:t>1</a:t>
            </a:r>
            <a:r>
              <a:rPr lang="en-US" altLang="en-US" sz="1800" b="1" dirty="0" smtClean="0">
                <a:solidFill>
                  <a:schemeClr val="bg1"/>
                </a:solidFill>
              </a:rPr>
              <a:t>,…,</a:t>
            </a:r>
            <a:r>
              <a:rPr lang="en-US" altLang="en-US" sz="1800" b="1" dirty="0" err="1" smtClean="0">
                <a:solidFill>
                  <a:schemeClr val="bg1"/>
                </a:solidFill>
              </a:rPr>
              <a:t>x</a:t>
            </a:r>
            <a:r>
              <a:rPr lang="en-US" altLang="en-US" sz="1800" b="1" baseline="-25000" dirty="0" err="1" smtClean="0">
                <a:solidFill>
                  <a:schemeClr val="bg1"/>
                </a:solidFill>
              </a:rPr>
              <a:t>n</a:t>
            </a:r>
            <a:r>
              <a:rPr lang="en-US" altLang="en-US" sz="1800" b="1" baseline="-25000" dirty="0" smtClean="0">
                <a:solidFill>
                  <a:schemeClr val="bg1"/>
                </a:solidFill>
              </a:rPr>
              <a:t> </a:t>
            </a:r>
            <a:r>
              <a:rPr lang="en-US" altLang="en-US" sz="1800" b="1" dirty="0" smtClean="0">
                <a:solidFill>
                  <a:schemeClr val="bg1"/>
                </a:solidFill>
              </a:rPr>
              <a:t>by a single vector, x</a:t>
            </a:r>
            <a:r>
              <a:rPr lang="en-US" altLang="en-US" sz="1800" b="1" baseline="-25000" dirty="0" smtClean="0">
                <a:solidFill>
                  <a:schemeClr val="bg1"/>
                </a:solidFill>
              </a:rPr>
              <a:t>0</a:t>
            </a:r>
            <a:r>
              <a:rPr lang="en-US" altLang="en-US" sz="1800" b="1" dirty="0" smtClean="0">
                <a:solidFill>
                  <a:schemeClr val="bg1"/>
                </a:solidFill>
              </a:rPr>
              <a:t>.</a:t>
            </a:r>
          </a:p>
          <a:p>
            <a:pPr marL="176213" indent="-176213">
              <a:spcAft>
                <a:spcPts val="1800"/>
              </a:spcAft>
              <a:buFont typeface="Arial" pitchFamily="34" charset="0"/>
              <a:buChar char="•"/>
            </a:pPr>
            <a:r>
              <a:rPr lang="en-US" altLang="en-US" sz="1800" b="1" dirty="0" smtClean="0">
                <a:solidFill>
                  <a:schemeClr val="bg1"/>
                </a:solidFill>
              </a:rPr>
              <a:t>Define a squared-error criterion:</a:t>
            </a:r>
          </a:p>
          <a:p>
            <a:pPr marL="176213" indent="-176213">
              <a:spcAft>
                <a:spcPts val="1800"/>
              </a:spcAft>
              <a:buFont typeface="Arial" pitchFamily="34" charset="0"/>
              <a:buChar char="•"/>
            </a:pPr>
            <a:r>
              <a:rPr lang="en-US" altLang="en-US" sz="1800" b="1" dirty="0" smtClean="0">
                <a:solidFill>
                  <a:schemeClr val="bg1"/>
                </a:solidFill>
              </a:rPr>
              <a:t>It is easy to show that the solution to this problem is given by:</a:t>
            </a:r>
          </a:p>
          <a:p>
            <a:pPr marL="176213" indent="-176213">
              <a:spcAft>
                <a:spcPts val="1800"/>
              </a:spcAft>
              <a:buFont typeface="Arial" pitchFamily="34" charset="0"/>
              <a:buChar char="•"/>
            </a:pPr>
            <a:r>
              <a:rPr lang="en-US" altLang="en-US" sz="1800" b="1" dirty="0" smtClean="0">
                <a:solidFill>
                  <a:schemeClr val="bg1"/>
                </a:solidFill>
              </a:rPr>
              <a:t>The sample mean is a zero-dimensional representation of the data set.</a:t>
            </a:r>
          </a:p>
          <a:p>
            <a:pPr marL="176213" indent="-176213">
              <a:spcAft>
                <a:spcPts val="1800"/>
              </a:spcAft>
              <a:buFont typeface="Arial" pitchFamily="34" charset="0"/>
              <a:buChar char="•"/>
            </a:pPr>
            <a:r>
              <a:rPr lang="en-US" altLang="en-US" sz="1800" b="1" dirty="0" smtClean="0">
                <a:solidFill>
                  <a:schemeClr val="bg1"/>
                </a:solidFill>
              </a:rPr>
              <a:t>Consider a one-dimensional solution in which we project the data into a line running through the sample mean:</a:t>
            </a:r>
          </a:p>
          <a:p>
            <a:pPr marL="176213" indent="-176213">
              <a:spcBef>
                <a:spcPts val="1800"/>
              </a:spcBef>
              <a:spcAft>
                <a:spcPts val="1800"/>
              </a:spcAft>
            </a:pPr>
            <a:r>
              <a:rPr lang="en-US" altLang="en-US" sz="1800" b="1" dirty="0" smtClean="0">
                <a:solidFill>
                  <a:schemeClr val="bg1"/>
                </a:solidFill>
              </a:rPr>
              <a:t>	where e is a unit vector in the direction of this line, and </a:t>
            </a:r>
            <a:r>
              <a:rPr lang="en-US" altLang="en-US" sz="1800" i="1" dirty="0" smtClean="0">
                <a:solidFill>
                  <a:schemeClr val="bg1"/>
                </a:solidFill>
              </a:rPr>
              <a:t>a</a:t>
            </a:r>
            <a:r>
              <a:rPr lang="en-US" altLang="en-US" sz="1800" b="1" dirty="0" smtClean="0">
                <a:solidFill>
                  <a:schemeClr val="bg1"/>
                </a:solidFill>
              </a:rPr>
              <a:t> is a scalar representing the distance of any point from the mean.</a:t>
            </a:r>
          </a:p>
          <a:p>
            <a:pPr marL="176213" indent="-176213">
              <a:spcBef>
                <a:spcPts val="1800"/>
              </a:spcBef>
              <a:spcAft>
                <a:spcPts val="1800"/>
              </a:spcAft>
              <a:buFont typeface="Arial" pitchFamily="34" charset="0"/>
              <a:buChar char="•"/>
            </a:pPr>
            <a:r>
              <a:rPr lang="en-US" altLang="en-US" sz="1800" b="1" dirty="0" smtClean="0">
                <a:solidFill>
                  <a:schemeClr val="bg1"/>
                </a:solidFill>
              </a:rPr>
              <a:t>We can write the squared-error criterion as:</a:t>
            </a:r>
          </a:p>
        </p:txBody>
      </p:sp>
      <p:graphicFrame>
        <p:nvGraphicFramePr>
          <p:cNvPr id="5" name="Object 4"/>
          <p:cNvGraphicFramePr>
            <a:graphicFrameLocks noChangeAspect="1"/>
          </p:cNvGraphicFramePr>
          <p:nvPr/>
        </p:nvGraphicFramePr>
        <p:xfrm>
          <a:off x="3998246" y="1232924"/>
          <a:ext cx="2120900" cy="685800"/>
        </p:xfrm>
        <a:graphic>
          <a:graphicData uri="http://schemas.openxmlformats.org/presentationml/2006/ole">
            <mc:AlternateContent xmlns:mc="http://schemas.openxmlformats.org/markup-compatibility/2006">
              <mc:Choice xmlns:v="urn:schemas-microsoft-com:vml" Requires="v">
                <p:oleObj spid="_x0000_s119814" name="Equation" r:id="rId3" imgW="2120760" imgH="685800" progId="Equation.3">
                  <p:embed/>
                </p:oleObj>
              </mc:Choice>
              <mc:Fallback>
                <p:oleObj name="Equation" r:id="rId3" imgW="2120760" imgH="685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8246" y="1232924"/>
                        <a:ext cx="21209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7216775" y="1790700"/>
          <a:ext cx="1612900" cy="622300"/>
        </p:xfrm>
        <a:graphic>
          <a:graphicData uri="http://schemas.openxmlformats.org/presentationml/2006/ole">
            <mc:AlternateContent xmlns:mc="http://schemas.openxmlformats.org/markup-compatibility/2006">
              <mc:Choice xmlns:v="urn:schemas-microsoft-com:vml" Requires="v">
                <p:oleObj spid="_x0000_s119815" name="Equation" r:id="rId5" imgW="1612800" imgH="622080" progId="Equation.3">
                  <p:embed/>
                </p:oleObj>
              </mc:Choice>
              <mc:Fallback>
                <p:oleObj name="Equation" r:id="rId5" imgW="161280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16775" y="1790700"/>
                        <a:ext cx="16129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7156" name="Object 4"/>
          <p:cNvGraphicFramePr>
            <a:graphicFrameLocks noChangeAspect="1"/>
          </p:cNvGraphicFramePr>
          <p:nvPr/>
        </p:nvGraphicFramePr>
        <p:xfrm>
          <a:off x="3360738" y="3687763"/>
          <a:ext cx="1104900" cy="190500"/>
        </p:xfrm>
        <a:graphic>
          <a:graphicData uri="http://schemas.openxmlformats.org/presentationml/2006/ole">
            <mc:AlternateContent xmlns:mc="http://schemas.openxmlformats.org/markup-compatibility/2006">
              <mc:Choice xmlns:v="urn:schemas-microsoft-com:vml" Requires="v">
                <p:oleObj spid="_x0000_s119816" name="Equation" r:id="rId7" imgW="1104840" imgH="190440" progId="Equation.3">
                  <p:embed/>
                </p:oleObj>
              </mc:Choice>
              <mc:Fallback>
                <p:oleObj name="Equation" r:id="rId7" imgW="1104840" imgH="1904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0738" y="3687763"/>
                        <a:ext cx="11049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2631358" y="5401597"/>
          <a:ext cx="3733800" cy="685800"/>
        </p:xfrm>
        <a:graphic>
          <a:graphicData uri="http://schemas.openxmlformats.org/presentationml/2006/ole">
            <mc:AlternateContent xmlns:mc="http://schemas.openxmlformats.org/markup-compatibility/2006">
              <mc:Choice xmlns:v="urn:schemas-microsoft-com:vml" Requires="v">
                <p:oleObj spid="_x0000_s119817" name="Equation" r:id="rId9" imgW="3733560" imgH="685800" progId="Equation.DSMT4">
                  <p:embed/>
                </p:oleObj>
              </mc:Choice>
              <mc:Fallback>
                <p:oleObj name="Equation" r:id="rId9" imgW="3733560" imgH="6858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31358" y="5401597"/>
                        <a:ext cx="37338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749285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Minimizing Squared Error</a:t>
            </a:r>
            <a:endParaRPr lang="en-US" b="1" dirty="0">
              <a:solidFill>
                <a:schemeClr val="accent2"/>
              </a:solidFill>
            </a:endParaRPr>
          </a:p>
        </p:txBody>
      </p:sp>
      <p:sp>
        <p:nvSpPr>
          <p:cNvPr id="8" name="Rectangle 4"/>
          <p:cNvSpPr>
            <a:spLocks noChangeArrowheads="1"/>
          </p:cNvSpPr>
          <p:nvPr/>
        </p:nvSpPr>
        <p:spPr bwMode="auto">
          <a:xfrm>
            <a:off x="187992" y="3020471"/>
            <a:ext cx="8658225" cy="2354491"/>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Note that:            (the norm of the unit vector is 1)</a:t>
            </a:r>
          </a:p>
          <a:p>
            <a:pPr marL="176213" indent="-176213">
              <a:spcAft>
                <a:spcPts val="1800"/>
              </a:spcAft>
              <a:buFont typeface="Arial" pitchFamily="34" charset="0"/>
              <a:buChar char="•"/>
            </a:pPr>
            <a:r>
              <a:rPr lang="en-US" altLang="en-US" sz="1800" b="1" dirty="0" smtClean="0">
                <a:solidFill>
                  <a:schemeClr val="bg1"/>
                </a:solidFill>
              </a:rPr>
              <a:t>Differentiate with respect to </a:t>
            </a:r>
            <a:r>
              <a:rPr lang="en-US" altLang="en-US" sz="1800" dirty="0" err="1" smtClean="0">
                <a:solidFill>
                  <a:schemeClr val="bg1"/>
                </a:solidFill>
              </a:rPr>
              <a:t>a</a:t>
            </a:r>
            <a:r>
              <a:rPr lang="en-US" altLang="en-US" sz="1800" baseline="-25000" dirty="0" err="1" smtClean="0">
                <a:solidFill>
                  <a:schemeClr val="bg1"/>
                </a:solidFill>
              </a:rPr>
              <a:t>k</a:t>
            </a:r>
            <a:r>
              <a:rPr lang="en-US" altLang="en-US" sz="1800" b="1" dirty="0" smtClean="0">
                <a:solidFill>
                  <a:schemeClr val="bg1"/>
                </a:solidFill>
              </a:rPr>
              <a:t> and obtain:</a:t>
            </a:r>
          </a:p>
          <a:p>
            <a:pPr marL="176213" indent="-176213">
              <a:spcAft>
                <a:spcPts val="1800"/>
              </a:spcAft>
              <a:buFont typeface="Arial" pitchFamily="34" charset="0"/>
              <a:buChar char="•"/>
            </a:pPr>
            <a:r>
              <a:rPr lang="en-US" altLang="en-US" sz="1800" b="1" dirty="0" smtClean="0">
                <a:solidFill>
                  <a:schemeClr val="bg1"/>
                </a:solidFill>
              </a:rPr>
              <a:t>The geometric interpretation is the we obtain a least-squares solution by projecting the vector, x, onto a line in the direction of e that passes through the sample mean.</a:t>
            </a:r>
          </a:p>
          <a:p>
            <a:pPr marL="176213" indent="-176213">
              <a:spcAft>
                <a:spcPts val="1800"/>
              </a:spcAft>
              <a:buFont typeface="Arial" pitchFamily="34" charset="0"/>
              <a:buChar char="•"/>
            </a:pPr>
            <a:r>
              <a:rPr lang="en-US" altLang="en-US" sz="1800" b="1" dirty="0" smtClean="0">
                <a:solidFill>
                  <a:schemeClr val="bg1"/>
                </a:solidFill>
              </a:rPr>
              <a:t>But what is the best direction for e?</a:t>
            </a:r>
          </a:p>
        </p:txBody>
      </p:sp>
      <p:graphicFrame>
        <p:nvGraphicFramePr>
          <p:cNvPr id="9" name="Object 8"/>
          <p:cNvGraphicFramePr>
            <a:graphicFrameLocks noChangeAspect="1"/>
          </p:cNvGraphicFramePr>
          <p:nvPr/>
        </p:nvGraphicFramePr>
        <p:xfrm>
          <a:off x="454025" y="620488"/>
          <a:ext cx="5994401" cy="2146300"/>
        </p:xfrm>
        <a:graphic>
          <a:graphicData uri="http://schemas.openxmlformats.org/presentationml/2006/ole">
            <mc:AlternateContent xmlns:mc="http://schemas.openxmlformats.org/markup-compatibility/2006">
              <mc:Choice xmlns:v="urn:schemas-microsoft-com:vml" Requires="v">
                <p:oleObj spid="_x0000_s120837" name="Equation" r:id="rId3" imgW="5994360" imgH="2145960" progId="Equation.3">
                  <p:embed/>
                </p:oleObj>
              </mc:Choice>
              <mc:Fallback>
                <p:oleObj name="Equation" r:id="rId3" imgW="5994360" imgH="2145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620488"/>
                        <a:ext cx="5994401" cy="214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1521952" y="2997198"/>
          <a:ext cx="584200" cy="342900"/>
        </p:xfrm>
        <a:graphic>
          <a:graphicData uri="http://schemas.openxmlformats.org/presentationml/2006/ole">
            <mc:AlternateContent xmlns:mc="http://schemas.openxmlformats.org/markup-compatibility/2006">
              <mc:Choice xmlns:v="urn:schemas-microsoft-com:vml" Requires="v">
                <p:oleObj spid="_x0000_s120838" name="Equation" r:id="rId5" imgW="583920" imgH="342720" progId="Equation.3">
                  <p:embed/>
                </p:oleObj>
              </mc:Choice>
              <mc:Fallback>
                <p:oleObj name="Equation" r:id="rId5" imgW="583920" imgH="342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1952" y="2997198"/>
                        <a:ext cx="584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5026025" y="3442930"/>
          <a:ext cx="1536700" cy="355600"/>
        </p:xfrm>
        <a:graphic>
          <a:graphicData uri="http://schemas.openxmlformats.org/presentationml/2006/ole">
            <mc:AlternateContent xmlns:mc="http://schemas.openxmlformats.org/markup-compatibility/2006">
              <mc:Choice xmlns:v="urn:schemas-microsoft-com:vml" Requires="v">
                <p:oleObj spid="_x0000_s120839" name="Equation" r:id="rId7" imgW="1536480" imgH="355320" progId="Equation.DSMT4">
                  <p:embed/>
                </p:oleObj>
              </mc:Choice>
              <mc:Fallback>
                <p:oleObj name="Equation" r:id="rId7" imgW="1536480" imgH="3553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26025" y="3442930"/>
                        <a:ext cx="15367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722476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Scatter Matrix</a:t>
            </a:r>
            <a:endParaRPr lang="en-US" b="1" dirty="0">
              <a:solidFill>
                <a:schemeClr val="accent2"/>
              </a:solidFill>
            </a:endParaRPr>
          </a:p>
        </p:txBody>
      </p:sp>
      <p:sp>
        <p:nvSpPr>
          <p:cNvPr id="8" name="Rectangle 4"/>
          <p:cNvSpPr>
            <a:spLocks noChangeArrowheads="1"/>
          </p:cNvSpPr>
          <p:nvPr/>
        </p:nvSpPr>
        <p:spPr bwMode="auto">
          <a:xfrm>
            <a:off x="173244" y="631232"/>
            <a:ext cx="8658225" cy="1800493"/>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Define a scatter matrix, S:</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pPr>
            <a:r>
              <a:rPr lang="en-US" altLang="en-US" sz="1800" b="1" dirty="0" smtClean="0">
                <a:solidFill>
                  <a:schemeClr val="bg1"/>
                </a:solidFill>
              </a:rPr>
              <a:t>	This should look familiar, it is </a:t>
            </a:r>
            <a:r>
              <a:rPr lang="en-US" altLang="en-US" sz="1800" dirty="0" smtClean="0">
                <a:solidFill>
                  <a:schemeClr val="bg1"/>
                </a:solidFill>
              </a:rPr>
              <a:t>(n-1) </a:t>
            </a:r>
            <a:r>
              <a:rPr lang="en-US" altLang="en-US" sz="1800" b="1" dirty="0" smtClean="0">
                <a:solidFill>
                  <a:schemeClr val="bg1"/>
                </a:solidFill>
              </a:rPr>
              <a:t>times the sample covariance matrix.</a:t>
            </a:r>
          </a:p>
          <a:p>
            <a:pPr marL="176213" indent="-176213">
              <a:spcAft>
                <a:spcPts val="1800"/>
              </a:spcAft>
              <a:buFont typeface="Arial" pitchFamily="34" charset="0"/>
              <a:buChar char="•"/>
            </a:pPr>
            <a:r>
              <a:rPr lang="en-US" altLang="en-US" sz="1800" b="1" dirty="0" smtClean="0">
                <a:solidFill>
                  <a:schemeClr val="bg1"/>
                </a:solidFill>
              </a:rPr>
              <a:t>If we substitute our solution for </a:t>
            </a:r>
            <a:r>
              <a:rPr lang="en-US" altLang="en-US" sz="1800" dirty="0" err="1" smtClean="0">
                <a:solidFill>
                  <a:schemeClr val="bg1"/>
                </a:solidFill>
              </a:rPr>
              <a:t>a</a:t>
            </a:r>
            <a:r>
              <a:rPr lang="en-US" altLang="en-US" sz="1800" baseline="-25000" dirty="0" err="1" smtClean="0">
                <a:solidFill>
                  <a:schemeClr val="bg1"/>
                </a:solidFill>
              </a:rPr>
              <a:t>k</a:t>
            </a:r>
            <a:r>
              <a:rPr lang="en-US" altLang="en-US" sz="1800" b="1" dirty="0" smtClean="0">
                <a:solidFill>
                  <a:schemeClr val="bg1"/>
                </a:solidFill>
              </a:rPr>
              <a:t> into our expression for the squared error:</a:t>
            </a:r>
            <a:endParaRPr lang="en-US" altLang="en-US" sz="1800" baseline="-25000" dirty="0" smtClean="0">
              <a:solidFill>
                <a:schemeClr val="bg1"/>
              </a:solidFill>
            </a:endParaRPr>
          </a:p>
        </p:txBody>
      </p:sp>
      <p:graphicFrame>
        <p:nvGraphicFramePr>
          <p:cNvPr id="9" name="Object 8"/>
          <p:cNvGraphicFramePr>
            <a:graphicFrameLocks noChangeAspect="1"/>
          </p:cNvGraphicFramePr>
          <p:nvPr/>
        </p:nvGraphicFramePr>
        <p:xfrm>
          <a:off x="2830820" y="970171"/>
          <a:ext cx="2349500" cy="622300"/>
        </p:xfrm>
        <a:graphic>
          <a:graphicData uri="http://schemas.openxmlformats.org/presentationml/2006/ole">
            <mc:AlternateContent xmlns:mc="http://schemas.openxmlformats.org/markup-compatibility/2006">
              <mc:Choice xmlns:v="urn:schemas-microsoft-com:vml" Requires="v">
                <p:oleObj spid="_x0000_s121860" name="Equation" r:id="rId3" imgW="2349360" imgH="622080" progId="Equation.3">
                  <p:embed/>
                </p:oleObj>
              </mc:Choice>
              <mc:Fallback>
                <p:oleObj name="Equation" r:id="rId3" imgW="2349360" imgH="622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0820" y="970171"/>
                        <a:ext cx="23495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54025" y="2545326"/>
          <a:ext cx="7048500" cy="3975100"/>
        </p:xfrm>
        <a:graphic>
          <a:graphicData uri="http://schemas.openxmlformats.org/presentationml/2006/ole">
            <mc:AlternateContent xmlns:mc="http://schemas.openxmlformats.org/markup-compatibility/2006">
              <mc:Choice xmlns:v="urn:schemas-microsoft-com:vml" Requires="v">
                <p:oleObj spid="_x0000_s121861" name="Equation" r:id="rId5" imgW="7048440" imgH="3974760" progId="Equation.DSMT4">
                  <p:embed/>
                </p:oleObj>
              </mc:Choice>
              <mc:Fallback>
                <p:oleObj name="Equation" r:id="rId5" imgW="7048440" imgH="39747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025" y="2545326"/>
                        <a:ext cx="7048500" cy="397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815270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7117</TotalTime>
  <Words>1248</Words>
  <Application>Microsoft Macintosh PowerPoint</Application>
  <PresentationFormat>Letter Paper (8.5x11 in)</PresentationFormat>
  <Paragraphs>164</Paragraphs>
  <Slides>18</Slides>
  <Notes>1</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18</vt:i4>
      </vt:variant>
    </vt:vector>
  </HeadingPairs>
  <TitlesOfParts>
    <vt:vector size="24" baseType="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392</cp:revision>
  <dcterms:created xsi:type="dcterms:W3CDTF">2002-09-12T17:13:32Z</dcterms:created>
  <dcterms:modified xsi:type="dcterms:W3CDTF">2014-02-16T05:23:39Z</dcterms:modified>
</cp:coreProperties>
</file>