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33"/>
  </p:notesMasterIdLst>
  <p:handoutMasterIdLst>
    <p:handoutMasterId r:id="rId34"/>
  </p:handoutMasterIdLst>
  <p:sldIdLst>
    <p:sldId id="356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386" r:id="rId3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92" d="100"/>
          <a:sy n="92" d="100"/>
        </p:scale>
        <p:origin x="-1528" y="-10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37.wmf"/><Relationship Id="rId3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Relationship Id="rId2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1" Type="http://schemas.openxmlformats.org/officeDocument/2006/relationships/image" Target="../media/image44.wmf"/><Relationship Id="rId2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Relationship Id="rId2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Relationship Id="rId2" Type="http://schemas.openxmlformats.org/officeDocument/2006/relationships/image" Target="../media/image53.wmf"/><Relationship Id="rId3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56.wmf"/><Relationship Id="rId3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Relationship Id="rId2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wmf"/><Relationship Id="rId3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Relationship Id="rId2" Type="http://schemas.openxmlformats.org/officeDocument/2006/relationships/image" Target="../media/image29.wmf"/><Relationship Id="rId3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0.bin"/><Relationship Id="rId12" Type="http://schemas.openxmlformats.org/officeDocument/2006/relationships/image" Target="../media/image3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6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28.bin"/><Relationship Id="rId8" Type="http://schemas.openxmlformats.org/officeDocument/2006/relationships/image" Target="../media/image33.wmf"/><Relationship Id="rId9" Type="http://schemas.openxmlformats.org/officeDocument/2006/relationships/oleObject" Target="../embeddings/oleObject29.bin"/><Relationship Id="rId10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7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8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40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41.wmf"/><Relationship Id="rId9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43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4.bin"/><Relationship Id="rId12" Type="http://schemas.openxmlformats.org/officeDocument/2006/relationships/image" Target="../media/image4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40.bin"/><Relationship Id="rId4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45.w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46.wmf"/><Relationship Id="rId9" Type="http://schemas.openxmlformats.org/officeDocument/2006/relationships/oleObject" Target="../embeddings/oleObject43.bin"/><Relationship Id="rId10" Type="http://schemas.openxmlformats.org/officeDocument/2006/relationships/image" Target="../media/image4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4" Type="http://schemas.openxmlformats.org/officeDocument/2006/relationships/image" Target="../media/image49.wmf"/><Relationship Id="rId5" Type="http://schemas.openxmlformats.org/officeDocument/2006/relationships/oleObject" Target="../embeddings/oleObject46.bin"/><Relationship Id="rId6" Type="http://schemas.openxmlformats.org/officeDocument/2006/relationships/image" Target="../media/image50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4" Type="http://schemas.openxmlformats.org/officeDocument/2006/relationships/image" Target="../media/image51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4" Type="http://schemas.openxmlformats.org/officeDocument/2006/relationships/image" Target="../media/image52.wmf"/><Relationship Id="rId5" Type="http://schemas.openxmlformats.org/officeDocument/2006/relationships/oleObject" Target="../embeddings/oleObject49.bin"/><Relationship Id="rId6" Type="http://schemas.openxmlformats.org/officeDocument/2006/relationships/image" Target="../media/image53.wmf"/><Relationship Id="rId7" Type="http://schemas.openxmlformats.org/officeDocument/2006/relationships/oleObject" Target="../embeddings/oleObject50.bin"/><Relationship Id="rId8" Type="http://schemas.openxmlformats.org/officeDocument/2006/relationships/image" Target="../media/image54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52.bin"/><Relationship Id="rId6" Type="http://schemas.openxmlformats.org/officeDocument/2006/relationships/image" Target="../media/image56.wmf"/><Relationship Id="rId7" Type="http://schemas.openxmlformats.org/officeDocument/2006/relationships/oleObject" Target="../embeddings/oleObject53.bin"/><Relationship Id="rId8" Type="http://schemas.openxmlformats.org/officeDocument/2006/relationships/image" Target="../media/image57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4" Type="http://schemas.openxmlformats.org/officeDocument/2006/relationships/image" Target="../media/image58.wmf"/><Relationship Id="rId5" Type="http://schemas.openxmlformats.org/officeDocument/2006/relationships/oleObject" Target="../embeddings/oleObject55.bin"/><Relationship Id="rId6" Type="http://schemas.openxmlformats.org/officeDocument/2006/relationships/image" Target="../media/image59.wmf"/><Relationship Id="rId7" Type="http://schemas.openxmlformats.org/officeDocument/2006/relationships/image" Target="../media/image60.png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inference.phy.cam.ac.uk/mackay/abstracts/euro.html" TargetMode="External"/><Relationship Id="rId3" Type="http://schemas.openxmlformats.org/officeDocument/2006/relationships/hyperlink" Target="http://www.isip.piconepress.com/publications/presentations_misc/2002/isip/euro_coi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05: </a:t>
            </a:r>
            <a:r>
              <a:rPr lang="en-US" b="1" dirty="0" smtClean="0">
                <a:solidFill>
                  <a:schemeClr val="accent2"/>
                </a:solidFill>
              </a:rPr>
              <a:t>BAYESIAN </a:t>
            </a:r>
            <a:r>
              <a:rPr lang="en-US" b="1" dirty="0" smtClean="0">
                <a:solidFill>
                  <a:schemeClr val="accent2"/>
                </a:solidFill>
              </a:rPr>
              <a:t>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.: Bayesian Parameter 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</a:t>
            </a: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9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0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1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7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3" name="Equation" r:id="rId3" imgW="6019560" imgH="1714320" progId="Equation.3">
                  <p:embed/>
                </p:oleObj>
              </mc:Choice>
              <mc:Fallback>
                <p:oleObj name="Equation" r:id="rId3" imgW="601956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76887"/>
                        <a:ext cx="60198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4" name="Equation" r:id="rId5" imgW="4978080" imgH="799920" progId="Equation.3">
                  <p:embed/>
                </p:oleObj>
              </mc:Choice>
              <mc:Fallback>
                <p:oleObj name="Equation" r:id="rId5" imgW="497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409554"/>
                        <a:ext cx="4978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5" name="Equation" r:id="rId7" imgW="2476440" imgH="355320" progId="Equation.DSMT4">
                  <p:embed/>
                </p:oleObj>
              </mc:Choice>
              <mc:Fallback>
                <p:oleObj name="Equation" r:id="rId7" imgW="2476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776" y="4259838"/>
                        <a:ext cx="2476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μ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3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7" name="Equation" r:id="rId3" imgW="6210000" imgH="1307880" progId="Equation.3">
                  <p:embed/>
                </p:oleObj>
              </mc:Choice>
              <mc:Fallback>
                <p:oleObj name="Equation" r:id="rId3" imgW="6210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11775"/>
                        <a:ext cx="6210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which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8" name="Equation" r:id="rId5" imgW="4114800" imgH="596880" progId="Equation.3">
                  <p:embed/>
                </p:oleObj>
              </mc:Choice>
              <mc:Fallback>
                <p:oleObj name="Equation" r:id="rId5" imgW="4114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01655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9" name="Equation" r:id="rId7" imgW="2120760" imgH="291960" progId="Equation.3">
                  <p:embed/>
                </p:oleObj>
              </mc:Choice>
              <mc:Fallback>
                <p:oleObj name="Equation" r:id="rId7" imgW="2120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567" y="4573679"/>
                        <a:ext cx="2120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Multivariate Case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50" name="Equation" r:id="rId9" imgW="3759120" imgH="317160" progId="Equation.3">
                    <p:embed/>
                  </p:oleObj>
                </mc:Choice>
                <mc:Fallback>
                  <p:oleObj name="Equation" r:id="rId9" imgW="37591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" y="662"/>
                          <a:ext cx="236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1" name="Equation" r:id="rId11" imgW="1447560" imgH="291960" progId="Equation.DSMT4">
                  <p:embed/>
                </p:oleObj>
              </mc:Choice>
              <mc:Fallback>
                <p:oleObj name="Equation" r:id="rId11" imgW="1447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85" y="1193909"/>
                        <a:ext cx="144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89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1" name="Equation" r:id="rId3" imgW="2539800" imgH="1447560" progId="Equation.3">
                    <p:embed/>
                  </p:oleObj>
                </mc:Choice>
                <mc:Fallback>
                  <p:oleObj name="Equation" r:id="rId3" imgW="2539800" imgH="1447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972"/>
                          <a:ext cx="1600" cy="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2" name="Equation" r:id="rId5" imgW="4203360" imgH="1180800" progId="Equation.3">
                    <p:embed/>
                  </p:oleObj>
                </mc:Choice>
                <mc:Fallback>
                  <p:oleObj name="Equation" r:id="rId5" imgW="4203360" imgH="1180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2478"/>
                          <a:ext cx="2648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3" name="Equation" r:id="rId7" imgW="2489040" imgH="291960" progId="Equation.DSMT4">
                    <p:embed/>
                  </p:oleObj>
                </mc:Choice>
                <mc:Fallback>
                  <p:oleObj name="Equation" r:id="rId7" imgW="248904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3652"/>
                          <a:ext cx="1568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0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basic assumptions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form of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not known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Our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knowledge 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to be contained in a known prior density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rest of our knowledge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drawn independently according to the unknown probability density function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94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Formal Solution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θ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0" name="Equation" r:id="rId3" imgW="2806560" imgH="291960" progId="Equation.3">
                  <p:embed/>
                </p:oleObj>
              </mc:Choice>
              <mc:Fallback>
                <p:oleObj name="Equation" r:id="rId3" imgW="280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0045"/>
                        <a:ext cx="312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1" name="Equation" r:id="rId5" imgW="2501640" imgH="609480" progId="Equation.3">
                  <p:embed/>
                </p:oleObj>
              </mc:Choice>
              <mc:Fallback>
                <p:oleObj name="Equation" r:id="rId5" imgW="2501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86498"/>
                        <a:ext cx="2786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2" name="Equation" r:id="rId7" imgW="2006280" imgH="622080" progId="Equation.3">
                  <p:embed/>
                </p:oleObj>
              </mc:Choice>
              <mc:Fallback>
                <p:oleObj name="Equation" r:id="rId7" imgW="20062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58931"/>
                        <a:ext cx="2235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3" name="Equation" r:id="rId9" imgW="520560" imgH="291960" progId="Equation.DSMT4">
                  <p:embed/>
                </p:oleObj>
              </mc:Choice>
              <mc:Fallback>
                <p:oleObj name="Equation" r:id="rId9" imgW="520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587" y="5928033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5170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Comparison to Maximum Likelihood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4" name="Equation" r:id="rId3" imgW="520560" imgH="291960" progId="Equation.3">
                  <p:embed/>
                </p:oleObj>
              </mc:Choice>
              <mc:Fallback>
                <p:oleObj name="Equation" r:id="rId3" imgW="520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745" y="1163535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Equation" r:id="rId5" imgW="698400" imgH="317160" progId="Equation.DSMT4">
                  <p:embed/>
                </p:oleObj>
              </mc:Choice>
              <mc:Fallback>
                <p:oleObj name="Equation" r:id="rId5" imgW="698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585" y="2223111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8233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Recursive Bayes Incremental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3" name="Equation" r:id="rId3" imgW="3340080" imgH="1460160" progId="Equation.3">
                  <p:embed/>
                </p:oleObj>
              </mc:Choice>
              <mc:Fallback>
                <p:oleObj name="Equation" r:id="rId3" imgW="334008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78018"/>
                        <a:ext cx="3719512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4" name="Equation" r:id="rId5" imgW="1574640" imgH="342720" progId="Equation.3">
                  <p:embed/>
                </p:oleObj>
              </mc:Choice>
              <mc:Fallback>
                <p:oleObj name="Equation" r:id="rId5" imgW="1574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393" y="5227335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5" name="Equation" r:id="rId7" imgW="1828800" imgH="355320" progId="Equation.3">
                  <p:embed/>
                </p:oleObj>
              </mc:Choice>
              <mc:Fallback>
                <p:oleObj name="Equation" r:id="rId7" imgW="1828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2552"/>
                        <a:ext cx="182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6" name="Equation" r:id="rId9" imgW="2984400" imgH="355320" progId="Equation.3">
                  <p:embed/>
                </p:oleObj>
              </mc:Choice>
              <mc:Fallback>
                <p:oleObj name="Equation" r:id="rId9" imgW="298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95000"/>
                        <a:ext cx="2984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7" name="Equation" r:id="rId11" imgW="1562040" imgH="342720" progId="Equation.DSMT4">
                  <p:embed/>
                </p:oleObj>
              </mc:Choice>
              <mc:Fallback>
                <p:oleObj name="Equation" r:id="rId11" imgW="1562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2" y="2728452"/>
                        <a:ext cx="156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1728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When do ML and Bayesian Estimation Differ?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0115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4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Noninformative Priors and Invariance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 smtClean="0">
                <a:solidFill>
                  <a:schemeClr val="bg1"/>
                </a:solidFill>
              </a:rPr>
              <a:t>–</a:t>
            </a:r>
            <a:r>
              <a:rPr lang="en-US" sz="1800" dirty="0" smtClean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8973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Example of Noninformative Priors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and a transformation of this variable: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the inverse distribution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= 1/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2" name="Equation" r:id="rId3" imgW="2197080" imgH="266400" progId="Equation.3">
                  <p:embed/>
                </p:oleObj>
              </mc:Choice>
              <mc:Fallback>
                <p:oleObj name="Equation" r:id="rId3" imgW="2197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7" y="3058099"/>
                        <a:ext cx="219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3" name="Equation" r:id="rId5" imgW="927000" imgH="266400" progId="Equation.DSMT4">
                  <p:embed/>
                </p:oleObj>
              </mc:Choice>
              <mc:Fallback>
                <p:oleObj name="Equation" r:id="rId5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666" y="2623328"/>
                        <a:ext cx="92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903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1627" y="663677"/>
            <a:ext cx="8740775" cy="528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Direct computation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for large data sets is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challenging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 neural networks)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need a parametric form for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(e.g., Gaussian)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Gaussian case: computation of the sample mean and covariance, which was straightforward, contained all the information relevant to estimating the unknown population mean and covariance.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This property exists for other distributions.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 sufficient statistic is a function s of the samples 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that contains all the information relevant to a parameter,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 statistic,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s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said to be sufficient for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D|s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independent of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8558" name="Object 78"/>
          <p:cNvGraphicFramePr>
            <a:graphicFrameLocks noGrp="1" noChangeAspect="1"/>
          </p:cNvGraphicFramePr>
          <p:nvPr>
            <p:ph sz="half" idx="1"/>
          </p:nvPr>
        </p:nvGraphicFramePr>
        <p:xfrm>
          <a:off x="474663" y="4743450"/>
          <a:ext cx="3695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1" name="Equation" r:id="rId3" imgW="3695400" imgH="596880" progId="Equation.DSMT4">
                  <p:embed/>
                </p:oleObj>
              </mc:Choice>
              <mc:Fallback>
                <p:oleObj name="Equation" r:id="rId3" imgW="3695400" imgH="596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4743450"/>
                        <a:ext cx="36957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Sufficient Statistics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23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0080"/>
            <a:ext cx="8693150" cy="365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Theorem: A statistic,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s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sufficient for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if and only if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can be written as:                                   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There are many ways to formulate sufficient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statistics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., define a vector of the samples themselves).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Useful only when the function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g()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the sufficient statistic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simple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., sample mean calculation).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factoring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not unique:</a:t>
            </a:r>
          </a:p>
        </p:txBody>
      </p:sp>
      <p:graphicFrame>
        <p:nvGraphicFramePr>
          <p:cNvPr id="170002" name="Object 18"/>
          <p:cNvGraphicFramePr>
            <a:graphicFrameLocks noChangeAspect="1"/>
          </p:cNvGraphicFramePr>
          <p:nvPr/>
        </p:nvGraphicFramePr>
        <p:xfrm>
          <a:off x="767175" y="921877"/>
          <a:ext cx="211613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5" name="Equation" r:id="rId3" imgW="2082600" imgH="266400" progId="Equation.3">
                  <p:embed/>
                </p:oleObj>
              </mc:Choice>
              <mc:Fallback>
                <p:oleObj name="Equation" r:id="rId3" imgW="20826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175" y="921877"/>
                        <a:ext cx="2116137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3" name="Object 19"/>
          <p:cNvGraphicFramePr>
            <a:graphicFrameLocks noChangeAspect="1"/>
          </p:cNvGraphicFramePr>
          <p:nvPr/>
        </p:nvGraphicFramePr>
        <p:xfrm>
          <a:off x="439738" y="3589338"/>
          <a:ext cx="41433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6" name="Equation" r:id="rId5" imgW="4076640" imgH="291960" progId="Equation.3">
                  <p:embed/>
                </p:oleObj>
              </mc:Choice>
              <mc:Fallback>
                <p:oleObj name="Equation" r:id="rId5" imgW="4076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3589338"/>
                        <a:ext cx="41433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95263" y="4117941"/>
            <a:ext cx="8693150" cy="2179619"/>
            <a:chOff x="195263" y="4117941"/>
            <a:chExt cx="8693150" cy="2179619"/>
          </a:xfrm>
        </p:grpSpPr>
        <p:sp>
          <p:nvSpPr>
            <p:cNvPr id="170005" name="Rectangle 21"/>
            <p:cNvSpPr>
              <a:spLocks noChangeArrowheads="1"/>
            </p:cNvSpPr>
            <p:nvPr/>
          </p:nvSpPr>
          <p:spPr bwMode="auto">
            <a:xfrm>
              <a:off x="195263" y="4117941"/>
              <a:ext cx="8693150" cy="2179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Define a kernel density invariant to scaling</a:t>
              </a:r>
              <a:r>
                <a:rPr lang="en-US" sz="1800" b="1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:</a:t>
              </a: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endPara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endPara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Significance: most practical applications of parameter estimation involve simple sufficient statistics and simple kernel densities.</a:t>
              </a:r>
              <a:endPara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</p:txBody>
        </p:sp>
        <p:graphicFrame>
          <p:nvGraphicFramePr>
            <p:cNvPr id="170006" name="Object 22"/>
            <p:cNvGraphicFramePr>
              <a:graphicFrameLocks noChangeAspect="1"/>
            </p:cNvGraphicFramePr>
            <p:nvPr/>
          </p:nvGraphicFramePr>
          <p:xfrm>
            <a:off x="439738" y="4672474"/>
            <a:ext cx="1884363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07" name="Equation" r:id="rId7" imgW="1854000" imgH="609480" progId="Equation.DSMT4">
                    <p:embed/>
                  </p:oleObj>
                </mc:Choice>
                <mc:Fallback>
                  <p:oleObj name="Equation" r:id="rId7" imgW="185400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738" y="4672474"/>
                          <a:ext cx="1884363" cy="71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Factorization Theorem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0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61" name="Rectangle 5161"/>
          <p:cNvSpPr>
            <a:spLocks noChangeArrowheads="1"/>
          </p:cNvSpPr>
          <p:nvPr/>
        </p:nvSpPr>
        <p:spPr bwMode="auto">
          <a:xfrm>
            <a:off x="201613" y="3716595"/>
            <a:ext cx="8712200" cy="103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isolates the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dependence in the first term, and hence, the sample mean is a sufficient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statistic using the Factorization Theorem.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228600" indent="-228600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kernel is:</a:t>
            </a:r>
          </a:p>
        </p:txBody>
      </p:sp>
      <p:graphicFrame>
        <p:nvGraphicFramePr>
          <p:cNvPr id="158763" name="Object 5163"/>
          <p:cNvGraphicFramePr>
            <a:graphicFrameLocks noChangeAspect="1"/>
          </p:cNvGraphicFramePr>
          <p:nvPr/>
        </p:nvGraphicFramePr>
        <p:xfrm>
          <a:off x="4660900" y="4511675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9" name="Equation" r:id="rId3" imgW="177480" imgH="368280" progId="Equation.3">
                  <p:embed/>
                </p:oleObj>
              </mc:Choice>
              <mc:Fallback>
                <p:oleObj name="Equation" r:id="rId3" imgW="177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4511675"/>
                        <a:ext cx="177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64" name="Object 5164"/>
          <p:cNvGraphicFramePr>
            <a:graphicFrameLocks noChangeAspect="1"/>
          </p:cNvGraphicFramePr>
          <p:nvPr/>
        </p:nvGraphicFramePr>
        <p:xfrm>
          <a:off x="454025" y="5294825"/>
          <a:ext cx="43767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0" name="Equation" r:id="rId5" imgW="5587920" imgH="711000" progId="Equation.3">
                  <p:embed/>
                </p:oleObj>
              </mc:Choice>
              <mc:Fallback>
                <p:oleObj name="Equation" r:id="rId5" imgW="5587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4825"/>
                        <a:ext cx="43767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Gaussian Distributions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54025" y="690563"/>
          <a:ext cx="57658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1" name="Equation" r:id="rId7" imgW="5765760" imgH="3009600" progId="Equation.DSMT4">
                  <p:embed/>
                </p:oleObj>
              </mc:Choice>
              <mc:Fallback>
                <p:oleObj name="Equation" r:id="rId7" imgW="576576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690563"/>
                        <a:ext cx="5765800" cy="300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091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185944" y="604389"/>
            <a:ext cx="86645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can be generalized:</a:t>
            </a:r>
          </a:p>
        </p:txBody>
      </p:sp>
      <p:graphicFrame>
        <p:nvGraphicFramePr>
          <p:cNvPr id="159779" name="Object 35"/>
          <p:cNvGraphicFramePr>
            <a:graphicFrameLocks noChangeAspect="1"/>
          </p:cNvGraphicFramePr>
          <p:nvPr/>
        </p:nvGraphicFramePr>
        <p:xfrm>
          <a:off x="3167216" y="540828"/>
          <a:ext cx="34559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8" name="Equation" r:id="rId3" imgW="3441600" imgH="342720" progId="Equation.3">
                  <p:embed/>
                </p:oleObj>
              </mc:Choice>
              <mc:Fallback>
                <p:oleObj name="Equation" r:id="rId3" imgW="3441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216" y="540828"/>
                        <a:ext cx="34559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80" name="Rectangle 36"/>
          <p:cNvSpPr>
            <a:spLocks noChangeArrowheads="1"/>
          </p:cNvSpPr>
          <p:nvPr/>
        </p:nvSpPr>
        <p:spPr bwMode="auto">
          <a:xfrm>
            <a:off x="195008" y="1084335"/>
            <a:ext cx="86645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and:</a:t>
            </a:r>
          </a:p>
        </p:txBody>
      </p:sp>
      <p:graphicFrame>
        <p:nvGraphicFramePr>
          <p:cNvPr id="159781" name="Object 37"/>
          <p:cNvGraphicFramePr>
            <a:graphicFrameLocks noChangeAspect="1"/>
          </p:cNvGraphicFramePr>
          <p:nvPr/>
        </p:nvGraphicFramePr>
        <p:xfrm>
          <a:off x="972526" y="928082"/>
          <a:ext cx="5661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9" name="Equation" r:id="rId5" imgW="5638680" imgH="622080" progId="Equation.DSMT4">
                  <p:embed/>
                </p:oleObj>
              </mc:Choice>
              <mc:Fallback>
                <p:oleObj name="Equation" r:id="rId5" imgW="56386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526" y="928082"/>
                        <a:ext cx="56610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83" name="Rectangle 39"/>
          <p:cNvSpPr>
            <a:spLocks noChangeArrowheads="1"/>
          </p:cNvSpPr>
          <p:nvPr/>
        </p:nvSpPr>
        <p:spPr bwMode="auto">
          <a:xfrm>
            <a:off x="195009" y="1539402"/>
            <a:ext cx="8123886" cy="4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Examples:</a:t>
            </a:r>
          </a:p>
        </p:txBody>
      </p:sp>
      <p:pic>
        <p:nvPicPr>
          <p:cNvPr id="159784" name="Picture 40"/>
          <p:cNvPicPr>
            <a:picLocks noChangeAspect="1" noChangeArrowheads="1"/>
          </p:cNvPicPr>
          <p:nvPr/>
        </p:nvPicPr>
        <p:blipFill>
          <a:blip r:embed="rId7"/>
          <a:srcRect l="11852" t="20860" r="4219" b="4666"/>
          <a:stretch>
            <a:fillRect/>
          </a:stretch>
        </p:blipFill>
        <p:spPr bwMode="auto">
          <a:xfrm>
            <a:off x="1209368" y="1899030"/>
            <a:ext cx="7696507" cy="449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Exponential Family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0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“The Euro Coin”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central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But what If the priors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5219640" imgH="952200" progId="Equation.3">
                  <p:embed/>
                </p:oleObj>
              </mc:Choice>
              <mc:Fallback>
                <p:oleObj name="Equation" r:id="rId3" imgW="5219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49272"/>
                        <a:ext cx="63627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independence: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	This gives: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3314520" imgH="952200" progId="Equation.3">
                  <p:embed/>
                </p:oleObj>
              </mc:Choice>
              <mc:Fallback>
                <p:oleObj name="Equation" r:id="rId5" imgW="331452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680" y="5478572"/>
                        <a:ext cx="33147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Densities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402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1904760" imgH="342720" progId="Equation.DSMT4">
                  <p:embed/>
                </p:oleObj>
              </mc:Choice>
              <mc:Fallback>
                <p:oleObj name="Equation" r:id="rId9" imgW="1904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90" y="4922792"/>
                        <a:ext cx="2324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66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prior to collecting samples is contained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in a known prior density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parameter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4" name="Equation" r:id="rId3" imgW="2145960" imgH="317160" progId="Equation.3">
                  <p:embed/>
                </p:oleObj>
              </mc:Choice>
              <mc:Fallback>
                <p:oleObj name="Equation" r:id="rId3" imgW="2145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93517"/>
                        <a:ext cx="2146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5" name="Equation" r:id="rId5" imgW="2819160" imgH="749160" progId="Equation.3">
                  <p:embed/>
                </p:oleObj>
              </mc:Choice>
              <mc:Fallback>
                <p:oleObj name="Equation" r:id="rId5" imgW="2819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06799"/>
                        <a:ext cx="281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Parameter Distribution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6" name="Equation" r:id="rId7" imgW="698400" imgH="317160" progId="Equation.3">
                  <p:embed/>
                </p:oleObj>
              </mc:Choice>
              <mc:Fallback>
                <p:oleObj name="Equation" r:id="rId7" imgW="698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79" y="5737325"/>
                        <a:ext cx="698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7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60" y="6154738"/>
                        <a:ext cx="6731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45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only mean </a:t>
              </a:r>
              <a:r>
                <a:rPr lang="en-US" sz="1800" b="1" dirty="0">
                  <a:solidFill>
                    <a:schemeClr val="bg1"/>
                  </a:solidFill>
                </a:rPr>
                <a:t>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72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73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4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known, the density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completely known.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3" name="Equation" r:id="rId3" imgW="5448240" imgH="2857320" progId="Equation.DSMT4">
                  <p:embed/>
                </p:oleObj>
              </mc:Choice>
              <mc:Fallback>
                <p:oleObj name="Equation" r:id="rId3" imgW="5448240" imgH="285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1511"/>
                        <a:ext cx="8166100" cy="428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93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Now we need to work this into a simpler form: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7" name="Equation" r:id="rId3" imgW="4356000" imgH="3225600" progId="Equation.DSMT4">
                  <p:embed/>
                </p:oleObj>
              </mc:Choice>
              <mc:Fallback>
                <p:oleObj name="Equation" r:id="rId3" imgW="435600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016000"/>
                        <a:ext cx="6527800" cy="483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6652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,σ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Equate 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4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3" y="2017420"/>
                        <a:ext cx="339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5" name="Equation" r:id="rId5" imgW="4635360" imgH="469800" progId="Equation.3">
                  <p:embed/>
                </p:oleObj>
              </mc:Choice>
              <mc:Fallback>
                <p:oleObj name="Equation" r:id="rId5" imgW="4635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6248"/>
                        <a:ext cx="6946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6" name="Equation" r:id="rId7" imgW="3301920" imgH="1091880" progId="Equation.DSMT4">
                  <p:embed/>
                </p:oleObj>
              </mc:Choice>
              <mc:Fallback>
                <p:oleObj name="Equation" r:id="rId7" imgW="33019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3704"/>
                        <a:ext cx="49815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5407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8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9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0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7097</TotalTime>
  <Words>1612</Words>
  <Application>Microsoft Macintosh PowerPoint</Application>
  <PresentationFormat>Letter Paper (8.5x11 in)</PresentationFormat>
  <Paragraphs>168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387</cp:revision>
  <dcterms:created xsi:type="dcterms:W3CDTF">2002-09-12T17:13:32Z</dcterms:created>
  <dcterms:modified xsi:type="dcterms:W3CDTF">2014-01-31T05:45:04Z</dcterms:modified>
</cp:coreProperties>
</file>