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32"/>
  </p:notesMasterIdLst>
  <p:handoutMasterIdLst>
    <p:handoutMasterId r:id="rId33"/>
  </p:handoutMasterIdLst>
  <p:sldIdLst>
    <p:sldId id="356" r:id="rId6"/>
    <p:sldId id="355" r:id="rId7"/>
    <p:sldId id="354" r:id="rId8"/>
    <p:sldId id="314" r:id="rId9"/>
    <p:sldId id="315" r:id="rId10"/>
    <p:sldId id="316" r:id="rId11"/>
    <p:sldId id="317" r:id="rId12"/>
    <p:sldId id="318" r:id="rId13"/>
    <p:sldId id="330" r:id="rId14"/>
    <p:sldId id="331" r:id="rId15"/>
    <p:sldId id="333" r:id="rId16"/>
    <p:sldId id="334" r:id="rId17"/>
    <p:sldId id="335" r:id="rId18"/>
    <p:sldId id="336" r:id="rId19"/>
    <p:sldId id="342" r:id="rId20"/>
    <p:sldId id="343" r:id="rId21"/>
    <p:sldId id="344" r:id="rId22"/>
    <p:sldId id="345" r:id="rId23"/>
    <p:sldId id="346" r:id="rId24"/>
    <p:sldId id="351" r:id="rId25"/>
    <p:sldId id="352" r:id="rId26"/>
    <p:sldId id="310" r:id="rId27"/>
    <p:sldId id="347" r:id="rId28"/>
    <p:sldId id="348" r:id="rId29"/>
    <p:sldId id="349" r:id="rId30"/>
    <p:sldId id="350" r:id="rId3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3" autoAdjust="0"/>
    <p:restoredTop sz="96226" autoAdjust="0"/>
  </p:normalViewPr>
  <p:slideViewPr>
    <p:cSldViewPr snapToGrid="0">
      <p:cViewPr varScale="1">
        <p:scale>
          <a:sx n="92" d="100"/>
          <a:sy n="92" d="100"/>
        </p:scale>
        <p:origin x="-1624" y="-104"/>
      </p:cViewPr>
      <p:guideLst>
        <p:guide orient="horz" pos="146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11.xml"/><Relationship Id="rId3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22.wmf"/><Relationship Id="rId3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17A38-BA66-40A0-97E8-5809CB1A57F4}" type="slidenum">
              <a:rPr lang="en-US"/>
              <a:pPr/>
              <a:t>22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engr.sjsu.edu/~knapp/HCIRODPR/PR_simp/bndrys.htm" TargetMode="External"/><Relationship Id="rId12" Type="http://schemas.openxmlformats.org/officeDocument/2006/relationships/image" Target="../media/image2.png"/><Relationship Id="rId13" Type="http://schemas.openxmlformats.org/officeDocument/2006/relationships/hyperlink" Target="http://www.openchannelfoundation.org/VascAlert/ROC.gif" TargetMode="External"/><Relationship Id="rId14" Type="http://schemas.openxmlformats.org/officeDocument/2006/relationships/image" Target="../media/image3.png"/><Relationship Id="rId15" Type="http://schemas.openxmlformats.org/officeDocument/2006/relationships/hyperlink" Target="http://www.isip.piconepress.com/projects/speech/software/demonstrations/applets/util/pattern_recognition/current/index.shtml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rii.ricoh.com/~stork/DHSch2part3.ppt" TargetMode="External"/><Relationship Id="rId3" Type="http://schemas.openxmlformats.org/officeDocument/2006/relationships/hyperlink" Target="http://www.amazon.com/exec/obidos/ASIN/0122698517/p11-20/ref=nosim/103-0027154-0169445" TargetMode="External"/><Relationship Id="rId4" Type="http://schemas.openxmlformats.org/officeDocument/2006/relationships/hyperlink" Target="http://meru.cecs.missouri.edu/courses/cecs476/" TargetMode="External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6" Type="http://schemas.openxmlformats.org/officeDocument/2006/relationships/hyperlink" Target="http://www.cs.mcgill.ca/~mcleish/644/case1.html" TargetMode="External"/><Relationship Id="rId7" Type="http://schemas.openxmlformats.org/officeDocument/2006/relationships/hyperlink" Target="http://www.cs.ucsd.edu/~klevchen/techniques/chernoff.pdf" TargetMode="External"/><Relationship Id="rId8" Type="http://schemas.openxmlformats.org/officeDocument/2006/relationships/hyperlink" Target="http://www.cedar.buffalo.edu/~srihari/CSE555/Chap2.Part4.pdf" TargetMode="External"/><Relationship Id="rId9" Type="http://schemas.openxmlformats.org/officeDocument/2006/relationships/hyperlink" Target="http://gim.unmc.edu/dxtests/ROC1.htm" TargetMode="External"/><Relationship Id="rId10" Type="http://schemas.openxmlformats.org/officeDocument/2006/relationships/hyperlink" Target="http://www.isip.piconepress.com/courses/temple/ece_8527/lectures/current/lecture_03_det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5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8.wmf"/><Relationship Id="rId7" Type="http://schemas.openxmlformats.org/officeDocument/2006/relationships/image" Target="../media/image2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9.wmf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3.wmf"/><Relationship Id="rId6" Type="http://schemas.openxmlformats.org/officeDocument/2006/relationships/image" Target="../media/image3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0.wmf"/><Relationship Id="rId7" Type="http://schemas.openxmlformats.org/officeDocument/2006/relationships/image" Target="../media/image41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9.bin"/><Relationship Id="rId8" Type="http://schemas.openxmlformats.org/officeDocument/2006/relationships/oleObject" Target="../embeddings/oleObject30.bin"/><Relationship Id="rId9" Type="http://schemas.openxmlformats.org/officeDocument/2006/relationships/image" Target="../media/image43.wmf"/><Relationship Id="rId10" Type="http://schemas.openxmlformats.org/officeDocument/2006/relationships/hyperlink" Target="http://en.wikipedia.org/wiki/Occam's_Razor" TargetMode="Externa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ngr.sjsu.edu/~knapp/HCIRODPR/PR_simp/bndry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03: </a:t>
            </a:r>
            <a:r>
              <a:rPr lang="en-US" b="1" dirty="0" smtClean="0">
                <a:solidFill>
                  <a:srgbClr val="004000"/>
                </a:solidFill>
              </a:rPr>
              <a:t>GAUSSIAN CLASSIFIERS</a:t>
            </a:r>
            <a:endParaRPr lang="en-US" b="1" dirty="0">
              <a:solidFill>
                <a:srgbClr val="004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Whitening Transformations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Linear Discriminants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ROC Curves</a:t>
            </a:r>
          </a:p>
          <a:p>
            <a:pPr marL="176213" lvl="0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:</a:t>
            </a:r>
            <a:br>
              <a:rPr lang="en-US" sz="18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2"/>
              </a:rPr>
              <a:t>D.H.S: Chapter 2 (Part 3)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3"/>
              </a:rPr>
              <a:t>K.F.: Intro to PR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4"/>
              </a:rPr>
              <a:t>X. Z.: PR Course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5"/>
              </a:rPr>
              <a:t>A.N. : Gaussian Discriminants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6"/>
              </a:rPr>
              <a:t>E.M. : Linear Discriminants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M.R.: Chernoff Bounds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S.S.: Bhattacharyya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T.T. : ROC Curves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10"/>
              </a:rPr>
              <a:t>NIST: DET </a:t>
            </a:r>
            <a:r>
              <a:rPr lang="en-US" sz="1800" b="1" dirty="0" smtClean="0">
                <a:solidFill>
                  <a:schemeClr val="accent2"/>
                </a:solidFill>
                <a:hlinkClick r:id="rId10"/>
              </a:rPr>
              <a:t>Curves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 l="1482" t="13278" r="40593" b="33922"/>
          <a:stretch>
            <a:fillRect/>
          </a:stretch>
        </p:blipFill>
        <p:spPr bwMode="auto">
          <a:xfrm>
            <a:off x="452110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6" name="Object 0"/>
          <p:cNvGraphicFramePr>
            <a:graphicFrameLocks noChangeAspect="1"/>
          </p:cNvGraphicFramePr>
          <p:nvPr/>
        </p:nvGraphicFramePr>
        <p:xfrm>
          <a:off x="441325" y="1074738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3" imgW="1790640" imgH="342720" progId="Equation.3">
                  <p:embed/>
                </p:oleObj>
              </mc:Choice>
              <mc:Fallback>
                <p:oleObj name="Equation" r:id="rId3" imgW="1790640" imgH="34272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74738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31775" y="607319"/>
            <a:ext cx="8645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 weighted Euclidean distance: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44475" y="1641440"/>
            <a:ext cx="8645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	is known as the </a:t>
            </a:r>
            <a:r>
              <a:rPr 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sz="1800" b="1" dirty="0">
                <a:solidFill>
                  <a:schemeClr val="bg1"/>
                </a:solidFill>
              </a:rPr>
              <a:t> distance, and represents a statistically normalized distance calculation that results from our whitening transformation.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Consider an example using our </a:t>
            </a:r>
            <a:r>
              <a:rPr lang="en-US" sz="1800" b="1" dirty="0">
                <a:solidFill>
                  <a:schemeClr val="bg1"/>
                </a:solidFill>
                <a:hlinkClick r:id="rId5"/>
              </a:rPr>
              <a:t>Java Applet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Mahalanobis</a:t>
            </a:r>
            <a:r>
              <a:rPr lang="en-US" b="1" dirty="0" smtClean="0">
                <a:solidFill>
                  <a:schemeClr val="accent2"/>
                </a:solidFill>
              </a:rPr>
              <a:t> Distance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8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0" name="Equation" r:id="rId7" imgW="4114800" imgH="583920" progId="Equation.3">
                    <p:embed/>
                  </p:oleObj>
                </mc:Choice>
                <mc:Fallback>
                  <p:oleObj name="Equation" r:id="rId7" imgW="4114800" imgH="58392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0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Equation" r:id="rId7" imgW="5321160" imgH="1841400" progId="Equation.3">
                  <p:embed/>
                </p:oleObj>
              </mc:Choice>
              <mc:Fallback>
                <p:oleObj name="Equation" r:id="rId7" imgW="5321160" imgH="1841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Threshold Decoding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Case for 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9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6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7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33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Equal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4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Arbitrary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6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Typical Examples of 2D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188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90040" y="614818"/>
            <a:ext cx="8734425" cy="52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Let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correspond to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ij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(α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conditional risk is given by: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Our decision rule is:</a:t>
            </a:r>
          </a:p>
          <a:p>
            <a:pPr marL="228600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	choose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if: 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&lt; 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);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</a:b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otherwise decide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results in the equivalent rule: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choose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if: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;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otherwise decide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800" baseline="-250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the loss incurred for making an error is greater than that incurred for being correct, the factors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are positive, and the ratio of these factors simply scales the posteriors.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Classification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186865" y="577866"/>
            <a:ext cx="8645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compare two decision rules if they require different thresholds for optimum performance?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Consider four probabilities:</a:t>
            </a:r>
          </a:p>
        </p:txBody>
      </p:sp>
      <p:pic>
        <p:nvPicPr>
          <p:cNvPr id="147488" name="Picture 32"/>
          <p:cNvPicPr>
            <a:picLocks noChangeAspect="1" noChangeArrowheads="1"/>
          </p:cNvPicPr>
          <p:nvPr/>
        </p:nvPicPr>
        <p:blipFill>
          <a:blip r:embed="rId3"/>
          <a:srcRect l="29375" t="32327" r="25209" b="26749"/>
          <a:stretch>
            <a:fillRect/>
          </a:stretch>
        </p:blipFill>
        <p:spPr bwMode="auto">
          <a:xfrm>
            <a:off x="236537" y="3063122"/>
            <a:ext cx="4942511" cy="3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1008" name="Object 0"/>
          <p:cNvGraphicFramePr>
            <a:graphicFrameLocks noChangeAspect="1"/>
          </p:cNvGraphicFramePr>
          <p:nvPr/>
        </p:nvGraphicFramePr>
        <p:xfrm>
          <a:off x="455613" y="1685003"/>
          <a:ext cx="563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Equation" r:id="rId4" imgW="5638680" imgH="774360" progId="Equation.DSMT4">
                  <p:embed/>
                </p:oleObj>
              </mc:Choice>
              <mc:Fallback>
                <p:oleObj name="Equation" r:id="rId4" imgW="56386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685003"/>
                        <a:ext cx="5638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90" name="Picture 34"/>
          <p:cNvPicPr>
            <a:picLocks noChangeAspect="1" noChangeArrowheads="1"/>
          </p:cNvPicPr>
          <p:nvPr/>
        </p:nvPicPr>
        <p:blipFill>
          <a:blip r:embed="rId6"/>
          <a:srcRect l="33333" t="29568" r="24480" b="26689"/>
          <a:stretch>
            <a:fillRect/>
          </a:stretch>
        </p:blipFill>
        <p:spPr bwMode="auto">
          <a:xfrm>
            <a:off x="5029200" y="2610590"/>
            <a:ext cx="3878263" cy="37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Receiver Operating Characteristic (ROC)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0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72237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ROC curve is typically monotonic but not symmetric:</a:t>
            </a:r>
          </a:p>
        </p:txBody>
      </p:sp>
      <p:pic>
        <p:nvPicPr>
          <p:cNvPr id="148520" name="Picture 40"/>
          <p:cNvPicPr>
            <a:picLocks noChangeAspect="1" noChangeArrowheads="1"/>
          </p:cNvPicPr>
          <p:nvPr/>
        </p:nvPicPr>
        <p:blipFill>
          <a:blip r:embed="rId2"/>
          <a:srcRect l="15938" t="26245" r="11563" b="44629"/>
          <a:stretch>
            <a:fillRect/>
          </a:stretch>
        </p:blipFill>
        <p:spPr bwMode="auto">
          <a:xfrm>
            <a:off x="215900" y="1126651"/>
            <a:ext cx="87217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95008" y="1350488"/>
            <a:ext cx="8645525" cy="3840167"/>
            <a:chOff x="160" y="1152"/>
            <a:chExt cx="5446" cy="2419"/>
          </a:xfrm>
        </p:grpSpPr>
        <p:sp>
          <p:nvSpPr>
            <p:cNvPr id="148521" name="Rectangle 41"/>
            <p:cNvSpPr>
              <a:spLocks noChangeArrowheads="1"/>
            </p:cNvSpPr>
            <p:nvPr/>
          </p:nvSpPr>
          <p:spPr bwMode="auto">
            <a:xfrm>
              <a:off x="160" y="3153"/>
              <a:ext cx="544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One system can be considered superior to another only if its ROC curve lies above the competing system for the operating region of interest.</a:t>
              </a:r>
            </a:p>
          </p:txBody>
        </p:sp>
        <p:sp>
          <p:nvSpPr>
            <p:cNvPr id="148522" name="Freeform 42"/>
            <p:cNvSpPr>
              <a:spLocks/>
            </p:cNvSpPr>
            <p:nvPr/>
          </p:nvSpPr>
          <p:spPr bwMode="auto">
            <a:xfrm>
              <a:off x="3690" y="1152"/>
              <a:ext cx="1074" cy="1296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66" y="972"/>
                </a:cxn>
                <a:cxn ang="0">
                  <a:pos x="108" y="762"/>
                </a:cxn>
                <a:cxn ang="0">
                  <a:pos x="282" y="606"/>
                </a:cxn>
                <a:cxn ang="0">
                  <a:pos x="498" y="492"/>
                </a:cxn>
                <a:cxn ang="0">
                  <a:pos x="780" y="300"/>
                </a:cxn>
                <a:cxn ang="0">
                  <a:pos x="936" y="162"/>
                </a:cxn>
                <a:cxn ang="0">
                  <a:pos x="1074" y="0"/>
                </a:cxn>
              </a:cxnLst>
              <a:rect l="0" t="0" r="r" b="b"/>
              <a:pathLst>
                <a:path w="1074" h="1296">
                  <a:moveTo>
                    <a:pt x="0" y="1296"/>
                  </a:moveTo>
                  <a:cubicBezTo>
                    <a:pt x="24" y="1178"/>
                    <a:pt x="48" y="1061"/>
                    <a:pt x="66" y="972"/>
                  </a:cubicBezTo>
                  <a:cubicBezTo>
                    <a:pt x="84" y="883"/>
                    <a:pt x="72" y="823"/>
                    <a:pt x="108" y="762"/>
                  </a:cubicBezTo>
                  <a:cubicBezTo>
                    <a:pt x="144" y="701"/>
                    <a:pt x="217" y="651"/>
                    <a:pt x="282" y="606"/>
                  </a:cubicBezTo>
                  <a:cubicBezTo>
                    <a:pt x="347" y="561"/>
                    <a:pt x="415" y="543"/>
                    <a:pt x="498" y="492"/>
                  </a:cubicBezTo>
                  <a:cubicBezTo>
                    <a:pt x="581" y="441"/>
                    <a:pt x="707" y="355"/>
                    <a:pt x="780" y="300"/>
                  </a:cubicBezTo>
                  <a:cubicBezTo>
                    <a:pt x="853" y="245"/>
                    <a:pt x="887" y="212"/>
                    <a:pt x="936" y="162"/>
                  </a:cubicBezTo>
                  <a:cubicBezTo>
                    <a:pt x="985" y="112"/>
                    <a:pt x="1051" y="27"/>
                    <a:pt x="1074" y="0"/>
                  </a:cubicBez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48524" name="Line 44"/>
            <p:cNvSpPr>
              <a:spLocks noChangeShapeType="1"/>
            </p:cNvSpPr>
            <p:nvPr/>
          </p:nvSpPr>
          <p:spPr bwMode="auto">
            <a:xfrm flipH="1" flipV="1">
              <a:off x="4056" y="1410"/>
              <a:ext cx="828" cy="732"/>
            </a:xfrm>
            <a:prstGeom prst="line">
              <a:avLst/>
            </a:prstGeom>
            <a:noFill/>
            <a:ln w="38100">
              <a:solidFill>
                <a:srgbClr val="004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ROC Curves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58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Decision Surfaces: geometric interpretation of a Bayesian classifier.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Gaussian Distributions: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Bayesian classifiers for Gaussian distributions: how does the decision surface change as a function of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Gaussian Distributions: how is the shape of the decision region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on performance (i.e., </a:t>
            </a:r>
            <a:r>
              <a:rPr lang="en-US" sz="1800" b="1" dirty="0" err="1">
                <a:solidFill>
                  <a:schemeClr val="bg1"/>
                </a:solidFill>
              </a:rPr>
              <a:t>Chernoff</a:t>
            </a:r>
            <a:r>
              <a:rPr lang="en-US" sz="1800" b="1" dirty="0">
                <a:solidFill>
                  <a:schemeClr val="bg1"/>
                </a:solidFill>
              </a:rPr>
              <a:t>, Bhattacharyya) are useful abstractions for obtaining closed-form solutions to problems.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Receiver Operating Characteristic (ROC) curve is a very useful way to analyze performance and select operating points for systems.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Discrete features can be handled in a way completely analogous to continuous features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2131"/>
          <p:cNvSpPr>
            <a:spLocks noChangeArrowheads="1"/>
          </p:cNvSpPr>
          <p:nvPr/>
        </p:nvSpPr>
        <p:spPr bwMode="auto">
          <a:xfrm>
            <a:off x="172783" y="557636"/>
            <a:ext cx="8645525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 decision rule guarantees lowest average error rate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Closed-form solution for two-class Gaussian distributions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Full calculation for high dimensional space difficult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provide a way to get insight into a problem </a:t>
            </a:r>
            <a:r>
              <a:rPr lang="en-US" sz="1800" b="1" dirty="0" smtClean="0">
                <a:solidFill>
                  <a:schemeClr val="bg1"/>
                </a:solidFill>
              </a:rPr>
              <a:t>and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engineer </a:t>
            </a:r>
            <a:r>
              <a:rPr lang="en-US" sz="1800" b="1" dirty="0">
                <a:solidFill>
                  <a:schemeClr val="bg1"/>
                </a:solidFill>
              </a:rPr>
              <a:t>better solutions.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Need the following inequality:</a:t>
            </a:r>
          </a:p>
        </p:txBody>
      </p:sp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90" name="Object 2142"/>
          <p:cNvGraphicFramePr>
            <a:graphicFrameLocks noChangeAspect="1"/>
          </p:cNvGraphicFramePr>
          <p:nvPr/>
        </p:nvGraphicFramePr>
        <p:xfrm>
          <a:off x="425087" y="3266092"/>
          <a:ext cx="405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Equation" r:id="rId4" imgW="4051080" imgH="355320" progId="Equation.DSMT4">
                  <p:embed/>
                </p:oleObj>
              </mc:Choice>
              <mc:Fallback>
                <p:oleObj name="Equation" r:id="rId4" imgW="4051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7" y="3266092"/>
                        <a:ext cx="4051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002" name="Rectangle 2154"/>
          <p:cNvSpPr>
            <a:spLocks noChangeArrowheads="1"/>
          </p:cNvSpPr>
          <p:nvPr/>
        </p:nvSpPr>
        <p:spPr bwMode="auto">
          <a:xfrm>
            <a:off x="191833" y="3762415"/>
            <a:ext cx="8645525" cy="18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	Assume </a:t>
            </a:r>
            <a:r>
              <a:rPr lang="en-US" sz="1800" dirty="0">
                <a:solidFill>
                  <a:schemeClr val="bg1"/>
                </a:solidFill>
              </a:rPr>
              <a:t>a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&gt;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without loss of generality: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= 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Also,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β)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 &gt;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Therefore,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&lt;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which implies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&lt; a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β)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Apply to our standard expression for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Error Bounds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50" name="Object 22"/>
          <p:cNvGraphicFramePr>
            <a:graphicFrameLocks noChangeAspect="1"/>
          </p:cNvGraphicFramePr>
          <p:nvPr/>
        </p:nvGraphicFramePr>
        <p:xfrm>
          <a:off x="455613" y="1060450"/>
          <a:ext cx="50927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Equation" r:id="rId3" imgW="5092560" imgH="2400120" progId="Equation.3">
                  <p:embed/>
                </p:oleObj>
              </mc:Choice>
              <mc:Fallback>
                <p:oleObj name="Equation" r:id="rId3" imgW="5092560" imgH="240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060450"/>
                        <a:ext cx="50927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170735" y="642953"/>
            <a:ext cx="86455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Recall: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0569" name="Object 41"/>
          <p:cNvGraphicFramePr>
            <a:graphicFrameLocks noChangeAspect="1"/>
          </p:cNvGraphicFramePr>
          <p:nvPr/>
        </p:nvGraphicFramePr>
        <p:xfrm>
          <a:off x="5610225" y="1785938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1785938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70" name="Object 42"/>
          <p:cNvGraphicFramePr>
            <a:graphicFrameLocks noChangeAspect="1"/>
          </p:cNvGraphicFramePr>
          <p:nvPr/>
        </p:nvGraphicFramePr>
        <p:xfrm>
          <a:off x="5162550" y="24622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Equation" r:id="rId7" imgW="139680" imgH="291960" progId="Equation.DSMT4">
                  <p:embed/>
                </p:oleObj>
              </mc:Choice>
              <mc:Fallback>
                <p:oleObj name="Equation" r:id="rId7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4622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735" y="3569600"/>
            <a:ext cx="8645525" cy="10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integral is over the entire feature space, not the decision regions (which makes it simpler).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this expression can be simplified.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6865" y="606002"/>
            <a:ext cx="8645525" cy="6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our bound can be evaluated analytically:</a:t>
            </a:r>
          </a:p>
        </p:txBody>
      </p:sp>
      <p:graphicFrame>
        <p:nvGraphicFramePr>
          <p:cNvPr id="168960" name="Object 0"/>
          <p:cNvGraphicFramePr>
            <a:graphicFrameLocks noChangeAspect="1"/>
          </p:cNvGraphicFramePr>
          <p:nvPr/>
        </p:nvGraphicFramePr>
        <p:xfrm>
          <a:off x="455613" y="1248134"/>
          <a:ext cx="360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Equation" r:id="rId3" imgW="3606480" imgH="444240" progId="Equation.3">
                  <p:embed/>
                </p:oleObj>
              </mc:Choice>
              <mc:Fallback>
                <p:oleObj name="Equation" r:id="rId3" imgW="360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248134"/>
                        <a:ext cx="360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44475" y="1768053"/>
            <a:ext cx="8645525" cy="1692275"/>
            <a:chOff x="154" y="1353"/>
            <a:chExt cx="5446" cy="1066"/>
          </a:xfrm>
        </p:grpSpPr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154" y="135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8961" name="Object 1"/>
            <p:cNvGraphicFramePr>
              <a:graphicFrameLocks noChangeAspect="1"/>
            </p:cNvGraphicFramePr>
            <p:nvPr/>
          </p:nvGraphicFramePr>
          <p:xfrm>
            <a:off x="287" y="1595"/>
            <a:ext cx="3232" cy="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1" name="Equation" r:id="rId5" imgW="5130720" imgH="1307880" progId="Equation.DSMT4">
                    <p:embed/>
                  </p:oleObj>
                </mc:Choice>
                <mc:Fallback>
                  <p:oleObj name="Equation" r:id="rId5" imgW="5130720" imgH="1307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1595"/>
                          <a:ext cx="3232" cy="8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185483" y="3968327"/>
            <a:ext cx="43227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Procedure: find the value of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that minimizes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exp(-k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(β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),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then compute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using the bound.</a:t>
            </a:r>
          </a:p>
        </p:txBody>
      </p:sp>
      <p:pic>
        <p:nvPicPr>
          <p:cNvPr id="144425" name="Picture 41"/>
          <p:cNvPicPr>
            <a:picLocks noChangeAspect="1" noChangeArrowheads="1"/>
          </p:cNvPicPr>
          <p:nvPr/>
        </p:nvPicPr>
        <p:blipFill>
          <a:blip r:embed="rId7"/>
          <a:srcRect l="22084" t="32785" r="17917" b="20439"/>
          <a:stretch>
            <a:fillRect/>
          </a:stretch>
        </p:blipFill>
        <p:spPr bwMode="auto">
          <a:xfrm>
            <a:off x="4862513" y="3836564"/>
            <a:ext cx="41957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185483" y="4939571"/>
            <a:ext cx="43227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Benefit: one-dimensional optimization using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endParaRPr lang="en-US" sz="18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 for Normal Densities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2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5140"/>
          <p:cNvSpPr>
            <a:spLocks noChangeArrowheads="1"/>
          </p:cNvSpPr>
          <p:nvPr/>
        </p:nvSpPr>
        <p:spPr bwMode="auto">
          <a:xfrm>
            <a:off x="185483" y="609835"/>
            <a:ext cx="86455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Chernoff bound is loose for extreme values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Bhattacharyya bound can be derived by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0.5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:</a:t>
            </a:r>
          </a:p>
        </p:txBody>
      </p:sp>
      <p:graphicFrame>
        <p:nvGraphicFramePr>
          <p:cNvPr id="169984" name="Object 6144"/>
          <p:cNvGraphicFramePr>
            <a:graphicFrameLocks noChangeAspect="1"/>
          </p:cNvGraphicFramePr>
          <p:nvPr/>
        </p:nvGraphicFramePr>
        <p:xfrm>
          <a:off x="455613" y="1481700"/>
          <a:ext cx="4076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6" name="Equation" r:id="rId3" imgW="4076640" imgH="1257120" progId="Equation.3">
                  <p:embed/>
                </p:oleObj>
              </mc:Choice>
              <mc:Fallback>
                <p:oleObj name="Equation" r:id="rId3" imgW="407664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481700"/>
                        <a:ext cx="40767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5" name="Object 6145"/>
          <p:cNvGraphicFramePr>
            <a:graphicFrameLocks noChangeAspect="1"/>
          </p:cNvGraphicFramePr>
          <p:nvPr/>
        </p:nvGraphicFramePr>
        <p:xfrm>
          <a:off x="4183063" y="2505075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7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2505075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6146"/>
          <p:cNvGraphicFramePr>
            <a:graphicFrameLocks noChangeAspect="1"/>
          </p:cNvGraphicFramePr>
          <p:nvPr/>
        </p:nvGraphicFramePr>
        <p:xfrm>
          <a:off x="3554413" y="3276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8" name="Equation" r:id="rId7" imgW="139680" imgH="291960" progId="Equation.3">
                  <p:embed/>
                </p:oleObj>
              </mc:Choice>
              <mc:Fallback>
                <p:oleObj name="Equation" r:id="rId7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76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51"/>
          <p:cNvGrpSpPr>
            <a:grpSpLocks/>
          </p:cNvGrpSpPr>
          <p:nvPr/>
        </p:nvGrpSpPr>
        <p:grpSpPr bwMode="auto">
          <a:xfrm>
            <a:off x="254000" y="2911580"/>
            <a:ext cx="8645525" cy="1044576"/>
            <a:chOff x="160" y="2583"/>
            <a:chExt cx="5446" cy="658"/>
          </a:xfrm>
        </p:grpSpPr>
        <p:sp>
          <p:nvSpPr>
            <p:cNvPr id="157724" name="Rectangle 5148"/>
            <p:cNvSpPr>
              <a:spLocks noChangeArrowheads="1"/>
            </p:cNvSpPr>
            <p:nvPr/>
          </p:nvSpPr>
          <p:spPr bwMode="auto">
            <a:xfrm>
              <a:off x="160" y="258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9987" name="Object 6147"/>
            <p:cNvGraphicFramePr>
              <a:graphicFrameLocks noChangeAspect="1"/>
            </p:cNvGraphicFramePr>
            <p:nvPr/>
          </p:nvGraphicFramePr>
          <p:xfrm>
            <a:off x="287" y="2633"/>
            <a:ext cx="3232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09" name="Equation" r:id="rId8" imgW="5130720" imgH="965160" progId="Equation.DSMT4">
                    <p:embed/>
                  </p:oleObj>
                </mc:Choice>
                <mc:Fallback>
                  <p:oleObj name="Equation" r:id="rId8" imgW="5130720" imgH="965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2633"/>
                          <a:ext cx="3232" cy="6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26" name="Rectangle 5150"/>
          <p:cNvSpPr>
            <a:spLocks noChangeArrowheads="1"/>
          </p:cNvSpPr>
          <p:nvPr/>
        </p:nvSpPr>
        <p:spPr bwMode="auto">
          <a:xfrm>
            <a:off x="254000" y="4157461"/>
            <a:ext cx="8645525" cy="6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bounds can still be used if the distributions are not Gaussian (why? hint: </a:t>
            </a:r>
            <a:r>
              <a:rPr lang="en-US" sz="1800" b="1" dirty="0" smtClean="0">
                <a:solidFill>
                  <a:schemeClr val="bg1"/>
                </a:solidFill>
                <a:hlinkClick r:id="rId10"/>
              </a:rPr>
              <a:t>Occam’s Razor</a:t>
            </a:r>
            <a:r>
              <a:rPr lang="en-US" sz="1800" b="1" dirty="0" smtClean="0">
                <a:solidFill>
                  <a:schemeClr val="bg1"/>
                </a:solidFill>
              </a:rPr>
              <a:t>). </a:t>
            </a:r>
            <a:r>
              <a:rPr lang="en-US" sz="1800" b="1" dirty="0">
                <a:solidFill>
                  <a:schemeClr val="bg1"/>
                </a:solidFill>
              </a:rPr>
              <a:t>However, they might not be adequately tight.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Bhattacharyya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01613" y="743456"/>
            <a:ext cx="8645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Minimum error rate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classification: choose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if: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&gt; 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all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j≠i</a:t>
            </a:r>
            <a:endParaRPr lang="en-US" sz="1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7117" r="17624" b="31480"/>
          <a:stretch>
            <a:fillRect/>
          </a:stretch>
        </p:blipFill>
        <p:spPr bwMode="auto">
          <a:xfrm>
            <a:off x="233363" y="3719215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/>
          <a:srcRect l="17432" r="16513" b="33945"/>
          <a:stretch>
            <a:fillRect/>
          </a:stretch>
        </p:blipFill>
        <p:spPr bwMode="auto">
          <a:xfrm>
            <a:off x="233363" y="1352550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4"/>
          <a:srcRect l="15456" r="15598" b="30417"/>
          <a:stretch>
            <a:fillRect/>
          </a:stretch>
        </p:blipFill>
        <p:spPr bwMode="auto">
          <a:xfrm>
            <a:off x="3406877" y="1548370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Likelihood Ratio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624841"/>
            <a:ext cx="8645525" cy="602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set of discriminant functions: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= 1,…, c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Define a decision rule:</a:t>
            </a:r>
          </a:p>
          <a:p>
            <a:pPr marL="457200" lvl="2">
              <a:spcAft>
                <a:spcPts val="1200"/>
              </a:spcAft>
            </a:pPr>
            <a:r>
              <a:rPr lang="en-US" sz="1800" b="1" dirty="0" smtClean="0">
                <a:solidFill>
                  <a:schemeClr val="accent1"/>
                </a:solidFill>
                <a:latin typeface="+mj-lt"/>
              </a:rPr>
              <a:t>choose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if: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dirty="0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Bayes classifier,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(x) = -R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because the maximum discriminant function will correspond to the minimum conditional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the minimum error rate case, let 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so that the maximum discriminant function corresponds to the maximum posterior probability.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Choice of discriminant function is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not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unique: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multiply or add by same positive constant</a:t>
            </a:r>
          </a:p>
          <a:p>
            <a:pPr marL="685800" lvl="2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Replace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with a monotonically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increasing function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f(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)).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Multicategory</a:t>
            </a:r>
            <a:r>
              <a:rPr lang="en-US" b="1" dirty="0" smtClean="0">
                <a:solidFill>
                  <a:schemeClr val="accent2"/>
                </a:solidFill>
              </a:rPr>
              <a:t> 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3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Network Representation of a Classifier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/>
          <a:srcRect l="10791" t="3809" r="11217" b="35275"/>
          <a:stretch>
            <a:fillRect/>
          </a:stretch>
        </p:blipFill>
        <p:spPr bwMode="auto">
          <a:xfrm>
            <a:off x="1530350" y="1293495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90040" y="55854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Some monotonically increasing functions can simplify calculations considerably: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9331" y="1216537"/>
          <a:ext cx="4597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Equation" r:id="rId3" imgW="4597200" imgH="1714320" progId="Equation.3">
                  <p:embed/>
                </p:oleObj>
              </mc:Choice>
              <mc:Fallback>
                <p:oleObj name="Equation" r:id="rId3" imgW="4597200" imgH="1714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31" y="1216537"/>
                        <a:ext cx="45974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What are some of the reasons (3) is particularly useful?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Computational complexity (e.g., Gaussian)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Numerical accuracy (e.g., probabilities tend to zero)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Decomposition (e.g., likelihood and prior are separated and can be weighted differently)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Normalization (e.g., likelihoods are channel dependent).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Log Probabilities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 err="1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="1" baseline="-25000" dirty="0" err="1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</a:t>
            </a:r>
            <a:r>
              <a:rPr lang="en-US" sz="1800" b="1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Decision Surfaces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209550" y="586681"/>
            <a:ext cx="8734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classifier that places a pattern in one of two classes is often referred to as a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reshape the decision rule:</a:t>
            </a:r>
          </a:p>
        </p:txBody>
      </p:sp>
      <p:graphicFrame>
        <p:nvGraphicFramePr>
          <p:cNvPr id="157696" name="Object 0"/>
          <p:cNvGraphicFramePr>
            <a:graphicFrameLocks noChangeAspect="1"/>
          </p:cNvGraphicFramePr>
          <p:nvPr/>
        </p:nvGraphicFramePr>
        <p:xfrm>
          <a:off x="484188" y="1764123"/>
          <a:ext cx="416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3" imgW="4165560" imgH="291960" progId="Equation.3">
                  <p:embed/>
                </p:oleObj>
              </mc:Choice>
              <mc:Fallback>
                <p:oleObj name="Equation" r:id="rId3" imgW="4165560" imgH="2919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764123"/>
                        <a:ext cx="4165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09550" y="2157719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we use log of the posterior probabilities:</a:t>
            </a: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484188" y="2533655"/>
          <a:ext cx="3848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Equation" r:id="rId5" imgW="3848040" imgH="1054080" progId="Equation.3">
                  <p:embed/>
                </p:oleObj>
              </mc:Choice>
              <mc:Fallback>
                <p:oleObj name="Equation" r:id="rId5" imgW="3848040" imgH="1054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533655"/>
                        <a:ext cx="38481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209550" y="3707586"/>
            <a:ext cx="8734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can be viewed as a machine that computes a single discriminant function and classifies x according to the sign (e.g., support vector machines).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Case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499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the matrix whose columns are the orthonormal eigenvectors of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diagonal matrix of eigenvalues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I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Coordinate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6970</TotalTime>
  <Words>1046</Words>
  <Application>Microsoft Macintosh PowerPoint</Application>
  <PresentationFormat>Letter Paper (8.5x11 in)</PresentationFormat>
  <Paragraphs>125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374</cp:revision>
  <dcterms:created xsi:type="dcterms:W3CDTF">2002-09-12T17:13:32Z</dcterms:created>
  <dcterms:modified xsi:type="dcterms:W3CDTF">2014-01-29T04:20:35Z</dcterms:modified>
</cp:coreProperties>
</file>