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3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37"/>
  </p:notesMasterIdLst>
  <p:handoutMasterIdLst>
    <p:handoutMasterId r:id="rId38"/>
  </p:handoutMasterIdLst>
  <p:sldIdLst>
    <p:sldId id="333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10" r:id="rId3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3" autoAdjust="0"/>
    <p:restoredTop sz="96226" autoAdjust="0"/>
  </p:normalViewPr>
  <p:slideViewPr>
    <p:cSldViewPr snapToGrid="0">
      <p:cViewPr varScale="1">
        <p:scale>
          <a:sx n="81" d="100"/>
          <a:sy n="81" d="100"/>
        </p:scale>
        <p:origin x="-632" y="-120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4" Type="http://schemas.openxmlformats.org/officeDocument/2006/relationships/slide" Target="slides/slide33.xml"/><Relationship Id="rId1" Type="http://schemas.openxmlformats.org/officeDocument/2006/relationships/slide" Target="slides/slide2.xml"/><Relationship Id="rId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D2D21-C9A8-4673-BFA5-978DE05036F9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/>
              <a:pPr/>
              <a:t>23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ii.ricoh.com/~stork/DHSch2part2.ppt" TargetMode="External"/><Relationship Id="rId4" Type="http://schemas.openxmlformats.org/officeDocument/2006/relationships/hyperlink" Target="http://faculty.cs.tamu.edu/rgutier/courses/cs790_wi02/l4.pd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://rst.gsfc.nasa.gov/Sect1/originals/Fig1_48.jpg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://www.clarklabs.org/images/imgGallery/fig3.gif" TargetMode="External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ii.ricoh.com/~stork/DHSch2part1.ppt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1.wmf"/><Relationship Id="rId7" Type="http://schemas.openxmlformats.org/officeDocument/2006/relationships/image" Target="../media/image4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52.wmf"/><Relationship Id="rId5" Type="http://schemas.openxmlformats.org/officeDocument/2006/relationships/image" Target="../media/image53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02: </a:t>
            </a:r>
            <a:r>
              <a:rPr lang="en-US" b="1" dirty="0" smtClean="0">
                <a:solidFill>
                  <a:schemeClr val="accent2"/>
                </a:solidFill>
              </a:rPr>
              <a:t>BAYESIAN DECISION THEORY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14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Bayes Rule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 Error Rate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Decision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Surfaces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Gaussian Distributions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D.H.S: Chapter 2 (Part 1)</a:t>
            </a: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2"/>
                </a:solidFill>
                <a:latin typeface="+mn-lt"/>
                <a:hlinkClick r:id="rId3"/>
              </a:rPr>
              <a:t>D.H.S: Chapter 2 (Part 2)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2"/>
                </a:solidFill>
                <a:latin typeface="+mn-lt"/>
                <a:hlinkClick r:id="rId4"/>
              </a:rPr>
              <a:t>R.G.O. : Intro to PR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Picture 31" descr="Z:\ece_8443\img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629" y="1158834"/>
            <a:ext cx="4155044" cy="3116283"/>
          </a:xfrm>
          <a:prstGeom prst="rect">
            <a:avLst/>
          </a:prstGeom>
          <a:noFill/>
        </p:spPr>
      </p:pic>
      <p:pic>
        <p:nvPicPr>
          <p:cNvPr id="6" name="Picture 33" descr="Z:\ece_8443\Fig1_48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6372" y="4269179"/>
            <a:ext cx="2410693" cy="1607129"/>
          </a:xfrm>
          <a:prstGeom prst="rect">
            <a:avLst/>
          </a:prstGeom>
          <a:noFill/>
        </p:spPr>
      </p:pic>
      <p:pic>
        <p:nvPicPr>
          <p:cNvPr id="7" name="Picture 32" descr="Z:\ece_8443\fig3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t="9390" b="16629"/>
          <a:stretch>
            <a:fillRect/>
          </a:stretch>
        </p:blipFill>
        <p:spPr bwMode="auto">
          <a:xfrm>
            <a:off x="6683903" y="4342125"/>
            <a:ext cx="2034707" cy="154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01613" y="648206"/>
            <a:ext cx="8645525" cy="351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evidence, </a:t>
            </a:r>
            <a:r>
              <a:rPr lang="en-US" sz="1800" b="1" dirty="0" smtClean="0">
                <a:solidFill>
                  <a:schemeClr val="bg1"/>
                </a:solidFill>
              </a:rPr>
              <a:t>        , is </a:t>
            </a:r>
            <a:r>
              <a:rPr lang="en-US" sz="1800" b="1" dirty="0">
                <a:solidFill>
                  <a:schemeClr val="bg1"/>
                </a:solidFill>
              </a:rPr>
              <a:t>a scale factor that assures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conditional </a:t>
            </a:r>
            <a:r>
              <a:rPr lang="en-US" sz="1800" b="1" dirty="0">
                <a:solidFill>
                  <a:schemeClr val="bg1"/>
                </a:solidFill>
              </a:rPr>
              <a:t>probabilities sum to </a:t>
            </a:r>
            <a:r>
              <a:rPr lang="en-US" sz="1800" b="1" dirty="0" smtClean="0">
                <a:solidFill>
                  <a:schemeClr val="bg1"/>
                </a:solidFill>
              </a:rPr>
              <a:t>1:</a:t>
            </a:r>
          </a:p>
          <a:p>
            <a:pPr marL="176213" indent="-176213">
              <a:spcBef>
                <a:spcPts val="48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We </a:t>
            </a:r>
            <a:r>
              <a:rPr lang="en-US" sz="1800" b="1" dirty="0">
                <a:solidFill>
                  <a:schemeClr val="bg1"/>
                </a:solidFill>
              </a:rPr>
              <a:t>can eliminate the scale factor (which appears on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both </a:t>
            </a:r>
            <a:r>
              <a:rPr lang="en-US" sz="1800" b="1" dirty="0">
                <a:solidFill>
                  <a:schemeClr val="bg1"/>
                </a:solidFill>
              </a:rPr>
              <a:t>sides of the equation</a:t>
            </a:r>
            <a:r>
              <a:rPr lang="en-US" sz="1800" b="1" dirty="0" smtClean="0">
                <a:solidFill>
                  <a:schemeClr val="bg1"/>
                </a:solidFill>
              </a:rPr>
              <a:t>):</a:t>
            </a:r>
          </a:p>
          <a:p>
            <a:pPr marL="176213" indent="-176213">
              <a:spcBef>
                <a:spcPts val="48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Special cases:</a:t>
            </a:r>
          </a:p>
          <a:p>
            <a:pPr marL="339725" lvl="1" indent="-163513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	                   : </a:t>
            </a:r>
            <a:r>
              <a:rPr lang="en-US" sz="1800" dirty="0" smtClean="0">
                <a:solidFill>
                  <a:schemeClr val="bg1"/>
                </a:solidFill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gives us no useful </a:t>
            </a:r>
            <a:r>
              <a:rPr lang="en-US" sz="1800" b="1" dirty="0" smtClean="0">
                <a:solidFill>
                  <a:schemeClr val="bg1"/>
                </a:solidFill>
              </a:rPr>
              <a:t>information.</a:t>
            </a:r>
          </a:p>
          <a:p>
            <a:pPr marL="339725" lvl="1" indent="-163513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                        : decision </a:t>
            </a:r>
            <a:r>
              <a:rPr lang="en-US" sz="1800" b="1" dirty="0">
                <a:solidFill>
                  <a:schemeClr val="bg1"/>
                </a:solidFill>
              </a:rPr>
              <a:t>is based entirely on the </a:t>
            </a:r>
            <a:r>
              <a:rPr lang="en-US" sz="1800" b="1" dirty="0" smtClean="0">
                <a:solidFill>
                  <a:schemeClr val="bg1"/>
                </a:solidFill>
              </a:rPr>
              <a:t>likelihood             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Evidence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4735" y="1397203"/>
          <a:ext cx="1879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3" imgW="1879560" imgH="317160" progId="Equation.3">
                  <p:embed/>
                </p:oleObj>
              </mc:Choice>
              <mc:Fallback>
                <p:oleObj name="Equation" r:id="rId3" imgW="1879560" imgH="3171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35" y="1397203"/>
                        <a:ext cx="1879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54025" y="2477468"/>
          <a:ext cx="3987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5" imgW="3987720" imgH="317160" progId="Equation.3">
                  <p:embed/>
                </p:oleObj>
              </mc:Choice>
              <mc:Fallback>
                <p:oleObj name="Equation" r:id="rId5" imgW="398772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477468"/>
                        <a:ext cx="3987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75245" y="3452958"/>
          <a:ext cx="162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7" imgW="1625400" imgH="317160" progId="Equation.3">
                  <p:embed/>
                </p:oleObj>
              </mc:Choice>
              <mc:Fallback>
                <p:oleObj name="Equation" r:id="rId7" imgW="162540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45" y="3452958"/>
                        <a:ext cx="1625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45243" y="3959372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9" imgW="1384200" imgH="291960" progId="Equation.3">
                  <p:embed/>
                </p:oleObj>
              </mc:Choice>
              <mc:Fallback>
                <p:oleObj name="Equation" r:id="rId9" imgW="138420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43" y="3959372"/>
                        <a:ext cx="1384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6938912" y="3974375"/>
          <a:ext cx="698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11" imgW="698400" imgH="317160" progId="Equation.3">
                  <p:embed/>
                </p:oleObj>
              </mc:Choice>
              <mc:Fallback>
                <p:oleObj name="Equation" r:id="rId11" imgW="69840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12" y="3974375"/>
                        <a:ext cx="698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975929" y="665163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13" imgW="457200" imgH="279360" progId="Equation.3">
                  <p:embed/>
                </p:oleObj>
              </mc:Choice>
              <mc:Fallback>
                <p:oleObj name="Equation" r:id="rId13" imgW="45720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929" y="665163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72783" y="607319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Bef>
                <a:spcPts val="12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Generalization of the preceding ideas:</a:t>
            </a:r>
          </a:p>
          <a:p>
            <a:pPr marL="571500" lvl="1" indent="-2286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Use of more than one feature</a:t>
            </a: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(e.g., length and lightness)</a:t>
            </a:r>
          </a:p>
          <a:p>
            <a:pPr marL="571500" lvl="1" indent="-2286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Use more than two states of nature</a:t>
            </a: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(e.g., N-way classification)</a:t>
            </a:r>
          </a:p>
          <a:p>
            <a:pPr marL="571500" lvl="1" indent="-2286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Allowing actions other than a decision to decide on the state of nature (e.g., rejection: refusing to take an action when alternatives are close or confidence is low)</a:t>
            </a:r>
          </a:p>
          <a:p>
            <a:pPr marL="571500" lvl="1" indent="-2286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 a loss of function which is more general than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probability of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error (e.g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., errors are not equally costly)</a:t>
            </a:r>
          </a:p>
          <a:p>
            <a:pPr marL="228600" indent="-2286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Let us replace the scalar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 by the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vector, x,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 a </a:t>
            </a:r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-dimensional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Euclidean space,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1800" i="1" baseline="30000" dirty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,</a:t>
            </a:r>
            <a:r>
              <a:rPr lang="en-US" sz="18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called the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feature space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Generalization of the Two-Class Problem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175292" y="657021"/>
            <a:ext cx="8734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Let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{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,…,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}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be the set of “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” categories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Let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{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,…,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}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be the set of “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” possible actions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Let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be the loss incurred for taking action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when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the state of nature is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endParaRPr lang="en-US" sz="1800" baseline="-25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posterior,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             , can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be computed from Bayes formula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176213" indent="-176213">
              <a:spcBef>
                <a:spcPts val="72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	where the evidence is:</a:t>
            </a:r>
          </a:p>
          <a:p>
            <a:pPr marL="176213" indent="-176213">
              <a:spcBef>
                <a:spcPts val="7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expected loss from taking action 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is:</a:t>
            </a:r>
          </a:p>
          <a:p>
            <a:pPr marL="176213" indent="-176213">
              <a:spcBef>
                <a:spcPts val="7200"/>
              </a:spcBef>
              <a:spcAft>
                <a:spcPts val="0"/>
              </a:spcAft>
            </a:pPr>
            <a:endParaRPr lang="en-US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436998" y="2438146"/>
          <a:ext cx="2438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3" imgW="2438280" imgH="634680" progId="Equation.3">
                  <p:embed/>
                </p:oleObj>
              </mc:Choice>
              <mc:Fallback>
                <p:oleObj name="Equation" r:id="rId3" imgW="2438280" imgH="634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98" y="2438146"/>
                        <a:ext cx="24384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8" name="Object 10"/>
          <p:cNvGraphicFramePr>
            <a:graphicFrameLocks noChangeAspect="1"/>
          </p:cNvGraphicFramePr>
          <p:nvPr/>
        </p:nvGraphicFramePr>
        <p:xfrm>
          <a:off x="440865" y="3661136"/>
          <a:ext cx="2413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5" imgW="2412720" imgH="660240" progId="Equation.3">
                  <p:embed/>
                </p:oleObj>
              </mc:Choice>
              <mc:Fallback>
                <p:oleObj name="Equation" r:id="rId5" imgW="2412720" imgH="660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65" y="3661136"/>
                        <a:ext cx="2413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2" name="Object 14"/>
          <p:cNvGraphicFramePr>
            <a:graphicFrameLocks noChangeAspect="1"/>
          </p:cNvGraphicFramePr>
          <p:nvPr/>
        </p:nvGraphicFramePr>
        <p:xfrm>
          <a:off x="440865" y="4729370"/>
          <a:ext cx="2921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7" imgW="2920680" imgH="660240" progId="Equation.3">
                  <p:embed/>
                </p:oleObj>
              </mc:Choice>
              <mc:Fallback>
                <p:oleObj name="Equation" r:id="rId7" imgW="2920680" imgH="660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65" y="4729370"/>
                        <a:ext cx="2921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Loss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32773" name="Object 6"/>
          <p:cNvGraphicFramePr>
            <a:graphicFrameLocks noChangeAspect="1"/>
          </p:cNvGraphicFramePr>
          <p:nvPr/>
        </p:nvGraphicFramePr>
        <p:xfrm>
          <a:off x="2034339" y="1905073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9" imgW="787320" imgH="393480" progId="Equation.3">
                  <p:embed/>
                </p:oleObj>
              </mc:Choice>
              <mc:Fallback>
                <p:oleObj name="Equation" r:id="rId9" imgW="7873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339" y="1905073"/>
                        <a:ext cx="787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04788" y="699225"/>
            <a:ext cx="87344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An expected loss is called a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i="1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called the conditional risk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general decision rule is a function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that tells us which action to take for every possible observation.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overall risk is given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by:</a:t>
            </a:r>
          </a:p>
          <a:p>
            <a:pPr marL="228600" indent="-228600">
              <a:spcBef>
                <a:spcPts val="36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If we choose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α(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so that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))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is as small as possible for every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, the overall risk will be minimized.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Compute the conditional risk for every 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and select the action that minimizes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|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. This is denoted </a:t>
            </a:r>
            <a:r>
              <a:rPr lang="en-US" sz="1800" i="1" dirty="0" smtClean="0">
                <a:solidFill>
                  <a:schemeClr val="bg1"/>
                </a:solidFill>
                <a:sym typeface="Symbol" pitchFamily="18" charset="2"/>
              </a:rPr>
              <a:t>R*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, and is referred to as the Bayes risk.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The Bayes risk is the best performance that can be achieved (for the given data set  or problem definition).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55613" y="2686661"/>
          <a:ext cx="226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3" imgW="2260440" imgH="291960" progId="Equation.3">
                  <p:embed/>
                </p:oleObj>
              </mc:Choice>
              <mc:Fallback>
                <p:oleObj name="Equation" r:id="rId3" imgW="2260440" imgH="291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686661"/>
                        <a:ext cx="2260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Bayes Risk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90040" y="614818"/>
            <a:ext cx="8734425" cy="52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Let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correspond to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ij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(α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conditional risk is given by: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143000" lvl="2" indent="-228600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+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Our decision rule is:</a:t>
            </a:r>
          </a:p>
          <a:p>
            <a:pPr marL="228600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	choose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if: 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&lt; 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α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);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</a:b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otherwise decide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8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228600" indent="-228600"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results in the equivalent rule: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choose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if: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&gt;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;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otherwise decide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1800" baseline="-25000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the loss incurred for making an error is greater than that incurred for being correct, the factors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12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22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are positive, and the ratio of these factors simply scales the posteriors.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Classification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190040" y="699225"/>
            <a:ext cx="87344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By employing Bayes formula, we can replace the posteriors by the prior probabilities and conditional densities:</a:t>
            </a:r>
          </a:p>
          <a:p>
            <a:pPr marL="228600" indent="-228600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	choose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if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28600" indent="-228600">
              <a:spcAft>
                <a:spcPts val="600"/>
              </a:spcAft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		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) p(</a:t>
            </a:r>
            <a:r>
              <a:rPr lang="en-US" sz="1800" b="1" dirty="0">
                <a:solidFill>
                  <a:schemeClr val="bg1"/>
                </a:solidFill>
                <a:latin typeface="+mn-lt"/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) P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(ω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) &gt;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12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22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) p(</a:t>
            </a:r>
            <a:r>
              <a:rPr lang="en-US" sz="1800" b="1" dirty="0">
                <a:solidFill>
                  <a:schemeClr val="bg1"/>
                </a:solidFill>
                <a:latin typeface="+mn-lt"/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|ω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) P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(ω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)</a:t>
            </a:r>
            <a:r>
              <a:rPr lang="en-US" sz="1800" b="1" dirty="0">
                <a:solidFill>
                  <a:schemeClr val="bg1"/>
                </a:solidFill>
                <a:latin typeface="+mn-lt"/>
                <a:sym typeface="Symbol" pitchFamily="18" charset="2"/>
              </a:rPr>
              <a:t>;</a:t>
            </a:r>
          </a:p>
          <a:p>
            <a:pPr marL="339725" lvl="2" indent="-163513">
              <a:spcAft>
                <a:spcPts val="600"/>
              </a:spcAft>
              <a:tabLst>
                <a:tab pos="4572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		otherwise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decide</a:t>
            </a:r>
            <a:r>
              <a:rPr lang="en-US" sz="1800" b="1" baseline="-25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sz="1800" baseline="-25000" dirty="0">
              <a:solidFill>
                <a:schemeClr val="bg1"/>
              </a:solidFill>
              <a:latin typeface="+mn-lt"/>
            </a:endParaRPr>
          </a:p>
          <a:p>
            <a:pPr marL="176213" indent="-176213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If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21</a:t>
            </a:r>
            <a:r>
              <a:rPr lang="en-US" sz="1800" dirty="0">
                <a:solidFill>
                  <a:schemeClr val="bg1"/>
                </a:solidFill>
                <a:latin typeface="+mn-lt"/>
                <a:sym typeface="Symbol" pitchFamily="18" charset="2"/>
              </a:rPr>
              <a:t>-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λ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11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is positive, our rule becomes:</a:t>
            </a:r>
          </a:p>
          <a:p>
            <a:pPr marL="228600" indent="-228600">
              <a:spcBef>
                <a:spcPct val="20000"/>
              </a:spcBef>
            </a:pP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60768" name="Object 0"/>
          <p:cNvGraphicFramePr>
            <a:graphicFrameLocks noChangeAspect="1"/>
          </p:cNvGraphicFramePr>
          <p:nvPr/>
        </p:nvGraphicFramePr>
        <p:xfrm>
          <a:off x="470469" y="2954338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3" imgW="3886200" imgH="609480" progId="Equation.3">
                  <p:embed/>
                </p:oleObj>
              </mc:Choice>
              <mc:Fallback>
                <p:oleObj name="Equation" r:id="rId3" imgW="3886200" imgH="609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69" y="2954338"/>
                        <a:ext cx="3886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If the loss factors are identical, and the prior probabilities are equal, this reduces to a standard likelihood ratio:</a:t>
            </a: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454025" y="4443668"/>
          <a:ext cx="2476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5" imgW="2476440" imgH="609480" progId="Equation.3">
                  <p:embed/>
                </p:oleObj>
              </mc:Choice>
              <mc:Fallback>
                <p:oleObj name="Equation" r:id="rId5" imgW="2476440" imgH="609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443668"/>
                        <a:ext cx="2476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Likelihood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01613" y="606002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Consider a symmetrical or zero-one loss function: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004000"/>
              </a:solidFill>
              <a:latin typeface="+mn-lt"/>
            </a:endParaRPr>
          </a:p>
        </p:txBody>
      </p:sp>
      <p:graphicFrame>
        <p:nvGraphicFramePr>
          <p:cNvPr id="161792" name="Object 0"/>
          <p:cNvGraphicFramePr>
            <a:graphicFrameLocks noChangeAspect="1"/>
          </p:cNvGraphicFramePr>
          <p:nvPr/>
        </p:nvGraphicFramePr>
        <p:xfrm>
          <a:off x="454025" y="1005707"/>
          <a:ext cx="330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3" imgW="3301920" imgH="647640" progId="Equation.3">
                  <p:embed/>
                </p:oleObj>
              </mc:Choice>
              <mc:Fallback>
                <p:oleObj name="Equation" r:id="rId3" imgW="3301920" imgH="647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05707"/>
                        <a:ext cx="330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The conditional risk is:</a:t>
            </a:r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454025" y="2148810"/>
          <a:ext cx="27305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5" imgW="2730240" imgH="1726920" progId="Equation.3">
                  <p:embed/>
                </p:oleObj>
              </mc:Choice>
              <mc:Fallback>
                <p:oleObj name="Equation" r:id="rId5" imgW="2730240" imgH="1726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148810"/>
                        <a:ext cx="27305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	The conditional risk is the average probability of error.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To minimize error, maximize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P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|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1800" b="1" dirty="0">
                <a:solidFill>
                  <a:schemeClr val="bg1"/>
                </a:solidFill>
                <a:latin typeface="+mn-lt"/>
                <a:cs typeface="Arial" charset="0"/>
              </a:rPr>
              <a:t>— also known as </a:t>
            </a:r>
            <a:r>
              <a:rPr lang="en-US" sz="1800" b="1" i="1" dirty="0">
                <a:solidFill>
                  <a:schemeClr val="bg1"/>
                </a:solidFill>
                <a:latin typeface="+mn-lt"/>
                <a:cs typeface="Arial" charset="0"/>
              </a:rPr>
              <a:t>maximum a posteriori decoding</a:t>
            </a:r>
            <a:r>
              <a:rPr lang="en-US" sz="1800" b="1" dirty="0">
                <a:solidFill>
                  <a:schemeClr val="bg1"/>
                </a:solidFill>
                <a:latin typeface="+mn-lt"/>
                <a:cs typeface="Arial" charset="0"/>
              </a:rPr>
              <a:t> (MAP).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Minimum Error Rate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01613" y="743456"/>
            <a:ext cx="8645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Minimum error rate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classification: choose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if: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) &gt; P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</a:rPr>
              <a:t>j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for all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j≠i</a:t>
            </a:r>
            <a:endParaRPr lang="en-US" sz="1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7117" r="17624" b="31480"/>
          <a:stretch>
            <a:fillRect/>
          </a:stretch>
        </p:blipFill>
        <p:spPr bwMode="auto">
          <a:xfrm>
            <a:off x="233363" y="3719215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/>
          <a:srcRect l="17432" r="16513" b="33945"/>
          <a:stretch>
            <a:fillRect/>
          </a:stretch>
        </p:blipFill>
        <p:spPr bwMode="auto">
          <a:xfrm>
            <a:off x="233363" y="1352550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4"/>
          <a:srcRect l="15456" r="15598" b="30417"/>
          <a:stretch>
            <a:fillRect/>
          </a:stretch>
        </p:blipFill>
        <p:spPr bwMode="auto">
          <a:xfrm>
            <a:off x="3406877" y="1548370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Likelihood Ratio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201613" y="616844"/>
            <a:ext cx="86455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Design our classifier to minimize the worst overall </a:t>
            </a:r>
            <a:r>
              <a:rPr lang="en-US" sz="1800" b="1" dirty="0" smtClean="0">
                <a:solidFill>
                  <a:schemeClr val="bg1"/>
                </a:solidFill>
              </a:rPr>
              <a:t>risk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en-US" sz="1800" b="1" dirty="0">
                <a:solidFill>
                  <a:schemeClr val="bg1"/>
                </a:solidFill>
              </a:rPr>
              <a:t>avoid catastrophic failures)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Factor overall risk into contributions for each region:</a:t>
            </a:r>
            <a:endParaRPr lang="en-US" sz="1800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62816" name="Object 0"/>
          <p:cNvGraphicFramePr>
            <a:graphicFrameLocks noChangeAspect="1"/>
          </p:cNvGraphicFramePr>
          <p:nvPr/>
        </p:nvGraphicFramePr>
        <p:xfrm>
          <a:off x="484188" y="1669897"/>
          <a:ext cx="4368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3" imgW="4368600" imgH="1079280" progId="Equation.3">
                  <p:embed/>
                </p:oleObj>
              </mc:Choice>
              <mc:Fallback>
                <p:oleObj name="Equation" r:id="rId3" imgW="4368600" imgH="10792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669897"/>
                        <a:ext cx="43688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Using a simplified notation (Van Trees, 1968):</a:t>
            </a:r>
            <a:endParaRPr lang="en-US" sz="1800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484188" y="3387008"/>
          <a:ext cx="3505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5" imgW="3504960" imgH="1434960" progId="Equation.3">
                  <p:embed/>
                </p:oleObj>
              </mc:Choice>
              <mc:Fallback>
                <p:oleObj name="Equation" r:id="rId5" imgW="3504960" imgH="1434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387008"/>
                        <a:ext cx="35052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Minimax</a:t>
            </a:r>
            <a:r>
              <a:rPr lang="en-US" b="1" dirty="0" smtClean="0">
                <a:solidFill>
                  <a:schemeClr val="accent2"/>
                </a:solidFill>
              </a:rPr>
              <a:t> Criterion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84188" y="1130043"/>
          <a:ext cx="408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3" imgW="4089240" imgH="291960" progId="Equation.3">
                  <p:embed/>
                </p:oleObj>
              </mc:Choice>
              <mc:Fallback>
                <p:oleObj name="Equation" r:id="rId3" imgW="408924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130043"/>
                        <a:ext cx="408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86865" y="701252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rewrite the risk: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484188" y="2021093"/>
          <a:ext cx="502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5" imgW="5029200" imgH="291960" progId="Equation.3">
                  <p:embed/>
                </p:oleObj>
              </mc:Choice>
              <mc:Fallback>
                <p:oleObj name="Equation" r:id="rId5" imgW="5029200" imgH="291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021093"/>
                        <a:ext cx="5029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I</a:t>
            </a:r>
            <a:r>
              <a:rPr lang="en-US" sz="1800" b="1" baseline="-25000" dirty="0">
                <a:solidFill>
                  <a:schemeClr val="bg1"/>
                </a:solidFill>
              </a:rPr>
              <a:t>11</a:t>
            </a:r>
            <a:r>
              <a:rPr lang="en-US" sz="1800" b="1" dirty="0">
                <a:solidFill>
                  <a:schemeClr val="bg1"/>
                </a:solidFill>
              </a:rPr>
              <a:t>=1-I</a:t>
            </a:r>
            <a:r>
              <a:rPr lang="en-US" sz="1800" b="1" baseline="-25000" dirty="0">
                <a:solidFill>
                  <a:schemeClr val="bg1"/>
                </a:solidFill>
              </a:rPr>
              <a:t>21 </a:t>
            </a:r>
            <a:r>
              <a:rPr lang="en-US" sz="1800" b="1" dirty="0">
                <a:solidFill>
                  <a:schemeClr val="bg1"/>
                </a:solidFill>
              </a:rPr>
              <a:t>and I</a:t>
            </a:r>
            <a:r>
              <a:rPr lang="en-US" sz="1800" b="1" baseline="-25000" dirty="0">
                <a:solidFill>
                  <a:schemeClr val="bg1"/>
                </a:solidFill>
              </a:rPr>
              <a:t>22</a:t>
            </a:r>
            <a:r>
              <a:rPr lang="en-US" sz="1800" b="1" dirty="0">
                <a:solidFill>
                  <a:schemeClr val="bg1"/>
                </a:solidFill>
              </a:rPr>
              <a:t>=1-I</a:t>
            </a:r>
            <a:r>
              <a:rPr lang="en-US" sz="1800" b="1" baseline="-25000" dirty="0">
                <a:solidFill>
                  <a:schemeClr val="bg1"/>
                </a:solidFill>
              </a:rPr>
              <a:t>12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chemeClr val="bg1"/>
              </a:solidFill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</a:pPr>
            <a:r>
              <a:rPr lang="en-US" sz="1800" b="1">
                <a:solidFill>
                  <a:schemeClr val="bg1"/>
                </a:solidFill>
              </a:rPr>
              <a:t>	We make this substitution because we want the risk in terms of error probabilities and priors.</a:t>
            </a:r>
            <a:endParaRPr lang="en-US" sz="18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157710" name="Object 14"/>
          <p:cNvGraphicFramePr>
            <a:graphicFrameLocks noChangeAspect="1"/>
          </p:cNvGraphicFramePr>
          <p:nvPr/>
        </p:nvGraphicFramePr>
        <p:xfrm>
          <a:off x="484188" y="3706609"/>
          <a:ext cx="54610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7" imgW="5460840" imgH="1688760" progId="Equation.3">
                  <p:embed/>
                </p:oleObj>
              </mc:Choice>
              <mc:Fallback>
                <p:oleObj name="Equation" r:id="rId7" imgW="5460840" imgH="16887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06609"/>
                        <a:ext cx="54610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Multiply out, add and subtract </a:t>
            </a:r>
            <a:r>
              <a:rPr lang="en-US" sz="1800" b="1" dirty="0" smtClean="0">
                <a:solidFill>
                  <a:schemeClr val="bg1"/>
                </a:solidFill>
              </a:rPr>
              <a:t>P</a:t>
            </a:r>
            <a:r>
              <a:rPr lang="en-US" sz="18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-25000" dirty="0" smtClean="0">
                <a:solidFill>
                  <a:schemeClr val="bg1"/>
                </a:solidFill>
                <a:sym typeface="Symbol" pitchFamily="18" charset="2"/>
              </a:rPr>
              <a:t>21</a:t>
            </a:r>
            <a:r>
              <a:rPr lang="en-US" sz="1800" b="1" dirty="0">
                <a:solidFill>
                  <a:schemeClr val="bg1"/>
                </a:solidFill>
              </a:rPr>
              <a:t>, and rearrange:</a:t>
            </a:r>
            <a:endParaRPr lang="en-US" sz="18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Minimax</a:t>
            </a:r>
            <a:r>
              <a:rPr lang="en-US" b="1" dirty="0" smtClean="0">
                <a:solidFill>
                  <a:schemeClr val="accent2"/>
                </a:solidFill>
              </a:rPr>
              <a:t> Criterion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34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Assume all relevant probability distributions are known (later we will learn how to estimate these from data).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exploit prior knowledge in our fish classification problem: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Are the sequence of fish predictable? (statistics)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Is each class equally probable? (uniform priors)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Probability Decision Theory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469440" y="1157185"/>
          <a:ext cx="48895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3" imgW="4889160" imgH="3416040" progId="Equation.3">
                  <p:embed/>
                </p:oleObj>
              </mc:Choice>
              <mc:Fallback>
                <p:oleObj name="Equation" r:id="rId3" imgW="4889160" imgH="3416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40" y="1157185"/>
                        <a:ext cx="4889500" cy="341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95008" y="642953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=1- P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Expansion of the Risk Function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498475" y="960079"/>
          <a:ext cx="4889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3" imgW="4889160" imgH="647640" progId="Equation.3">
                  <p:embed/>
                </p:oleObj>
              </mc:Choice>
              <mc:Fallback>
                <p:oleObj name="Equation" r:id="rId3" imgW="4889160" imgH="647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60079"/>
                        <a:ext cx="4889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95008" y="586681"/>
            <a:ext cx="8645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the risk is linear in P</a:t>
            </a:r>
            <a:r>
              <a:rPr lang="en-US" sz="1800" b="1" baseline="-25000" dirty="0">
                <a:solidFill>
                  <a:schemeClr val="bg1"/>
                </a:solidFill>
              </a:rPr>
              <a:t>2: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195008" y="1781002"/>
            <a:ext cx="86455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we can find a boundary such that the second term is zero, then the </a:t>
            </a:r>
            <a:r>
              <a:rPr lang="en-US" sz="1800" b="1" dirty="0" err="1">
                <a:solidFill>
                  <a:schemeClr val="bg1"/>
                </a:solidFill>
              </a:rPr>
              <a:t>minimax</a:t>
            </a:r>
            <a:r>
              <a:rPr lang="en-US" sz="1800" b="1" dirty="0">
                <a:solidFill>
                  <a:schemeClr val="bg1"/>
                </a:solidFill>
              </a:rPr>
              <a:t> risk becomes:</a:t>
            </a:r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498475" y="2465541"/>
          <a:ext cx="485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5" imgW="4851360" imgH="291960" progId="Equation.3">
                  <p:embed/>
                </p:oleObj>
              </mc:Choice>
              <mc:Fallback>
                <p:oleObj name="Equation" r:id="rId5" imgW="4851360" imgH="291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465541"/>
                        <a:ext cx="4851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195008" y="2920182"/>
            <a:ext cx="4956175" cy="3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each value of the prior, there is an associated Bayes error rate.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 err="1">
                <a:solidFill>
                  <a:schemeClr val="accent1"/>
                </a:solidFill>
              </a:rPr>
              <a:t>Minimax</a:t>
            </a:r>
            <a:r>
              <a:rPr lang="en-US" sz="1800" b="1" dirty="0">
                <a:solidFill>
                  <a:schemeClr val="accent1"/>
                </a:solidFill>
              </a:rPr>
              <a:t>: </a:t>
            </a:r>
            <a:r>
              <a:rPr lang="en-US" sz="1800" b="1" dirty="0">
                <a:solidFill>
                  <a:schemeClr val="bg1"/>
                </a:solidFill>
              </a:rPr>
              <a:t>find the maximum Bayes error for the prior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, and then use the corresponding decision region.</a:t>
            </a: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7"/>
          <a:srcRect l="14999" t="25102" r="30104" b="25926"/>
          <a:stretch>
            <a:fillRect/>
          </a:stretch>
        </p:blipFill>
        <p:spPr bwMode="auto">
          <a:xfrm>
            <a:off x="5464175" y="2909884"/>
            <a:ext cx="34607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Explanation of the Risk Function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72117" y="687184"/>
            <a:ext cx="86455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Guarantee the total risk is less than some fixed constant (or cost).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Minimize the risk subject to the constraint:</a:t>
            </a:r>
            <a:endParaRPr lang="en-US" sz="1800" b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468313" y="1482675"/>
          <a:ext cx="205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3" imgW="2057400" imgH="317160" progId="Equation.3">
                  <p:embed/>
                </p:oleObj>
              </mc:Choice>
              <mc:Fallback>
                <p:oleObj name="Equation" r:id="rId3" imgW="2057400" imgH="317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2675"/>
                        <a:ext cx="2057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	(e.g., must not misclassify more than 1% of salmon as sea bass)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Typically must adjust boundaries numerically.</a:t>
            </a:r>
          </a:p>
          <a:p>
            <a:pPr marL="228600" indent="-228600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some distributions (e.g., Gaussian), analytical solutions do exist.</a:t>
            </a:r>
            <a:endParaRPr lang="en-US" sz="1800" b="1" baseline="-25000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Neyman</a:t>
            </a:r>
            <a:r>
              <a:rPr lang="en-US" b="1" dirty="0" smtClean="0">
                <a:solidFill>
                  <a:schemeClr val="accent2"/>
                </a:solidFill>
              </a:rPr>
              <a:t>-Pearson Criterion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8" name="Equation" r:id="rId3" imgW="2070000" imgH="291960" progId="Equation.3">
                    <p:embed/>
                  </p:oleObj>
                </mc:Choice>
                <mc:Fallback>
                  <p:oleObj name="Equation" r:id="rId3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1632"/>
                          <a:ext cx="1304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9" name="Equation" r:id="rId5" imgW="4356000" imgH="355320" progId="Equation.3">
                    <p:embed/>
                  </p:oleObj>
                </mc:Choice>
                <mc:Fallback>
                  <p:oleObj name="Equation" r:id="rId5" imgW="4356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798"/>
                          <a:ext cx="274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0" name="Equation" r:id="rId7" imgW="4533840" imgH="672840" progId="Equation.DSMT4">
                    <p:embed/>
                  </p:oleObj>
                </mc:Choice>
                <mc:Fallback>
                  <p:oleObj name="Equation" r:id="rId7" imgW="45338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" y="883"/>
                          <a:ext cx="2856" cy="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Normal Distributions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97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 err="1" smtClean="0">
                <a:solidFill>
                  <a:schemeClr val="bg1"/>
                </a:solidFill>
              </a:rPr>
              <a:t>Univariate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normal distribution: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Equation" r:id="rId4" imgW="2958840" imgH="672840" progId="Equation.3">
                  <p:embed/>
                </p:oleObj>
              </mc:Choice>
              <mc:Fallback>
                <p:oleObj name="Equation" r:id="rId4" imgW="295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2307"/>
                        <a:ext cx="2959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Equation" r:id="rId6" imgW="3365280" imgH="1358640" progId="Equation.3">
                  <p:embed/>
                </p:oleObj>
              </mc:Choice>
              <mc:Fallback>
                <p:oleObj name="Equation" r:id="rId6" imgW="3365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881009"/>
                        <a:ext cx="3365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the mean and covariance are defined by: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entropy of a </a:t>
            </a:r>
            <a:r>
              <a:rPr lang="en-US" sz="1800" b="1" dirty="0" err="1" smtClean="0">
                <a:solidFill>
                  <a:schemeClr val="bg1"/>
                </a:solidFill>
              </a:rPr>
              <a:t>univariate</a:t>
            </a:r>
            <a:r>
              <a:rPr lang="en-US" sz="1800" b="1" dirty="0" smtClean="0">
                <a:solidFill>
                  <a:schemeClr val="bg1"/>
                </a:solidFill>
              </a:rPr>
              <a:t> normal distribution is </a:t>
            </a:r>
            <a:r>
              <a:rPr lang="en-US" sz="1800" b="1" dirty="0">
                <a:solidFill>
                  <a:schemeClr val="bg1"/>
                </a:solidFill>
              </a:rPr>
              <a:t>given by: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Equation" r:id="rId8" imgW="4241520" imgH="647640" progId="Equation.DSMT4">
                  <p:embed/>
                </p:oleObj>
              </mc:Choice>
              <mc:Fallback>
                <p:oleObj name="Equation" r:id="rId8" imgW="4241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349"/>
                        <a:ext cx="424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Univariate</a:t>
            </a:r>
            <a:r>
              <a:rPr lang="en-US" b="1" dirty="0" smtClean="0">
                <a:solidFill>
                  <a:schemeClr val="accent2"/>
                </a:solidFill>
              </a:rPr>
              <a:t> Normal Distribution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3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/>
          <a:srcRect l="18541" t="31139" r="41042" b="31551"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chemeClr val="bg1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; 95% is within two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; 99% is within three </a:t>
              </a:r>
              <a:r>
                <a:rPr lang="en-US" sz="1800" b="1" dirty="0">
                  <a:solidFill>
                    <a:schemeClr val="bg1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chemeClr val="bg1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14" name="Equation" r:id="rId4" imgW="1346040" imgH="571320" progId="Equation.DSMT4">
                    <p:embed/>
                  </p:oleObj>
                </mc:Choice>
                <mc:Fallback>
                  <p:oleObj name="Equation" r:id="rId4" imgW="1346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1396"/>
                          <a:ext cx="847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Mean and 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0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</a:t>
            </a:r>
            <a:r>
              <a:rPr lang="en-US" sz="1800" b="1" dirty="0" smtClean="0">
                <a:solidFill>
                  <a:schemeClr val="bg1"/>
                </a:solidFill>
              </a:rPr>
              <a:t>μ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represents the mean (vector) and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represents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Note the exponent term is really a dot product or 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weighted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Multivariate Normal Distributions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40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0728" t="24554" r="43750" b="15775"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35606" t="35933" r="20462" b="35722"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Support Regions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2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/>
          <a:srcRect l="20000" t="19072" r="4047" b="29504"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Derivation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82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/>
          <a:srcRect l="20116" t="20302" r="5548" b="32509"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3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State of nature is </a:t>
            </a:r>
            <a:r>
              <a:rPr lang="en-US" sz="1800" b="1" i="1" dirty="0">
                <a:solidFill>
                  <a:schemeClr val="bg1"/>
                </a:solidFill>
              </a:rPr>
              <a:t>prior</a:t>
            </a:r>
            <a:r>
              <a:rPr lang="en-US" sz="1800" b="1" dirty="0">
                <a:solidFill>
                  <a:schemeClr val="bg1"/>
                </a:solidFill>
              </a:rPr>
              <a:t> information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Model as a random variable, 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="1" dirty="0" smtClean="0">
                <a:solidFill>
                  <a:schemeClr val="bg1"/>
                </a:solidFill>
              </a:rPr>
              <a:t>:</a:t>
            </a:r>
            <a:endParaRPr lang="en-US" sz="1800" b="1" dirty="0">
              <a:solidFill>
                <a:schemeClr val="bg1"/>
              </a:solidFill>
            </a:endParaRP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: the event that the next fish is a sea bass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category 1: sea bass; category 2: salmon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b="1" dirty="0">
                <a:solidFill>
                  <a:schemeClr val="bg1"/>
                </a:solidFill>
              </a:rPr>
              <a:t>= probability of category 1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b="1" dirty="0">
                <a:solidFill>
                  <a:schemeClr val="bg1"/>
                </a:solidFill>
              </a:rPr>
              <a:t>= probability of category 2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) + P(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) = 1</a:t>
            </a:r>
          </a:p>
          <a:p>
            <a:pPr marL="574675" lvl="3" indent="-234950"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Exclusivity: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and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share no basic events</a:t>
            </a:r>
          </a:p>
          <a:p>
            <a:pPr marL="574675" lvl="3" indent="-234950">
              <a:spcAft>
                <a:spcPct val="250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Exhaustivity: the union of all outcomes is the sample </a:t>
            </a:r>
            <a:r>
              <a:rPr lang="en-US" sz="1800" b="1" dirty="0" smtClean="0">
                <a:solidFill>
                  <a:schemeClr val="bg1"/>
                </a:solidFill>
              </a:rPr>
              <a:t>space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en-US" sz="1800" b="1" dirty="0">
                <a:solidFill>
                  <a:schemeClr val="bg1"/>
                </a:solidFill>
              </a:rPr>
              <a:t>either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or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must occur)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all incorrect classifications have an equal cost:</a:t>
            </a:r>
          </a:p>
          <a:p>
            <a:pPr marL="571500" lvl="1" indent="-2286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Decide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if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) &gt; 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; otherwise, decide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Prior Probabilities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/>
          <a:srcRect l="18034" t="19705" r="5202" b="34984"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Unequal 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 l="17804" t="23183" r="5202" b="31401"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Nonzero Off-Diagonal Elements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8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 l="18034" t="19284" r="5087" b="34457"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Unconstrained or “Full”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3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34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Assume all relevant probability distributions are known (later we will learn how to estimate these from data).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exploit prior knowledge in our fish classification problem: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Are the sequence of fish predictable? (statistics)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Is each class equally probable? (uniform priors)</a:t>
            </a:r>
          </a:p>
          <a:p>
            <a:pPr marL="339725" lvl="1" indent="-163513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Probability Decision Theory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8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Bayes Formula</a:t>
            </a:r>
            <a:r>
              <a:rPr lang="en-US" sz="1800" b="1" dirty="0" smtClean="0">
                <a:solidFill>
                  <a:schemeClr val="bg1"/>
                </a:solidFill>
              </a:rPr>
              <a:t>: factors a posterior into a combination of a likelihood, prior and the evidence. Is this the only appropriate engineering model?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Bayes Decision Rule</a:t>
            </a:r>
            <a:r>
              <a:rPr lang="en-US" sz="1800" b="1" dirty="0" smtClean="0">
                <a:solidFill>
                  <a:schemeClr val="bg1"/>
                </a:solidFill>
              </a:rPr>
              <a:t>: what is its relationship to minimum error?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Bayes Risk: </a:t>
            </a:r>
            <a:r>
              <a:rPr lang="en-US" sz="1800" b="1" dirty="0" smtClean="0">
                <a:solidFill>
                  <a:schemeClr val="bg1"/>
                </a:solidFill>
              </a:rPr>
              <a:t>what is its relation to performance?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Generalized Risk: </a:t>
            </a:r>
            <a:r>
              <a:rPr lang="en-US" sz="1800" b="1" dirty="0" smtClean="0">
                <a:solidFill>
                  <a:schemeClr val="bg1"/>
                </a:solidFill>
              </a:rPr>
              <a:t>what are some alternate formulations for decision criteria based on risk? What are some applications where these formulations would be appropriate?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87531" y="635455"/>
            <a:ext cx="8645525" cy="16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decision rule with only prior information always produces the same result and ignores measurements.</a:t>
            </a:r>
          </a:p>
          <a:p>
            <a:pPr marL="228600" indent="-22860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) &gt;&gt; 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, we will be correct most of the time.</a:t>
            </a:r>
          </a:p>
          <a:p>
            <a:pPr marL="228600" indent="-22860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Probability of error: </a:t>
            </a:r>
            <a:r>
              <a:rPr lang="en-US" sz="1800" dirty="0">
                <a:solidFill>
                  <a:schemeClr val="bg1"/>
                </a:solidFill>
              </a:rPr>
              <a:t>P(E) = min(P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),P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))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2"/>
          <a:srcRect l="17432" r="16513" b="33945"/>
          <a:stretch>
            <a:fillRect/>
          </a:stretch>
        </p:blipFill>
        <p:spPr bwMode="auto">
          <a:xfrm>
            <a:off x="5127831" y="2267465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84817" y="2575331"/>
            <a:ext cx="47291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a feature, 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b="1" dirty="0">
                <a:solidFill>
                  <a:schemeClr val="bg1"/>
                </a:solidFill>
              </a:rPr>
              <a:t> (lightness), which is a continuous random variable, </a:t>
            </a:r>
            <a:r>
              <a:rPr lang="en-US" sz="1800" dirty="0">
                <a:solidFill>
                  <a:schemeClr val="bg1"/>
                </a:solidFill>
              </a:rPr>
              <a:t>p(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dirty="0" smtClean="0">
                <a:solidFill>
                  <a:schemeClr val="bg1"/>
                </a:solidFill>
              </a:rPr>
              <a:t>|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  is the class-conditional probability density function: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84356" y="3903014"/>
            <a:ext cx="4810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Aft>
                <a:spcPct val="500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p(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dirty="0" smtClean="0">
                <a:solidFill>
                  <a:schemeClr val="bg1"/>
                </a:solidFill>
              </a:rPr>
              <a:t>|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b="1" dirty="0">
                <a:solidFill>
                  <a:schemeClr val="bg1"/>
                </a:solidFill>
              </a:rPr>
              <a:t>and </a:t>
            </a:r>
            <a:r>
              <a:rPr lang="en-US" sz="1800" dirty="0">
                <a:solidFill>
                  <a:schemeClr val="bg1"/>
                </a:solidFill>
              </a:rPr>
              <a:t>p(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dirty="0" smtClean="0">
                <a:solidFill>
                  <a:schemeClr val="bg1"/>
                </a:solidFill>
              </a:rPr>
              <a:t>|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b="1" dirty="0">
                <a:solidFill>
                  <a:schemeClr val="bg1"/>
                </a:solidFill>
              </a:rPr>
              <a:t>describe the difference in lightness between populations of sea and salmon.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Class-Conditional Probabilities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87531" y="635455"/>
            <a:ext cx="864552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probability density function is denoted in lowercase and represents a function of a continuous variable.</a:t>
            </a:r>
          </a:p>
          <a:p>
            <a:pPr marL="228600" indent="-228600">
              <a:spcAft>
                <a:spcPct val="50000"/>
              </a:spcAft>
              <a:buFontTx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p</a:t>
            </a:r>
            <a:r>
              <a:rPr lang="en-US" sz="1800" baseline="-25000" dirty="0" err="1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x</a:t>
            </a:r>
            <a:r>
              <a:rPr lang="en-US" sz="1800" dirty="0" err="1" smtClean="0">
                <a:solidFill>
                  <a:schemeClr val="bg1"/>
                </a:solidFill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, often abbreviated as </a:t>
            </a:r>
            <a:r>
              <a:rPr lang="en-US" sz="1800" dirty="0">
                <a:solidFill>
                  <a:schemeClr val="bg1"/>
                </a:solidFill>
              </a:rPr>
              <a:t>p(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, denotes a probability density function for the random variable </a:t>
            </a:r>
            <a:r>
              <a:rPr lang="en-US" sz="1800" dirty="0">
                <a:solidFill>
                  <a:schemeClr val="bg1"/>
                </a:solidFill>
              </a:rPr>
              <a:t>X</a:t>
            </a:r>
            <a:r>
              <a:rPr lang="en-US" sz="1800" b="1" dirty="0">
                <a:solidFill>
                  <a:schemeClr val="bg1"/>
                </a:solidFill>
              </a:rPr>
              <a:t>. Note that </a:t>
            </a:r>
            <a:r>
              <a:rPr lang="en-US" sz="1800" dirty="0" err="1">
                <a:solidFill>
                  <a:schemeClr val="bg1"/>
                </a:solidFill>
              </a:rPr>
              <a:t>p</a:t>
            </a:r>
            <a:r>
              <a:rPr lang="en-US" sz="1800" baseline="-25000" dirty="0" err="1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x</a:t>
            </a:r>
            <a:r>
              <a:rPr lang="en-US" sz="1800" dirty="0" err="1" smtClean="0">
                <a:solidFill>
                  <a:schemeClr val="bg1"/>
                </a:solidFill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and </a:t>
            </a:r>
            <a:r>
              <a:rPr lang="en-US" sz="1800" dirty="0" err="1">
                <a:solidFill>
                  <a:schemeClr val="bg1"/>
                </a:solidFill>
              </a:rPr>
              <a:t>p</a:t>
            </a:r>
            <a:r>
              <a:rPr lang="en-US" sz="1800" baseline="-25000" dirty="0" err="1">
                <a:solidFill>
                  <a:schemeClr val="bg1"/>
                </a:solidFill>
              </a:rPr>
              <a:t>y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i="1" dirty="0" err="1">
                <a:solidFill>
                  <a:schemeClr val="bg1"/>
                </a:solidFill>
              </a:rPr>
              <a:t>y</a:t>
            </a:r>
            <a:r>
              <a:rPr lang="en-US" sz="1800" dirty="0" err="1" smtClean="0">
                <a:solidFill>
                  <a:schemeClr val="bg1"/>
                </a:solidFill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can be two different functions.</a:t>
            </a:r>
          </a:p>
          <a:p>
            <a:pPr marL="228600" indent="-228600">
              <a:spcAft>
                <a:spcPct val="500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P(</a:t>
            </a:r>
            <a:r>
              <a:rPr lang="en-US" sz="1800" i="1" dirty="0" err="1">
                <a:solidFill>
                  <a:schemeClr val="bg1"/>
                </a:solidFill>
              </a:rPr>
              <a:t>x</a:t>
            </a:r>
            <a:r>
              <a:rPr lang="en-US" sz="1800" dirty="0" err="1" smtClean="0">
                <a:solidFill>
                  <a:schemeClr val="bg1"/>
                </a:solidFill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denotes a probability mass function, and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must </a:t>
            </a:r>
            <a:r>
              <a:rPr lang="en-US" sz="1800" b="1" dirty="0">
                <a:solidFill>
                  <a:schemeClr val="bg1"/>
                </a:solidFill>
              </a:rPr>
              <a:t>obey the following constraints:</a:t>
            </a:r>
          </a:p>
          <a:p>
            <a:pPr marL="228600" indent="-228600">
              <a:spcAft>
                <a:spcPct val="50000"/>
              </a:spcAft>
            </a:pPr>
            <a:endParaRPr lang="en-US" sz="1800" b="1" dirty="0">
              <a:solidFill>
                <a:srgbClr val="004000"/>
              </a:solidFill>
              <a:sym typeface="Symbol" pitchFamily="18" charset="2"/>
            </a:endParaRPr>
          </a:p>
        </p:txBody>
      </p:sp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448586" y="3342766"/>
          <a:ext cx="111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117440" imgH="507960" progId="Equation.3">
                  <p:embed/>
                </p:oleObj>
              </mc:Choice>
              <mc:Fallback>
                <p:oleObj name="Equation" r:id="rId3" imgW="111744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86" y="3342766"/>
                        <a:ext cx="1117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670423" y="2971800"/>
          <a:ext cx="812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812520" imgH="266400" progId="Equation.3">
                  <p:embed/>
                </p:oleObj>
              </mc:Choice>
              <mc:Fallback>
                <p:oleObj name="Equation" r:id="rId5" imgW="81252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23" y="2971800"/>
                        <a:ext cx="812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223838" y="3989046"/>
            <a:ext cx="8529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10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Probability mass functions are typically used for discrete random variables while densities describe continuous random variables (latter must be integrated).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Probability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186865" y="673116"/>
            <a:ext cx="8645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Suppose we know both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b="1" dirty="0">
                <a:solidFill>
                  <a:schemeClr val="bg1"/>
                </a:solidFill>
              </a:rPr>
              <a:t>and </a:t>
            </a:r>
            <a:r>
              <a:rPr lang="en-US" sz="1800" dirty="0">
                <a:solidFill>
                  <a:schemeClr val="bg1"/>
                </a:solidFill>
              </a:rPr>
              <a:t>p(</a:t>
            </a:r>
            <a:r>
              <a:rPr lang="en-US" sz="1800" i="1" dirty="0" err="1">
                <a:solidFill>
                  <a:schemeClr val="bg1"/>
                </a:solidFill>
              </a:rPr>
              <a:t>x</a:t>
            </a:r>
            <a:r>
              <a:rPr lang="en-US" sz="1800" dirty="0" err="1" smtClean="0">
                <a:solidFill>
                  <a:schemeClr val="bg1"/>
                </a:solidFill>
              </a:rPr>
              <a:t>|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, and we can measure 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b="1" dirty="0">
                <a:solidFill>
                  <a:schemeClr val="bg1"/>
                </a:solidFill>
              </a:rPr>
              <a:t>. How does this influence our decision?</a:t>
            </a: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joint probability </a:t>
            </a:r>
            <a:r>
              <a:rPr lang="en-US" sz="1800" b="1" dirty="0" smtClean="0">
                <a:solidFill>
                  <a:schemeClr val="bg1"/>
                </a:solidFill>
              </a:rPr>
              <a:t>of </a:t>
            </a:r>
            <a:r>
              <a:rPr lang="en-US" sz="1800" b="1" dirty="0">
                <a:solidFill>
                  <a:schemeClr val="bg1"/>
                </a:solidFill>
              </a:rPr>
              <a:t>finding a pattern that is in category </a:t>
            </a:r>
            <a:r>
              <a:rPr lang="en-US" sz="1800" i="1" dirty="0">
                <a:solidFill>
                  <a:schemeClr val="bg1"/>
                </a:solidFill>
              </a:rPr>
              <a:t>j</a:t>
            </a:r>
            <a:r>
              <a:rPr lang="en-US" sz="1800" b="1" dirty="0">
                <a:solidFill>
                  <a:schemeClr val="bg1"/>
                </a:solidFill>
              </a:rPr>
              <a:t> and that this pattern has a feature value of 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b="1" dirty="0">
                <a:solidFill>
                  <a:schemeClr val="bg1"/>
                </a:solidFill>
              </a:rPr>
              <a:t> is:</a:t>
            </a:r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493021" y="3239688"/>
          <a:ext cx="2222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2222280" imgH="698400" progId="Equation.3">
                  <p:embed/>
                </p:oleObj>
              </mc:Choice>
              <mc:Fallback>
                <p:oleObj name="Equation" r:id="rId3" imgW="2222280" imgH="698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21" y="3239688"/>
                        <a:ext cx="2222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4" name="Object 12"/>
          <p:cNvGraphicFramePr>
            <a:graphicFrameLocks noChangeAspect="1"/>
          </p:cNvGraphicFramePr>
          <p:nvPr/>
        </p:nvGraphicFramePr>
        <p:xfrm>
          <a:off x="485315" y="4563757"/>
          <a:ext cx="2209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5" imgW="2209680" imgH="660240" progId="Equation.3">
                  <p:embed/>
                </p:oleObj>
              </mc:Choice>
              <mc:Fallback>
                <p:oleObj name="Equation" r:id="rId5" imgW="2209680" imgH="660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15" y="4563757"/>
                        <a:ext cx="2209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99565" y="4116856"/>
            <a:ext cx="864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</a:rPr>
              <a:t>	where in the case of two categories:</a:t>
            </a:r>
          </a:p>
        </p:txBody>
      </p:sp>
      <p:graphicFrame>
        <p:nvGraphicFramePr>
          <p:cNvPr id="146446" name="Object 14"/>
          <p:cNvGraphicFramePr>
            <a:graphicFrameLocks noChangeAspect="1"/>
          </p:cNvGraphicFramePr>
          <p:nvPr/>
        </p:nvGraphicFramePr>
        <p:xfrm>
          <a:off x="480612" y="2269616"/>
          <a:ext cx="358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7" imgW="3581280" imgH="393480" progId="Equation.3">
                  <p:embed/>
                </p:oleObj>
              </mc:Choice>
              <mc:Fallback>
                <p:oleObj name="Equation" r:id="rId7" imgW="358128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12" y="2269616"/>
                        <a:ext cx="3581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199565" y="2823181"/>
            <a:ext cx="8510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Rearranging terms, we arrive at Bayes formula: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Bayes Formula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186865" y="630912"/>
            <a:ext cx="8645525" cy="357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 formula:</a:t>
            </a:r>
          </a:p>
          <a:p>
            <a:pPr marL="176213" indent="-176213">
              <a:spcBef>
                <a:spcPts val="42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	can be expressed in words as:</a:t>
            </a:r>
          </a:p>
          <a:p>
            <a:pPr marL="228600" indent="-228600">
              <a:lnSpc>
                <a:spcPct val="120000"/>
              </a:lnSpc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20000"/>
              </a:lnSpc>
              <a:spcBef>
                <a:spcPct val="25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By measuring 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b="1" dirty="0">
                <a:solidFill>
                  <a:schemeClr val="bg1"/>
                </a:solidFill>
              </a:rPr>
              <a:t>, we can convert the prior probability,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, into a posterior probability,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1800" dirty="0" err="1">
                <a:solidFill>
                  <a:schemeClr val="bg1"/>
                </a:solidFill>
              </a:rPr>
              <a:t>|x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Evidence can be viewed as a scale factor and is often ignored in optimization applications (e.g., speech recognition).</a:t>
            </a:r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425087" y="976772"/>
          <a:ext cx="2222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2222280" imgH="698400" progId="Equation.3">
                  <p:embed/>
                </p:oleObj>
              </mc:Choice>
              <mc:Fallback>
                <p:oleObj name="Equation" r:id="rId3" imgW="222228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7" y="976772"/>
                        <a:ext cx="2222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439835" y="2120283"/>
          <a:ext cx="281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2819160" imgH="558720" progId="Equation.3">
                  <p:embed/>
                </p:oleObj>
              </mc:Choice>
              <mc:Fallback>
                <p:oleObj name="Equation" r:id="rId5" imgW="281916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35" y="2120283"/>
                        <a:ext cx="2819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Posterior Probabilities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217268" y="4692227"/>
            <a:ext cx="8645525" cy="8236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every value of </a:t>
            </a:r>
            <a:r>
              <a:rPr lang="en-US" sz="1800" dirty="0">
                <a:solidFill>
                  <a:schemeClr val="bg1"/>
                </a:solidFill>
              </a:rPr>
              <a:t>x</a:t>
            </a:r>
            <a:r>
              <a:rPr lang="en-US" sz="1800" b="1" dirty="0">
                <a:solidFill>
                  <a:schemeClr val="bg1"/>
                </a:solidFill>
              </a:rPr>
              <a:t>, the posteriors sum to </a:t>
            </a:r>
            <a:r>
              <a:rPr lang="en-US" sz="1800" dirty="0">
                <a:solidFill>
                  <a:schemeClr val="bg1"/>
                </a:solidFill>
              </a:rPr>
              <a:t>1.0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At 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=14</a:t>
            </a:r>
            <a:r>
              <a:rPr lang="en-US" sz="1800" b="1" dirty="0">
                <a:solidFill>
                  <a:schemeClr val="bg1"/>
                </a:solidFill>
              </a:rPr>
              <a:t>, the probability it is in category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is </a:t>
            </a:r>
            <a:r>
              <a:rPr lang="en-US" sz="1800" dirty="0">
                <a:solidFill>
                  <a:schemeClr val="bg1"/>
                </a:solidFill>
              </a:rPr>
              <a:t>0.08</a:t>
            </a:r>
            <a:r>
              <a:rPr lang="en-US" sz="1800" b="1" dirty="0">
                <a:solidFill>
                  <a:schemeClr val="bg1"/>
                </a:solidFill>
              </a:rPr>
              <a:t>, and for category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is </a:t>
            </a:r>
            <a:r>
              <a:rPr lang="en-US" sz="1800" dirty="0">
                <a:solidFill>
                  <a:schemeClr val="bg1"/>
                </a:solidFill>
              </a:rPr>
              <a:t>0.92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043" y="606002"/>
            <a:ext cx="8753475" cy="3924300"/>
            <a:chOff x="114" y="621"/>
            <a:chExt cx="5514" cy="2472"/>
          </a:xfrm>
        </p:grpSpPr>
        <p:pic>
          <p:nvPicPr>
            <p:cNvPr id="147458" name="Picture 2"/>
            <p:cNvPicPr>
              <a:picLocks noChangeAspect="1" noChangeArrowheads="1"/>
            </p:cNvPicPr>
            <p:nvPr/>
          </p:nvPicPr>
          <p:blipFill>
            <a:blip r:embed="rId2"/>
            <a:srcRect l="17117" r="17624" b="31480"/>
            <a:stretch>
              <a:fillRect/>
            </a:stretch>
          </p:blipFill>
          <p:spPr bwMode="auto">
            <a:xfrm>
              <a:off x="2848" y="936"/>
              <a:ext cx="2780" cy="2130"/>
            </a:xfrm>
            <a:prstGeom prst="rect">
              <a:avLst/>
            </a:prstGeom>
            <a:noFill/>
          </p:spPr>
        </p:pic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27" y="621"/>
              <a:ext cx="5446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lnSpc>
                  <a:spcPct val="120000"/>
                </a:lnSpc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Two-class fish sorting problem (</a:t>
              </a:r>
              <a:r>
                <a:rPr lang="en-US" sz="1800" dirty="0">
                  <a:solidFill>
                    <a:schemeClr val="bg1"/>
                  </a:solidFill>
                </a:rPr>
                <a:t>P</a:t>
              </a:r>
              <a:r>
                <a:rPr lang="en-US" sz="1800" dirty="0" smtClean="0">
                  <a:solidFill>
                    <a:schemeClr val="bg1"/>
                  </a:solidFill>
                </a:rPr>
                <a:t>(</a:t>
              </a:r>
              <a:r>
                <a:rPr lang="en-US" sz="1800" dirty="0" smtClean="0">
                  <a:solidFill>
                    <a:schemeClr val="bg1"/>
                  </a:solidFill>
                  <a:sym typeface="Symbol" pitchFamily="18" charset="2"/>
                </a:rPr>
                <a:t>ω</a:t>
              </a:r>
              <a:r>
                <a:rPr lang="en-US" sz="18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1800" dirty="0">
                  <a:solidFill>
                    <a:schemeClr val="bg1"/>
                  </a:solidFill>
                </a:rPr>
                <a:t>) = 2/3</a:t>
              </a:r>
              <a:r>
                <a:rPr lang="en-US" sz="1800" b="1" dirty="0">
                  <a:solidFill>
                    <a:schemeClr val="bg1"/>
                  </a:solidFill>
                </a:rPr>
                <a:t>, </a:t>
              </a:r>
              <a:r>
                <a:rPr lang="en-US" sz="1800" dirty="0">
                  <a:solidFill>
                    <a:schemeClr val="bg1"/>
                  </a:solidFill>
                </a:rPr>
                <a:t>P</a:t>
              </a:r>
              <a:r>
                <a:rPr lang="en-US" sz="1800" dirty="0" smtClean="0">
                  <a:solidFill>
                    <a:schemeClr val="bg1"/>
                  </a:solidFill>
                </a:rPr>
                <a:t>(</a:t>
              </a:r>
              <a:r>
                <a:rPr lang="en-US" sz="1800" dirty="0" smtClean="0">
                  <a:solidFill>
                    <a:schemeClr val="bg1"/>
                  </a:solidFill>
                  <a:sym typeface="Symbol" pitchFamily="18" charset="2"/>
                </a:rPr>
                <a:t>ω</a:t>
              </a:r>
              <a:r>
                <a:rPr lang="en-US" sz="18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800" dirty="0">
                  <a:solidFill>
                    <a:schemeClr val="bg1"/>
                  </a:solidFill>
                </a:rPr>
                <a:t>) = 1/3</a:t>
              </a:r>
              <a:r>
                <a:rPr lang="en-US" sz="1800" b="1" dirty="0">
                  <a:solidFill>
                    <a:schemeClr val="bg1"/>
                  </a:solidFill>
                </a:rPr>
                <a:t>): </a:t>
              </a:r>
            </a:p>
          </p:txBody>
        </p:sp>
        <p:pic>
          <p:nvPicPr>
            <p:cNvPr id="147463" name="Picture 7"/>
            <p:cNvPicPr>
              <a:picLocks noChangeAspect="1" noChangeArrowheads="1"/>
            </p:cNvPicPr>
            <p:nvPr/>
          </p:nvPicPr>
          <p:blipFill>
            <a:blip r:embed="rId3"/>
            <a:srcRect l="17432" r="16513" b="33945"/>
            <a:stretch>
              <a:fillRect/>
            </a:stretch>
          </p:blipFill>
          <p:spPr bwMode="auto">
            <a:xfrm>
              <a:off x="114" y="1014"/>
              <a:ext cx="2772" cy="2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3604993" y="1934739"/>
            <a:ext cx="0" cy="2286000"/>
          </a:xfrm>
          <a:prstGeom prst="line">
            <a:avLst/>
          </a:prstGeom>
          <a:noFill/>
          <a:ln w="38100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7976968" y="1925214"/>
            <a:ext cx="0" cy="2286000"/>
          </a:xfrm>
          <a:prstGeom prst="line">
            <a:avLst/>
          </a:prstGeom>
          <a:noFill/>
          <a:ln w="38100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Posteriors Sum To 1.0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86865" y="704479"/>
            <a:ext cx="8645525" cy="47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Decision rule:</a:t>
            </a:r>
          </a:p>
          <a:p>
            <a:pPr marL="339725" lvl="2" indent="-163513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For an observation 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b="1" dirty="0">
                <a:solidFill>
                  <a:schemeClr val="bg1"/>
                </a:solidFill>
              </a:rPr>
              <a:t>, decide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if </a:t>
            </a: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|x) &gt; P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|x)</a:t>
            </a:r>
            <a:r>
              <a:rPr lang="en-US" sz="1800" b="1" dirty="0">
                <a:solidFill>
                  <a:schemeClr val="bg1"/>
                </a:solidFill>
              </a:rPr>
              <a:t>; otherwise, decide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endParaRPr lang="en-US" sz="1800" baseline="-25000" dirty="0">
              <a:solidFill>
                <a:schemeClr val="bg1"/>
              </a:solidFill>
            </a:endParaRPr>
          </a:p>
          <a:p>
            <a:pPr marL="176213" indent="-176213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Probability of error:</a:t>
            </a: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20000"/>
              </a:lnSpc>
              <a:spcBef>
                <a:spcPts val="1200"/>
              </a:spcBef>
              <a:spcAft>
                <a:spcPts val="3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average probability of error is given by:</a:t>
            </a: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for every </a:t>
            </a:r>
            <a:r>
              <a:rPr lang="en-US" sz="1800" i="1" dirty="0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we ensure that </a:t>
            </a:r>
            <a:r>
              <a:rPr lang="en-US" sz="1800" b="1" dirty="0" smtClean="0">
                <a:solidFill>
                  <a:schemeClr val="bg1"/>
                </a:solidFill>
              </a:rPr>
              <a:t>                   is </a:t>
            </a:r>
            <a:r>
              <a:rPr lang="en-US" sz="1800" b="1" dirty="0">
                <a:solidFill>
                  <a:schemeClr val="bg1"/>
                </a:solidFill>
              </a:rPr>
              <a:t>as small as possible, then the integral is as small as possible.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Thus</a:t>
            </a:r>
            <a:r>
              <a:rPr lang="en-US" sz="1800" b="1" dirty="0">
                <a:solidFill>
                  <a:schemeClr val="bg1"/>
                </a:solidFill>
              </a:rPr>
              <a:t>, Bayes decision rule </a:t>
            </a:r>
            <a:r>
              <a:rPr lang="en-US" sz="1800" b="1" dirty="0" smtClean="0">
                <a:solidFill>
                  <a:schemeClr val="bg1"/>
                </a:solidFill>
              </a:rPr>
              <a:t>minimizes                   .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462083" y="1805036"/>
          <a:ext cx="2921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3" imgW="2920680" imgH="698400" progId="Equation.3">
                  <p:embed/>
                </p:oleObj>
              </mc:Choice>
              <mc:Fallback>
                <p:oleObj name="Equation" r:id="rId3" imgW="2920680" imgH="698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83" y="1805036"/>
                        <a:ext cx="2921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477219" y="2933700"/>
          <a:ext cx="457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5" imgW="4572000" imgH="647640" progId="Equation.3">
                  <p:embed/>
                </p:oleObj>
              </mc:Choice>
              <mc:Fallback>
                <p:oleObj name="Equation" r:id="rId5" imgW="4572000" imgH="647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19" y="2933700"/>
                        <a:ext cx="457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2" name="Object 12"/>
          <p:cNvGraphicFramePr>
            <a:graphicFrameLocks noChangeAspect="1"/>
          </p:cNvGraphicFramePr>
          <p:nvPr/>
        </p:nvGraphicFramePr>
        <p:xfrm>
          <a:off x="450935" y="3792538"/>
          <a:ext cx="331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7" imgW="3314520" imgH="317160" progId="Equation.3">
                  <p:embed/>
                </p:oleObj>
              </mc:Choice>
              <mc:Fallback>
                <p:oleObj name="Equation" r:id="rId7" imgW="3314520" imgH="317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35" y="3792538"/>
                        <a:ext cx="3314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Bayes Decision Rule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444363" y="4274165"/>
          <a:ext cx="1104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9" imgW="1104840" imgH="266400" progId="Equation.3">
                  <p:embed/>
                </p:oleObj>
              </mc:Choice>
              <mc:Fallback>
                <p:oleObj name="Equation" r:id="rId9" imgW="110484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363" y="4274165"/>
                        <a:ext cx="1104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358764" y="5085326"/>
          <a:ext cx="1104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1" imgW="1104840" imgH="266400" progId="Equation.3">
                  <p:embed/>
                </p:oleObj>
              </mc:Choice>
              <mc:Fallback>
                <p:oleObj name="Equation" r:id="rId11" imgW="110484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764" y="5085326"/>
                        <a:ext cx="1104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6784</TotalTime>
  <Words>1626</Words>
  <Application>Microsoft Macintosh PowerPoint</Application>
  <PresentationFormat>Letter Paper (8.5x11 in)</PresentationFormat>
  <Paragraphs>190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lecture_title</vt:lpstr>
      <vt:lpstr>1_isip_default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350</cp:revision>
  <dcterms:created xsi:type="dcterms:W3CDTF">2002-09-12T17:13:32Z</dcterms:created>
  <dcterms:modified xsi:type="dcterms:W3CDTF">2014-01-24T19:59:54Z</dcterms:modified>
</cp:coreProperties>
</file>