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26"/>
  </p:notesMasterIdLst>
  <p:handoutMasterIdLst>
    <p:handoutMasterId r:id="rId27"/>
  </p:handoutMasterIdLst>
  <p:sldIdLst>
    <p:sldId id="325" r:id="rId3"/>
    <p:sldId id="452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71" r:id="rId17"/>
    <p:sldId id="472" r:id="rId18"/>
    <p:sldId id="474" r:id="rId19"/>
    <p:sldId id="475" r:id="rId20"/>
    <p:sldId id="476" r:id="rId21"/>
    <p:sldId id="478" r:id="rId22"/>
    <p:sldId id="480" r:id="rId23"/>
    <p:sldId id="481" r:id="rId24"/>
    <p:sldId id="479" r:id="rId25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58" d="100"/>
          <a:sy n="58" d="100"/>
        </p:scale>
        <p:origin x="-1164" y="-78"/>
      </p:cViewPr>
      <p:guideLst>
        <p:guide orient="horz" pos="1372"/>
        <p:guide pos="13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4/15/2009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29,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hyperlink" Target="http://www.isip.piconepress.com/publications/courses/ece_8443/lectures/2009_spring/lecture_29.pptx" TargetMode="External"/><Relationship Id="rId3" Type="http://schemas.openxmlformats.org/officeDocument/2006/relationships/hyperlink" Target="http://www.ece.msstate.edu/research/isip/publications/seminars/external/2005/clsp/presentation_picone_v00.ppt" TargetMode="External"/><Relationship Id="rId7" Type="http://schemas.openxmlformats.org/officeDocument/2006/relationships/hyperlink" Target="http://ieeexplore.ieee.org/iel5/79/4490183/04490196.pdf?isnumber=4490183&amp;prod=JNL&amp;arnumber=4490196&amp;arSt=15&amp;ared=16&amp;arAuthor=Gilbert,+M.;+Knight,+K.;+Young,+S.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ce.msstate.edu/research/isip/projects/speech/software/" TargetMode="External"/><Relationship Id="rId11" Type="http://schemas.openxmlformats.org/officeDocument/2006/relationships/hyperlink" Target="http://www.isip.piconepress.com/publications/courses/ece_8443/lectures/2009_spring/lecture_29.mp3" TargetMode="External"/><Relationship Id="rId5" Type="http://schemas.openxmlformats.org/officeDocument/2006/relationships/hyperlink" Target="http://www.ece.msstate.edu/research/isip/projects/speech/software/tutorials/production/fundamentals/current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www.ece.msstate.edu/research/isip/publications/seminars/external/2005/clsp/presentation_hazen.ppt" TargetMode="External"/><Relationship Id="rId9" Type="http://schemas.openxmlformats.org/officeDocument/2006/relationships/image" Target="../media/image3.jpeg"/><Relationship Id="rId1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ce.msstate.edu/research/isip/publications/seminars/external/2005/clsp/presentation_hazen.ppt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e.msstate.edu/research/isip/projects/speech/software/demonstrations/audio_demos/phonetic_units/" TargetMode="External"/><Relationship Id="rId2" Type="http://schemas.openxmlformats.org/officeDocument/2006/relationships/hyperlink" Target="http://www.ece.msstate.edu/research/isip/projects/speech/software/tutorials/conferences/srstw02/program/session_02/introduction/index.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ece.msstate.edu/research/isip/projects/speech/software/tutorials/conferences/srstw02/program/session_10/lvcsr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vs.msstate.edu/hse/ies" TargetMode="External"/><Relationship Id="rId2" Type="http://schemas.openxmlformats.org/officeDocument/2006/relationships/hyperlink" Target="http://rii.ricoh.com/~stork/DHS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isip.msstate.edu/publications/courses/ece_8463/" TargetMode="External"/><Relationship Id="rId5" Type="http://schemas.openxmlformats.org/officeDocument/2006/relationships/hyperlink" Target="http://www.cavs.msstate.edu/hse/ies/projects/speech/software/demonstrations/index.html" TargetMode="External"/><Relationship Id="rId4" Type="http://schemas.openxmlformats.org/officeDocument/2006/relationships/hyperlink" Target="http://www.cavs.msstate.edu/hse/ies/projects/spee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Acoustic Modeling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Language Modeling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Feature Extraction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Search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Pronunciation Modeling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J.P.: Speech Recognition - Part I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4"/>
              </a:rPr>
              <a:t>T.H.: Speech Recognition - Part II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5"/>
              </a:rPr>
              <a:t>ISIP: ASR Tutorial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6"/>
              </a:rPr>
              <a:t>ISIP: ASR Resources</a:t>
            </a:r>
            <a:r>
              <a:rPr lang="en-US" sz="1800" b="1" dirty="0" smtClean="0">
                <a:solidFill>
                  <a:srgbClr val="004000"/>
                </a:solidFill>
              </a:rPr>
              <a:t/>
            </a:r>
            <a:br>
              <a:rPr lang="en-US" sz="1800" b="1" dirty="0" smtClean="0">
                <a:solidFill>
                  <a:srgbClr val="004000"/>
                </a:solidFill>
              </a:rPr>
            </a:br>
            <a:r>
              <a:rPr lang="en-US" sz="1800" b="1" dirty="0" smtClean="0">
                <a:solidFill>
                  <a:srgbClr val="004000"/>
                </a:solidFill>
                <a:hlinkClick r:id="rId7"/>
              </a:rPr>
              <a:t>IEEE: SP Magazine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29: </a:t>
            </a:r>
            <a:r>
              <a:rPr lang="en-US" b="1" dirty="0" smtClean="0">
                <a:solidFill>
                  <a:schemeClr val="accent2"/>
                </a:solidFill>
              </a:rPr>
              <a:t>EXAMPLES OF PATTERN RECOGNITION IN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" name="Picture 40" descr="scree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9213" y="1763342"/>
            <a:ext cx="2286000" cy="164377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Picture 42" descr="gp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99213" y="3406515"/>
            <a:ext cx="2286000" cy="192104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Picture 6" descr="x"/>
          <p:cNvPicPr>
            <a:picLocks noChangeAspect="1" noChangeArrowheads="1"/>
          </p:cNvPicPr>
          <p:nvPr/>
        </p:nvPicPr>
        <p:blipFill>
          <a:blip r:embed="rId10"/>
          <a:srcRect l="6918" t="3374" r="7352" b="3763"/>
          <a:stretch>
            <a:fillRect/>
          </a:stretch>
        </p:blipFill>
        <p:spPr bwMode="auto">
          <a:xfrm>
            <a:off x="4493300" y="2297243"/>
            <a:ext cx="1855788" cy="22828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34857" y="6116249"/>
            <a:ext cx="1942606" cy="357188"/>
            <a:chOff x="434857" y="6116249"/>
            <a:chExt cx="1942606" cy="357188"/>
          </a:xfrm>
        </p:grpSpPr>
        <p:grpSp>
          <p:nvGrpSpPr>
            <p:cNvPr id="19" name="Group 7"/>
            <p:cNvGrpSpPr/>
            <p:nvPr/>
          </p:nvGrpSpPr>
          <p:grpSpPr>
            <a:xfrm>
              <a:off x="1379779" y="6116249"/>
              <a:ext cx="997684" cy="357188"/>
              <a:chOff x="563833" y="6157254"/>
              <a:chExt cx="997684" cy="357188"/>
            </a:xfrm>
          </p:grpSpPr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563833" y="6203854"/>
                <a:ext cx="913275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Audio:</a:t>
                </a:r>
              </a:p>
            </p:txBody>
          </p:sp>
          <p:pic>
            <p:nvPicPr>
              <p:cNvPr id="24" name="Picture 23" descr="x.JPG">
                <a:hlinkClick r:id="rId11"/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5279" y="6157254"/>
                <a:ext cx="376238" cy="357188"/>
              </a:xfrm>
              <a:prstGeom prst="rect">
                <a:avLst/>
              </a:prstGeom>
            </p:spPr>
          </p:pic>
        </p:grpSp>
        <p:grpSp>
          <p:nvGrpSpPr>
            <p:cNvPr id="20" name="Group 10"/>
            <p:cNvGrpSpPr/>
            <p:nvPr/>
          </p:nvGrpSpPr>
          <p:grpSpPr>
            <a:xfrm>
              <a:off x="434857" y="6165787"/>
              <a:ext cx="885361" cy="279514"/>
              <a:chOff x="5231962" y="6231988"/>
              <a:chExt cx="885361" cy="279514"/>
            </a:xfrm>
          </p:grpSpPr>
          <p:pic>
            <p:nvPicPr>
              <p:cNvPr id="21" name="Picture 4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5745659" y="6237182"/>
                <a:ext cx="371664" cy="27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5231962" y="6231988"/>
                <a:ext cx="648333" cy="258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marL="176213" indent="-176213">
                  <a:lnSpc>
                    <a:spcPct val="90000"/>
                  </a:lnSpc>
                  <a:spcBef>
                    <a:spcPct val="20000"/>
                  </a:spcBef>
                  <a:tabLst>
                    <a:tab pos="6864350" algn="r"/>
                  </a:tabLst>
                </a:pPr>
                <a:r>
                  <a:rPr lang="en-US" sz="1200" b="1" dirty="0" smtClean="0">
                    <a:solidFill>
                      <a:schemeClr val="accent2"/>
                    </a:solidFill>
                  </a:rPr>
                  <a:t>URL: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/>
          <a:srcRect l="5142" t="15237" r="5142" b="10095"/>
          <a:stretch>
            <a:fillRect/>
          </a:stretch>
        </p:blipFill>
        <p:spPr bwMode="auto">
          <a:xfrm>
            <a:off x="228600" y="762000"/>
            <a:ext cx="8686800" cy="542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Signal Processing in Speech Recognition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2"/>
          <a:srcRect l="5714" t="16000" r="6285" b="11620"/>
          <a:stretch>
            <a:fillRect/>
          </a:stretch>
        </p:blipFill>
        <p:spPr bwMode="auto">
          <a:xfrm>
            <a:off x="228600" y="762000"/>
            <a:ext cx="8686800" cy="535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/>
              <a:t>Feature Extraction in Speech Recognition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/>
          <a:srcRect l="4572" t="16000" r="9143" b="10857"/>
          <a:stretch>
            <a:fillRect/>
          </a:stretch>
        </p:blipFill>
        <p:spPr bwMode="auto">
          <a:xfrm>
            <a:off x="228600" y="762000"/>
            <a:ext cx="8686800" cy="552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/>
              <a:t>Adding More Knowledge to the Front End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/>
          <a:srcRect l="4572" t="16000" b="5524"/>
          <a:stretch>
            <a:fillRect/>
          </a:stretch>
        </p:blipFill>
        <p:spPr bwMode="auto">
          <a:xfrm>
            <a:off x="228600" y="762000"/>
            <a:ext cx="8686800" cy="535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8534400" y="609600"/>
            <a:ext cx="457200" cy="5562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Noise Compensation Techniques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/>
          <a:srcRect l="29375" t="18939" r="16910" b="39865"/>
          <a:stretch>
            <a:fillRect/>
          </a:stretch>
        </p:blipFill>
        <p:spPr bwMode="auto">
          <a:xfrm>
            <a:off x="285750" y="696913"/>
            <a:ext cx="8586788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Acoustic Modeling: Hidden Markov Models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/>
          <a:srcRect l="5714" t="15237" r="5714" b="6285"/>
          <a:stretch>
            <a:fillRect/>
          </a:stretch>
        </p:blipFill>
        <p:spPr bwMode="auto">
          <a:xfrm>
            <a:off x="409575" y="762000"/>
            <a:ext cx="8305800" cy="551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Training Recipes Are Complex And Iterative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 l="14076" t="21730" r="13783" b="6841"/>
          <a:stretch>
            <a:fillRect/>
          </a:stretch>
        </p:blipFill>
        <p:spPr bwMode="auto">
          <a:xfrm>
            <a:off x="685800" y="762000"/>
            <a:ext cx="7543800" cy="5443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947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Bootstrapping Is Key In Parameter Reestimation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fund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762000"/>
            <a:ext cx="7010400" cy="5478463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/>
              <a:t>Controlling Model Complexity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/>
          <a:srcRect l="6285" t="16000" r="10286" b="5333"/>
          <a:stretch>
            <a:fillRect/>
          </a:stretch>
        </p:blipFill>
        <p:spPr bwMode="auto">
          <a:xfrm>
            <a:off x="638175" y="695325"/>
            <a:ext cx="7848600" cy="555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Data-Driven Parameter Sharing Is Crucial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/>
          <a:srcRect l="5142" t="15237" r="4572" b="7048"/>
          <a:stretch>
            <a:fillRect/>
          </a:stretch>
        </p:blipFill>
        <p:spPr bwMode="auto">
          <a:xfrm>
            <a:off x="200025" y="628650"/>
            <a:ext cx="8715375" cy="562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Context-Dependent Acoustic Units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30188" y="673308"/>
            <a:ext cx="8686800" cy="618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Speech </a:t>
            </a:r>
            <a:r>
              <a:rPr lang="en-US" sz="1800" b="1" dirty="0">
                <a:latin typeface="Arial" charset="0"/>
              </a:rPr>
              <a:t>technology has quietly become a pervasive influence in our daily lives despite widespread concerns about research progress over the past 20 years</a:t>
            </a:r>
            <a:r>
              <a:rPr lang="en-US" sz="1800" b="1" dirty="0" smtClean="0">
                <a:latin typeface="Arial" charset="0"/>
              </a:rPr>
              <a:t>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The ability of a hidden Markov models to explain (and predict) variations in the acoustic signal have been the cornerstone of </a:t>
            </a:r>
            <a:r>
              <a:rPr lang="en-US" sz="1800" b="1" dirty="0" smtClean="0">
                <a:latin typeface="Arial" charset="0"/>
              </a:rPr>
              <a:t>this progress.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Other statistical modeling techniques (e.g., SVMs, finite state machines, entropy-based language modeling) have had significant impact.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latin typeface="Arial" charset="0"/>
              </a:rPr>
              <a:t>Generative </a:t>
            </a:r>
            <a:r>
              <a:rPr lang="en-US" sz="1800" b="1" dirty="0">
                <a:latin typeface="Arial" charset="0"/>
              </a:rPr>
              <a:t>models </a:t>
            </a:r>
            <a:r>
              <a:rPr lang="en-US" sz="1800" b="1" dirty="0" smtClean="0">
                <a:latin typeface="Arial" charset="0"/>
              </a:rPr>
              <a:t>have </a:t>
            </a:r>
            <a:r>
              <a:rPr lang="en-US" sz="1800" b="1" dirty="0">
                <a:latin typeface="Arial" charset="0"/>
              </a:rPr>
              <a:t>given way to discriminative models that attempt to directly optimize objective measures such as word error rate. </a:t>
            </a:r>
            <a:endParaRPr lang="en-US" sz="1800" b="1" dirty="0" smtClean="0">
              <a:latin typeface="Arial" charset="0"/>
            </a:endParaRPr>
          </a:p>
          <a:p>
            <a:pPr marL="230188" indent="-230188" eaLnBrk="1" hangingPunct="1">
              <a:spcAft>
                <a:spcPts val="6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Why research human language technology?</a:t>
            </a:r>
          </a:p>
          <a:p>
            <a:pPr marL="230188" indent="-230188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/>
              <a:t>	“Language is the preeminent trait of the human species.”</a:t>
            </a:r>
          </a:p>
          <a:p>
            <a:pPr marL="230188" indent="-230188"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sz="1800" b="1" dirty="0" smtClean="0"/>
              <a:t>	“I never met someone who wasn’t interested in language.”</a:t>
            </a:r>
          </a:p>
          <a:p>
            <a:pPr marL="230188" indent="-230188">
              <a:spcAft>
                <a:spcPts val="600"/>
              </a:spcAft>
            </a:pPr>
            <a:r>
              <a:rPr lang="en-US" sz="1800" b="1" dirty="0" smtClean="0"/>
              <a:t>	“I decided to work on language because it seemed to be the hardest problem to solve.”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Fundamental challenge: </a:t>
            </a:r>
            <a:r>
              <a:rPr lang="en-US" sz="1800" b="1" dirty="0" smtClean="0"/>
              <a:t>diversity of data that often defies mathematical descriptions or physical constraints.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Solution: I</a:t>
            </a:r>
            <a:r>
              <a:rPr lang="en-US" sz="1800" b="1" dirty="0" smtClean="0"/>
              <a:t>ntegration of multiple knowledge sources.</a:t>
            </a:r>
          </a:p>
          <a:p>
            <a:pPr marL="165100" indent="-1651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/>
              <a:t>In this lecture we will focus on use of pattern recognition in high performance speech recognition systems.</a:t>
            </a:r>
          </a:p>
          <a:p>
            <a:pPr marL="165100" indent="-1651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  <a:p>
            <a:pPr marL="165100" indent="-16510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Introduction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" y="771525"/>
            <a:ext cx="8610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What we haven’t talked about: duration models, adaptation, normalization, confidence measures, posterior-based scoring, hybrid systems, discriminative training, and much, much more…</a:t>
            </a:r>
          </a:p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Applications of these models to language (Hazen), dialog (Phillips, </a:t>
            </a:r>
            <a:r>
              <a:rPr lang="en-US" sz="1800" b="1" dirty="0" err="1">
                <a:latin typeface="Arial" charset="0"/>
              </a:rPr>
              <a:t>Seneff</a:t>
            </a:r>
            <a:r>
              <a:rPr lang="en-US" sz="1800" b="1" dirty="0">
                <a:latin typeface="Arial" charset="0"/>
              </a:rPr>
              <a:t>), machine translation (Vogel, </a:t>
            </a:r>
            <a:r>
              <a:rPr lang="en-US" sz="1800" b="1" dirty="0" err="1">
                <a:latin typeface="Arial" charset="0"/>
              </a:rPr>
              <a:t>Papineni</a:t>
            </a:r>
            <a:r>
              <a:rPr lang="en-US" sz="1800" b="1" dirty="0">
                <a:latin typeface="Arial" charset="0"/>
              </a:rPr>
              <a:t>), and other HLT applications </a:t>
            </a:r>
          </a:p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Machine learning approaches to human language technology are still in their infancy (</a:t>
            </a:r>
            <a:r>
              <a:rPr lang="en-US" sz="1800" b="1" dirty="0" err="1">
                <a:latin typeface="Arial" charset="0"/>
              </a:rPr>
              <a:t>Bilmes</a:t>
            </a:r>
            <a:r>
              <a:rPr lang="en-US" sz="1800" b="1" dirty="0">
                <a:latin typeface="Arial" charset="0"/>
              </a:rPr>
              <a:t>)</a:t>
            </a:r>
          </a:p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A mathematical framework for integration of knowledge and metadata will be critical in the next 10 years.</a:t>
            </a:r>
          </a:p>
          <a:p>
            <a:pPr marL="228600" indent="-22860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Information extraction in a multilingual environment -- a time of great opportunity!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Language Modeling in Speech Recognition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62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238" y="707284"/>
            <a:ext cx="7671300" cy="575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Demonstrations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43" y="719532"/>
            <a:ext cx="8689844" cy="11387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marR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Audio Demonstrations: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speech recognition so difficult?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hlinkClick r:id="rId3"/>
              </a:rPr>
              <a:t>Phonetic Units:</a:t>
            </a:r>
            <a:r>
              <a:rPr lang="en-US" sz="1800" b="1" kern="0" dirty="0" smtClean="0"/>
              <a:t> Context is very important in speech recognition</a:t>
            </a:r>
          </a:p>
          <a:p>
            <a:pPr marL="165100" marR="0" indent="-1651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  <a:hlinkClick r:id="rId4"/>
              </a:rPr>
              <a:t>State of the Art:</a:t>
            </a:r>
            <a:r>
              <a:rPr lang="en-US" sz="1800" b="1" kern="0" dirty="0" smtClean="0">
                <a:latin typeface="+mn-lt"/>
              </a:rPr>
              <a:t> Example of high performance speech recognition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0663" y="685800"/>
            <a:ext cx="4252912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457200" indent="-457200" eaLnBrk="1" hangingPunct="1"/>
            <a:r>
              <a:rPr lang="en-US" sz="1200" b="1" dirty="0">
                <a:latin typeface="Arial" charset="0"/>
              </a:rPr>
              <a:t>Useful textbooks: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X. Huang, A. Acero, and H.W. Hon, </a:t>
            </a:r>
            <a:r>
              <a:rPr lang="en-US" sz="1200" b="1" i="1" dirty="0">
                <a:latin typeface="Arial" charset="0"/>
              </a:rPr>
              <a:t>Spoken Language Processing - A Guide to Theory, Algorithm, and System Development</a:t>
            </a:r>
            <a:r>
              <a:rPr lang="en-US" sz="1200" b="1" dirty="0">
                <a:latin typeface="Arial" charset="0"/>
              </a:rPr>
              <a:t>, Prentice Hall, ISBN: 0-13-022616-5, 2001. 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D. </a:t>
            </a:r>
            <a:r>
              <a:rPr lang="en-US" sz="1200" b="1" dirty="0" err="1">
                <a:latin typeface="Arial" charset="0"/>
              </a:rPr>
              <a:t>Jurafsky</a:t>
            </a:r>
            <a:r>
              <a:rPr lang="en-US" sz="1200" b="1" dirty="0">
                <a:latin typeface="Arial" charset="0"/>
              </a:rPr>
              <a:t> and J.H. Martin, </a:t>
            </a:r>
            <a:r>
              <a:rPr lang="en-US" sz="1200" b="1" i="1" dirty="0">
                <a:latin typeface="Arial" charset="0"/>
              </a:rPr>
              <a:t>SPEECH and LANGUAGE PROCESSING: An Introduction to Natural Language Processing, Computational Linguistics, and Speech Recognition</a:t>
            </a:r>
            <a:r>
              <a:rPr lang="en-US" sz="1200" b="1" dirty="0">
                <a:latin typeface="Arial" charset="0"/>
              </a:rPr>
              <a:t>, Prentice-Hall, ISBN: 0-13-095069-6, 2000. 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F. Jelinek, </a:t>
            </a:r>
            <a:r>
              <a:rPr lang="en-US" sz="1200" b="1" i="1" dirty="0">
                <a:latin typeface="Arial" charset="0"/>
              </a:rPr>
              <a:t>Statistical Methods for Speech Recognition</a:t>
            </a:r>
            <a:r>
              <a:rPr lang="en-US" sz="1200" b="1" dirty="0">
                <a:latin typeface="Arial" charset="0"/>
              </a:rPr>
              <a:t>, MIT Press, ISBN: 0-262-10066-5, 1998. 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L.R. Rabiner and B.W. Juang, </a:t>
            </a:r>
            <a:r>
              <a:rPr lang="en-US" sz="1200" b="1" i="1" dirty="0">
                <a:latin typeface="Arial" charset="0"/>
              </a:rPr>
              <a:t>Fundamentals of Speech Recognition</a:t>
            </a:r>
            <a:r>
              <a:rPr lang="en-US" sz="1200" b="1" dirty="0">
                <a:latin typeface="Arial" charset="0"/>
              </a:rPr>
              <a:t>, Prentice-Hall, ISBN: 0-13-015157-2, 1993.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J. Deller, et. al., </a:t>
            </a:r>
            <a:r>
              <a:rPr lang="en-US" sz="1200" b="1" i="1" dirty="0">
                <a:latin typeface="Arial" charset="0"/>
              </a:rPr>
              <a:t>Discrete-Time Processing of Speech Signals</a:t>
            </a:r>
            <a:r>
              <a:rPr lang="en-US" sz="1200" b="1" dirty="0">
                <a:latin typeface="Arial" charset="0"/>
              </a:rPr>
              <a:t>, MacMillan Publishing Co., ISBN: 0-7803-5386-2, 2000. 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R.O. </a:t>
            </a:r>
            <a:r>
              <a:rPr lang="en-US" sz="1200" b="1" dirty="0" err="1">
                <a:latin typeface="Arial" charset="0"/>
              </a:rPr>
              <a:t>Duda</a:t>
            </a:r>
            <a:r>
              <a:rPr lang="en-US" sz="1200" b="1" dirty="0">
                <a:latin typeface="Arial" charset="0"/>
              </a:rPr>
              <a:t>, P.E. Hart, and D.G. Stork, </a:t>
            </a:r>
            <a:r>
              <a:rPr lang="en-US" sz="1200" b="1" i="1" dirty="0">
                <a:latin typeface="Arial" charset="0"/>
              </a:rPr>
              <a:t>Pattern Classification, Second Edition</a:t>
            </a:r>
            <a:r>
              <a:rPr lang="en-US" sz="1200" b="1" dirty="0">
                <a:latin typeface="Arial" charset="0"/>
              </a:rPr>
              <a:t>, Wiley </a:t>
            </a:r>
            <a:r>
              <a:rPr lang="en-US" sz="1200" b="1" dirty="0" err="1">
                <a:latin typeface="Arial" charset="0"/>
              </a:rPr>
              <a:t>Interscience</a:t>
            </a:r>
            <a:r>
              <a:rPr lang="en-US" sz="1200" b="1" dirty="0">
                <a:latin typeface="Arial" charset="0"/>
              </a:rPr>
              <a:t>, ISBN: 0-471-05669-3, 2000 (supporting material available at </a:t>
            </a:r>
            <a:r>
              <a:rPr lang="en-US" sz="1200" b="1" dirty="0">
                <a:latin typeface="Arial" charset="0"/>
                <a:hlinkClick r:id="rId2"/>
              </a:rPr>
              <a:t>http://rii.ricoh.com/~stork/DHS.html</a:t>
            </a:r>
            <a:r>
              <a:rPr lang="en-US" sz="1200" b="1" dirty="0">
                <a:latin typeface="Arial" charset="0"/>
              </a:rPr>
              <a:t>).</a:t>
            </a:r>
          </a:p>
          <a:p>
            <a:pPr marL="457200" indent="-45720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D. MacKay, </a:t>
            </a:r>
            <a:r>
              <a:rPr lang="en-US" sz="1200" b="1" i="1" dirty="0">
                <a:latin typeface="Arial" charset="0"/>
              </a:rPr>
              <a:t>Information Theory, Inference, and Learning Algorithms</a:t>
            </a:r>
            <a:r>
              <a:rPr lang="en-US" sz="1200" b="1" dirty="0">
                <a:latin typeface="Arial" charset="0"/>
              </a:rPr>
              <a:t>, Cambridge University Press, 2003.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648200" y="685800"/>
            <a:ext cx="4252913" cy="30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1450" indent="-171450" eaLnBrk="1" hangingPunct="1"/>
            <a:r>
              <a:rPr lang="en-US" sz="1200" b="1" dirty="0">
                <a:latin typeface="Arial" charset="0"/>
              </a:rPr>
              <a:t>Relevant online resources:</a:t>
            </a:r>
          </a:p>
          <a:p>
            <a:pPr marL="171450" indent="-17145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“Intelligent Electronic Systems,” </a:t>
            </a:r>
            <a:r>
              <a:rPr lang="en-US" sz="1200" b="1" dirty="0">
                <a:latin typeface="Arial" charset="0"/>
                <a:hlinkClick r:id="rId3"/>
              </a:rPr>
              <a:t>http://www.cavs.msstate.edu/hse/ies</a:t>
            </a:r>
            <a:r>
              <a:rPr lang="en-US" sz="1200" b="1" dirty="0">
                <a:latin typeface="Arial" charset="0"/>
              </a:rPr>
              <a:t>, Center for Advanced Vehicular Systems, Mississippi State University, Mississippi State, Mississippi, USA, June 2005.</a:t>
            </a:r>
          </a:p>
          <a:p>
            <a:pPr marL="171450" indent="-17145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Internet-Accessible Speech Recognition Technology,” </a:t>
            </a:r>
            <a:r>
              <a:rPr lang="en-US" sz="1200" b="1" dirty="0">
                <a:latin typeface="Arial" charset="0"/>
                <a:hlinkClick r:id="rId4"/>
              </a:rPr>
              <a:t>http://www.cavs.msstate.edu/hse/ies/projects/speech</a:t>
            </a:r>
            <a:r>
              <a:rPr lang="en-US" sz="1200" b="1" dirty="0">
                <a:latin typeface="Arial" charset="0"/>
              </a:rPr>
              <a:t>, June 2005. </a:t>
            </a:r>
          </a:p>
          <a:p>
            <a:pPr marL="171450" indent="-17145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“Speech and Signal Processing Demonstrations,” </a:t>
            </a:r>
            <a:r>
              <a:rPr lang="en-US" sz="1200" b="1" dirty="0">
                <a:latin typeface="Arial" charset="0"/>
                <a:hlinkClick r:id="rId5"/>
              </a:rPr>
              <a:t>http://www.cavs.msstate.edu/hse/ies/projects/speech/software/demonstrations</a:t>
            </a:r>
            <a:r>
              <a:rPr lang="en-US" sz="1200" b="1" dirty="0">
                <a:latin typeface="Arial" charset="0"/>
              </a:rPr>
              <a:t>, June 2005. </a:t>
            </a:r>
          </a:p>
          <a:p>
            <a:pPr marL="171450" indent="-171450" eaLnBrk="1" hangingPunct="1">
              <a:spcAft>
                <a:spcPct val="45000"/>
              </a:spcAft>
              <a:buFontTx/>
              <a:buAutoNum type="arabicPeriod"/>
            </a:pPr>
            <a:r>
              <a:rPr lang="en-US" sz="1200" b="1" dirty="0">
                <a:latin typeface="Arial" charset="0"/>
              </a:rPr>
              <a:t>“Fundamentals of Speech Recognition,” </a:t>
            </a:r>
            <a:r>
              <a:rPr lang="en-US" sz="1200" b="1" dirty="0">
                <a:latin typeface="Arial" charset="0"/>
                <a:hlinkClick r:id="rId6"/>
              </a:rPr>
              <a:t>http://www.isip.msstate.edu/publications/courses/ece_8463</a:t>
            </a:r>
            <a:r>
              <a:rPr lang="en-US" sz="1200" b="1" dirty="0">
                <a:latin typeface="Arial" charset="0"/>
              </a:rPr>
              <a:t>, September 2004.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Appendix: Relevant Publications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 l="31059" t="19585" r="21643" b="16774"/>
          <a:stretch>
            <a:fillRect/>
          </a:stretch>
        </p:blipFill>
        <p:spPr bwMode="auto">
          <a:xfrm>
            <a:off x="4191000" y="762000"/>
            <a:ext cx="4700588" cy="53911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83630" y="685645"/>
            <a:ext cx="37068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 eaLnBrk="1" hangingPunct="1"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Traditional Output:</a:t>
            </a:r>
          </a:p>
          <a:p>
            <a:pPr lvl="1" indent="-171450"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best word sequence</a:t>
            </a:r>
          </a:p>
          <a:p>
            <a:pPr lvl="1" indent="-171450" eaLnBrk="1" hangingPunct="1">
              <a:spcAft>
                <a:spcPct val="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time alignment of information</a:t>
            </a:r>
          </a:p>
          <a:p>
            <a:pPr marL="171450" indent="-171450"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Other Outputs: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word graphs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N-best sentences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confidence measures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metadata such as speaker identity, accent, and prosody</a:t>
            </a:r>
          </a:p>
          <a:p>
            <a:pPr marL="171450" indent="-171450" eaLnBrk="1" hangingPunct="1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Applications: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Information localization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data mining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emotional state</a:t>
            </a:r>
          </a:p>
          <a:p>
            <a:pPr lvl="1" indent="-171450" eaLnBrk="1" hangingPunct="1"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dirty="0">
                <a:latin typeface="Arial" charset="0"/>
              </a:rPr>
              <a:t>stress, fatigue, deception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17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Speech Recognition Is Information Extraction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 l="6813" t="22946" r="5106" b="10001"/>
          <a:stretch>
            <a:fillRect/>
          </a:stretch>
        </p:blipFill>
        <p:spPr bwMode="auto">
          <a:xfrm>
            <a:off x="257175" y="708025"/>
            <a:ext cx="865981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What Makes Acoustic Modeling So Challenging?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4338" y="838200"/>
            <a:ext cx="3757612" cy="4081463"/>
            <a:chOff x="261" y="528"/>
            <a:chExt cx="2367" cy="2571"/>
          </a:xfrm>
        </p:grpSpPr>
        <p:pic>
          <p:nvPicPr>
            <p:cNvPr id="117764" name="Picture 4" descr="overlap_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" y="528"/>
              <a:ext cx="1704" cy="15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92034"/>
              </a:solidFill>
              <a:miter lim="800000"/>
              <a:headEnd/>
              <a:tailEnd/>
            </a:ln>
          </p:spPr>
        </p:pic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261" y="2256"/>
              <a:ext cx="2367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69863" indent="-169863" eaLnBrk="1" hangingPunct="1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1800" b="1" dirty="0">
                  <a:latin typeface="Arial" charset="0"/>
                </a:rPr>
                <a:t>Regions of overlap represent classification error</a:t>
              </a:r>
            </a:p>
            <a:p>
              <a:pPr marL="169863" indent="-169863" eaLnBrk="1" hangingPunct="1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1800" b="1" dirty="0">
                  <a:latin typeface="Arial" charset="0"/>
                </a:rPr>
                <a:t>Reduce overlap by introducing acoustic and linguistic context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86288" y="838200"/>
            <a:ext cx="4343400" cy="5191126"/>
            <a:chOff x="2889" y="528"/>
            <a:chExt cx="2736" cy="3270"/>
          </a:xfrm>
        </p:grpSpPr>
        <p:pic>
          <p:nvPicPr>
            <p:cNvPr id="117765" name="Picture 5" descr="overlap_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9" y="528"/>
              <a:ext cx="2736" cy="2640"/>
            </a:xfrm>
            <a:prstGeom prst="rect">
              <a:avLst/>
            </a:prstGeom>
            <a:noFill/>
            <a:ln w="38100">
              <a:solidFill>
                <a:srgbClr val="8F0024"/>
              </a:solidFill>
              <a:miter lim="800000"/>
              <a:headEnd/>
              <a:tailEnd/>
            </a:ln>
          </p:spPr>
        </p:pic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2928" y="3216"/>
              <a:ext cx="268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3038" indent="-173038" eaLnBrk="1" hangingPunct="1">
                <a:spcAft>
                  <a:spcPct val="0"/>
                </a:spcAft>
                <a:buFontTx/>
                <a:buChar char="•"/>
              </a:pPr>
              <a:r>
                <a:rPr lang="en-US" sz="1800" b="1" dirty="0">
                  <a:latin typeface="Arial" charset="0"/>
                </a:rPr>
                <a:t>Comparison of “</a:t>
              </a:r>
              <a:r>
                <a:rPr lang="en-US" sz="1800" b="1" dirty="0" err="1">
                  <a:latin typeface="Arial" charset="0"/>
                </a:rPr>
                <a:t>aa</a:t>
              </a:r>
              <a:r>
                <a:rPr lang="en-US" sz="1800" b="1" dirty="0">
                  <a:latin typeface="Arial" charset="0"/>
                </a:rPr>
                <a:t>” in “</a:t>
              </a:r>
              <a:r>
                <a:rPr lang="en-US" sz="1800" b="1" dirty="0" err="1">
                  <a:latin typeface="Arial" charset="0"/>
                </a:rPr>
                <a:t>lOck</a:t>
              </a:r>
              <a:r>
                <a:rPr lang="en-US" sz="1800" b="1" dirty="0">
                  <a:latin typeface="Arial" charset="0"/>
                </a:rPr>
                <a:t>” and “</a:t>
              </a:r>
              <a:r>
                <a:rPr lang="en-US" sz="1800" b="1" dirty="0" err="1">
                  <a:latin typeface="Arial" charset="0"/>
                </a:rPr>
                <a:t>iy</a:t>
              </a:r>
              <a:r>
                <a:rPr lang="en-US" sz="1800" b="1" dirty="0">
                  <a:latin typeface="Arial" charset="0"/>
                </a:rPr>
                <a:t>” in “</a:t>
              </a:r>
              <a:r>
                <a:rPr lang="en-US" sz="1800" b="1" dirty="0" err="1">
                  <a:latin typeface="Arial" charset="0"/>
                </a:rPr>
                <a:t>bEAt</a:t>
              </a:r>
              <a:r>
                <a:rPr lang="en-US" sz="1800" b="1" dirty="0">
                  <a:latin typeface="Arial" charset="0"/>
                </a:rPr>
                <a:t>” for conversational speech</a:t>
              </a:r>
            </a:p>
          </p:txBody>
        </p:sp>
      </p:grp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6215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What Makes Acoustic Modeling So Challenging?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/>
          <a:srcRect l="6168" t="31398" r="6282" b="7071"/>
          <a:stretch>
            <a:fillRect/>
          </a:stretch>
        </p:blipFill>
        <p:spPr bwMode="auto">
          <a:xfrm>
            <a:off x="287338" y="727103"/>
            <a:ext cx="86360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4716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Statistical Approach: Noisy Communication Channel Model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04800" y="990600"/>
            <a:ext cx="41148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304800" y="838200"/>
            <a:ext cx="350520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198620" y="627090"/>
            <a:ext cx="8610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65100" indent="-1651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Given an observation sequence, </a:t>
            </a:r>
            <a:r>
              <a:rPr lang="en-US" sz="1800" b="1" dirty="0">
                <a:solidFill>
                  <a:srgbClr val="333399"/>
                </a:solidFill>
                <a:latin typeface="Arial" charset="0"/>
              </a:rPr>
              <a:t>O</a:t>
            </a:r>
            <a:r>
              <a:rPr lang="en-US" sz="1800" b="1" dirty="0">
                <a:latin typeface="Arial" charset="0"/>
              </a:rPr>
              <a:t>, and a word sequence, </a:t>
            </a:r>
            <a:r>
              <a:rPr lang="en-US" sz="1800" b="1" dirty="0">
                <a:solidFill>
                  <a:srgbClr val="333399"/>
                </a:solidFill>
                <a:latin typeface="Arial" charset="0"/>
              </a:rPr>
              <a:t>W</a:t>
            </a:r>
            <a:r>
              <a:rPr lang="en-US" sz="1800" b="1" dirty="0">
                <a:latin typeface="Arial" charset="0"/>
              </a:rPr>
              <a:t>, we want minimal uncertainty about the correct answer</a:t>
            </a:r>
            <a:br>
              <a:rPr lang="en-US" sz="1800" b="1" dirty="0">
                <a:latin typeface="Arial" charset="0"/>
              </a:rPr>
            </a:br>
            <a:r>
              <a:rPr lang="en-US" sz="1800" b="1" dirty="0">
                <a:latin typeface="Arial" charset="0"/>
              </a:rPr>
              <a:t>(i.e.,  minimize the conditional entropy):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198620" y="2485250"/>
            <a:ext cx="86106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To accomplish this, the probability of the word sequence given the observation must increase.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228600" y="3331570"/>
            <a:ext cx="86106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The mutual information, </a:t>
            </a:r>
            <a:r>
              <a:rPr lang="en-US" sz="1800" b="1" dirty="0" smtClean="0">
                <a:solidFill>
                  <a:srgbClr val="333399"/>
                </a:solidFill>
                <a:latin typeface="Arial" charset="0"/>
              </a:rPr>
              <a:t>I(W;O), </a:t>
            </a:r>
            <a:r>
              <a:rPr lang="en-US" sz="1800" b="1" dirty="0" smtClean="0">
                <a:latin typeface="Arial" charset="0"/>
              </a:rPr>
              <a:t>between </a:t>
            </a:r>
            <a:r>
              <a:rPr lang="en-US" sz="1800" b="1" dirty="0">
                <a:latin typeface="Arial" charset="0"/>
              </a:rPr>
              <a:t>W and O: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200208" y="4521253"/>
            <a:ext cx="861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Two choices: minimize H(W) or maximize I(W;O)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Information Theoretic Basis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5613" y="1724600"/>
          <a:ext cx="4673600" cy="457200"/>
        </p:xfrm>
        <a:graphic>
          <a:graphicData uri="http://schemas.openxmlformats.org/presentationml/2006/ole">
            <p:oleObj spid="_x0000_s38918" name="Equation" r:id="rId3" imgW="4673520" imgH="457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454025" y="3736558"/>
          <a:ext cx="2641600" cy="266700"/>
        </p:xfrm>
        <a:graphic>
          <a:graphicData uri="http://schemas.openxmlformats.org/presentationml/2006/ole">
            <p:oleObj spid="_x0000_s38919" name="Equation" r:id="rId4" imgW="2641320" imgH="2664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454025" y="4102023"/>
          <a:ext cx="2641600" cy="266700"/>
        </p:xfrm>
        <a:graphic>
          <a:graphicData uri="http://schemas.openxmlformats.org/presentationml/2006/ole">
            <p:oleObj spid="_x0000_s38920" name="Equation" r:id="rId5" imgW="26413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00208" y="642079"/>
            <a:ext cx="86106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65100" indent="-165100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Arial" charset="0"/>
              </a:rPr>
              <a:t>Maximizing the mutual information is equivalent to choosing the parameter set </a:t>
            </a:r>
            <a:r>
              <a:rPr lang="en-US" sz="1800" b="1" dirty="0">
                <a:latin typeface="Arial" charset="0"/>
                <a:sym typeface="Symbol" pitchFamily="18" charset="2"/>
              </a:rPr>
              <a:t> to maximize: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70228" y="2522575"/>
            <a:ext cx="8610600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228600" indent="-228600">
              <a:spcBef>
                <a:spcPct val="5000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Maximization implies increasing the numerator term (maximum likelihood estimation – MLE) or decreasing the denominator term (maximum mutual information estimation – MMIE)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The latter is accomplished by reducing the probabilities of incorrect, or competing, hypotheses.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4025" y="1301750"/>
          <a:ext cx="3543300" cy="876300"/>
        </p:xfrm>
        <a:graphic>
          <a:graphicData uri="http://schemas.openxmlformats.org/presentationml/2006/ole">
            <p:oleObj spid="_x0000_s39939" name="Equation" r:id="rId3" imgW="3543120" imgH="876240" progId="Equation.3">
              <p:embed/>
            </p:oleObj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7151"/>
            <a:ext cx="8632174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Relationship to Maximum Likelihood Methods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98620" y="71703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 eaLnBrk="1" hangingPunct="1">
              <a:spcAft>
                <a:spcPct val="25000"/>
              </a:spcAft>
            </a:pPr>
            <a:r>
              <a:rPr lang="en-US" sz="1800" b="1" dirty="0">
                <a:latin typeface="Arial" charset="0"/>
              </a:rPr>
              <a:t>Core components: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transduction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feature extraction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acoustic modeling (hidden Markov models)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language modeling (statistical N-grams)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search (Viterbi beam)</a:t>
            </a:r>
          </a:p>
          <a:p>
            <a:pPr marL="228600" indent="-228600" eaLnBrk="1" hangingPunct="1">
              <a:spcAft>
                <a:spcPct val="25000"/>
              </a:spcAft>
              <a:buFontTx/>
              <a:buChar char="•"/>
            </a:pPr>
            <a:r>
              <a:rPr lang="en-US" sz="1800" b="1" dirty="0">
                <a:latin typeface="Arial" charset="0"/>
              </a:rPr>
              <a:t>knowledge sources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latin typeface="Arial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962400" y="5867400"/>
            <a:ext cx="9144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228600" y="3948659"/>
            <a:ext cx="41910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Aft>
                <a:spcPct val="25000"/>
              </a:spcAft>
            </a:pPr>
            <a:r>
              <a:rPr lang="en-US" sz="1800" b="1" dirty="0">
                <a:solidFill>
                  <a:schemeClr val="accent1"/>
                </a:solidFill>
                <a:latin typeface="Arial" charset="0"/>
              </a:rPr>
              <a:t>Our focus will be on the acoustic modeling components of the system.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Speech Recognition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/>
          <a:srcRect r="52991"/>
          <a:stretch>
            <a:fillRect/>
          </a:stretch>
        </p:blipFill>
        <p:spPr bwMode="auto">
          <a:xfrm>
            <a:off x="4631961" y="847879"/>
            <a:ext cx="4512039" cy="522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uild="p"/>
      <p:bldP spid="122892" grpId="0"/>
    </p:bld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15119</TotalTime>
  <Words>867</Words>
  <Application>Microsoft PowerPoint</Application>
  <PresentationFormat>Letter Paper (8.5x11 in)</PresentationFormat>
  <Paragraphs>92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1187</cp:revision>
  <dcterms:created xsi:type="dcterms:W3CDTF">2002-09-12T17:13:32Z</dcterms:created>
  <dcterms:modified xsi:type="dcterms:W3CDTF">2009-04-15T08:29:39Z</dcterms:modified>
</cp:coreProperties>
</file>