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398" r:id="rId4"/>
    <p:sldId id="420" r:id="rId5"/>
    <p:sldId id="399" r:id="rId6"/>
    <p:sldId id="433" r:id="rId7"/>
    <p:sldId id="434" r:id="rId8"/>
    <p:sldId id="435" r:id="rId9"/>
    <p:sldId id="436" r:id="rId10"/>
    <p:sldId id="437" r:id="rId11"/>
    <p:sldId id="438" r:id="rId12"/>
    <p:sldId id="378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58" d="100"/>
          <a:sy n="58" d="100"/>
        </p:scale>
        <p:origin x="-1200" y="-78"/>
      </p:cViewPr>
      <p:guideLst>
        <p:guide orient="horz" pos="4026"/>
        <p:guide pos="56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  <p:sldLayoutId id="2147483713" r:id="rId5"/>
    <p:sldLayoutId id="214748371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ttic.uchicago.edu/~dmcallester/margins.ps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Rademacher_complexity" TargetMode="External"/><Relationship Id="rId11" Type="http://schemas.openxmlformats.org/officeDocument/2006/relationships/hyperlink" Target="http://www.isip.piconepress.com/publications/courses/ece_8443/lectures/2009_spring/lecture_27.pptx" TargetMode="External"/><Relationship Id="rId5" Type="http://schemas.openxmlformats.org/officeDocument/2006/relationships/hyperlink" Target="http://users.isr.ist.utl.pt/~jpg/tfc0607/chen_bayesian.pdf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ieeexplore.ieee.org/iel5/79/27727/01236770.pdf?tp=&amp;arnumber=1236770&amp;isnumber=27727" TargetMode="External"/><Relationship Id="rId9" Type="http://schemas.openxmlformats.org/officeDocument/2006/relationships/hyperlink" Target="http://www.isip.piconepress.com/publications/courses/ece_8443/lectures/2009_spring/lecture_27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Error Bounds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Complexity Theory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PAC Learning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PAC Bound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Margin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D.M.: Simplified PAC-Bayes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J.L.: PAC-Bayes and Margins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M.S.: PAC-Bayes and Gaussians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Wiki: </a:t>
            </a:r>
            <a:r>
              <a:rPr lang="en-US" sz="1800" b="1" dirty="0" err="1" smtClean="0">
                <a:solidFill>
                  <a:srgbClr val="004000"/>
                </a:solidFill>
                <a:hlinkClick r:id="rId6"/>
              </a:rPr>
              <a:t>Rademacher</a:t>
            </a: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 Complexity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27: </a:t>
            </a:r>
            <a:r>
              <a:rPr lang="en-US" b="1" dirty="0" smtClean="0">
                <a:solidFill>
                  <a:schemeClr val="accent2"/>
                </a:solidFill>
              </a:rPr>
              <a:t>PAC-BAYES BOUND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8241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87580" y="1235656"/>
            <a:ext cx="4996045" cy="159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21175" y="3026295"/>
            <a:ext cx="43624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Group 20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22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27" name="Picture 26" descr="x.JPG">
                <a:hlinkClick r:id="rId9"/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23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24" name="Picture 4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2"/>
          <a:srcRect l="19429" t="28614" r="26978" b="20137"/>
          <a:stretch>
            <a:fillRect/>
          </a:stretch>
        </p:blipFill>
        <p:spPr bwMode="auto">
          <a:xfrm>
            <a:off x="155813" y="629588"/>
            <a:ext cx="4961744" cy="359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3" name="Picture 5"/>
          <p:cNvPicPr>
            <a:picLocks noChangeAspect="1" noChangeArrowheads="1"/>
          </p:cNvPicPr>
          <p:nvPr/>
        </p:nvPicPr>
        <p:blipFill>
          <a:blip r:embed="rId3"/>
          <a:srcRect l="18913" t="17596" r="26361" b="30942"/>
          <a:stretch>
            <a:fillRect/>
          </a:stretch>
        </p:blipFill>
        <p:spPr bwMode="auto">
          <a:xfrm>
            <a:off x="3843963" y="2778646"/>
            <a:ext cx="5066675" cy="361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the concept of error bounds and their importance to pattern recognition.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Introduced Probably Approximately Correct (PAC) learning.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Formally defined PAC learning.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Introduced a theorem that describes a bound on generalization error.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application of the bound to real problems.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Applied the bound to margin classifiers and showed how it can be used to compute the </a:t>
            </a:r>
            <a:r>
              <a:rPr lang="en-US" altLang="en-US" sz="1800" b="1" smtClean="0"/>
              <a:t>margin.</a:t>
            </a:r>
            <a:endParaRPr lang="en-US" alt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Generalized Risk: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Essentially a weighted probability of error.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Fundamental concept in statistical learning theory.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 Risk: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best performance that can be achieved (for the given data set  or problem definition).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 useful theoretical abstraction, but difficult to apply in practice.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Chernoff Bound: an approximate bound on the probability of error.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Originally a bound on the probability that a random variable would exceed a given threshold.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Applied to many problems, including calculation of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Bhattacharyya Bound: a looser but computationally simpler bound.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Risk vs. Empirical Risk: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sz="1800" b="1" dirty="0" smtClean="0"/>
              <a:t>	We were able to develop learning algorithms such as support vector machines and other margin classifiers from this bound.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136193" name="Object 11"/>
          <p:cNvGraphicFramePr>
            <a:graphicFrameLocks noChangeAspect="1"/>
          </p:cNvGraphicFramePr>
          <p:nvPr/>
        </p:nvGraphicFramePr>
        <p:xfrm>
          <a:off x="2389344" y="647388"/>
          <a:ext cx="2260600" cy="292100"/>
        </p:xfrm>
        <a:graphic>
          <a:graphicData uri="http://schemas.openxmlformats.org/presentationml/2006/ole">
            <p:oleObj spid="_x0000_s136193" name="Equation" r:id="rId3" imgW="2260440" imgH="291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025" y="5457245"/>
          <a:ext cx="2070100" cy="330200"/>
        </p:xfrm>
        <a:graphic>
          <a:graphicData uri="http://schemas.openxmlformats.org/presentationml/2006/ole">
            <p:oleObj spid="_x0000_s136194" name="Equation" r:id="rId4" imgW="2070000" imgH="3301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50628" y="5263022"/>
          <a:ext cx="3530600" cy="609600"/>
        </p:xfrm>
        <a:graphic>
          <a:graphicData uri="http://schemas.openxmlformats.org/presentationml/2006/ole">
            <p:oleObj spid="_x0000_s136195" name="Equation" r:id="rId5" imgW="3530520" imgH="609480" progId="Equation.3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68482" y="5429930"/>
            <a:ext cx="7279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defRPr/>
            </a:pPr>
            <a:r>
              <a:rPr lang="en-US" sz="1800" b="1" dirty="0" smtClean="0"/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456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Probably Approximately Correct (PAC) Learning</a:t>
            </a:r>
            <a:r>
              <a:rPr lang="en-US" b="1" baseline="30000" dirty="0" smtClean="0">
                <a:solidFill>
                  <a:schemeClr val="accent2"/>
                </a:solidFill>
              </a:rPr>
              <a:t>1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54895"/>
            <a:ext cx="86883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want to learn the concept "medium-built person" from examples. We are given the height and weight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individuals, the training set.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want to know which value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to use if we want to learn this concept well. Our concern is to characterize what we mean by well or good when evaluating learned concepts.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would like the probability of error of the learned concept to be </a:t>
            </a:r>
            <a:r>
              <a:rPr lang="en-US" sz="1800" dirty="0" smtClean="0">
                <a:sym typeface="Symbol"/>
              </a:rPr>
              <a:t>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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specific learning algorithm, what is the probability that a concept it learns will have an error that is bound by epsilon? We would like to set a bound,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>
                <a:sym typeface="Symbol"/>
              </a:rPr>
              <a:t>, </a:t>
            </a:r>
            <a:r>
              <a:rPr lang="en-US" sz="1800" b="1" dirty="0" smtClean="0"/>
              <a:t>on the probability that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: </a:t>
            </a:r>
            <a:r>
              <a:rPr lang="en-US" sz="1800" i="1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] &lt;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essentially a confidence measure. We are now in a position to say when a learned concept is good.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Different degrees of "goodness" will correspond to different values of </a:t>
            </a:r>
            <a:r>
              <a:rPr lang="en-US" sz="1800" dirty="0" smtClean="0">
                <a:sym typeface="Symbol"/>
              </a:rPr>
              <a:t> </a:t>
            </a:r>
            <a:r>
              <a:rPr lang="en-US" sz="1800" b="1" dirty="0" smtClean="0"/>
              <a:t>and </a:t>
            </a:r>
            <a:r>
              <a:rPr lang="en-US" sz="1800" dirty="0" smtClean="0">
                <a:sym typeface="Symbol"/>
              </a:rPr>
              <a:t>.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smaller </a:t>
            </a:r>
            <a:r>
              <a:rPr lang="en-US" sz="1800" dirty="0" smtClean="0">
                <a:sym typeface="Symbol"/>
              </a:rPr>
              <a:t></a:t>
            </a:r>
            <a:r>
              <a:rPr lang="en-US" sz="1800" b="1" dirty="0" smtClean="0"/>
              <a:t> and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/>
              <a:t> are, the better the leaned concept will be.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method of evaluating learning is called </a:t>
            </a:r>
            <a:r>
              <a:rPr lang="en-US" sz="1800" b="1" dirty="0" smtClean="0">
                <a:solidFill>
                  <a:schemeClr val="accent1"/>
                </a:solidFill>
              </a:rPr>
              <a:t>Probably Approximately Correct</a:t>
            </a:r>
            <a:r>
              <a:rPr lang="en-US" sz="1800" b="1" dirty="0" smtClean="0"/>
              <a:t> (PAC) Learning.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seek a bound on PAC learning for Bayesian estimation. </a:t>
            </a:r>
          </a:p>
          <a:p>
            <a:pPr marL="165100" indent="-165100">
              <a:spcBef>
                <a:spcPts val="4800"/>
              </a:spcBef>
            </a:pPr>
            <a:r>
              <a:rPr lang="en-US" sz="1200" b="1" dirty="0" smtClean="0">
                <a:solidFill>
                  <a:schemeClr val="accent2"/>
                </a:solidFill>
              </a:rPr>
              <a:t>1,  G. </a:t>
            </a:r>
            <a:r>
              <a:rPr lang="en-US" sz="1200" b="1" dirty="0" err="1" smtClean="0">
                <a:solidFill>
                  <a:schemeClr val="accent2"/>
                </a:solidFill>
              </a:rPr>
              <a:t>Ingargiola</a:t>
            </a:r>
            <a:r>
              <a:rPr lang="en-US" sz="1200" b="1" dirty="0" smtClean="0">
                <a:solidFill>
                  <a:schemeClr val="accent2"/>
                </a:solidFill>
              </a:rPr>
              <a:t>, </a:t>
            </a:r>
            <a:r>
              <a:rPr lang="en-US" sz="1200" b="1" i="1" dirty="0" smtClean="0">
                <a:solidFill>
                  <a:schemeClr val="accent2"/>
                </a:solidFill>
              </a:rPr>
              <a:t>http://www.cis.temple.edu/~ingargio/cis587/readings/pac.html</a:t>
            </a:r>
            <a:endParaRPr lang="en-US" sz="12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Formal Definition of PAC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5"/>
            <a:ext cx="8738120" cy="5942777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Definitions: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f</a:t>
            </a:r>
            <a:r>
              <a:rPr lang="en-US" sz="1800" b="1" dirty="0" smtClean="0"/>
              <a:t>  is the </a:t>
            </a:r>
            <a:r>
              <a:rPr lang="en-US" sz="1800" b="1" dirty="0" smtClean="0">
                <a:solidFill>
                  <a:schemeClr val="accent1"/>
                </a:solidFill>
              </a:rPr>
              <a:t>target function </a:t>
            </a:r>
            <a:r>
              <a:rPr lang="en-US" sz="1800" b="1" dirty="0" smtClean="0"/>
              <a:t>that we desire to learn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F</a:t>
            </a:r>
            <a:r>
              <a:rPr lang="en-US" sz="1800" b="1" dirty="0" smtClean="0"/>
              <a:t> is the class of functions from which</a:t>
            </a:r>
            <a:r>
              <a:rPr lang="en-US" sz="1800" dirty="0" smtClean="0"/>
              <a:t>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b="1" dirty="0" smtClean="0"/>
              <a:t>can be selected:</a:t>
            </a:r>
            <a:r>
              <a:rPr lang="en-US" sz="1800" dirty="0" smtClean="0"/>
              <a:t>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 F</a:t>
            </a:r>
            <a:r>
              <a:rPr lang="en-US" sz="1800" b="1" dirty="0" smtClean="0">
                <a:sym typeface="Symbol"/>
              </a:rPr>
              <a:t>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b="1" dirty="0" smtClean="0"/>
              <a:t>is the set of possible feature vectors or measurements.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N  i</a:t>
            </a:r>
            <a:r>
              <a:rPr lang="en-US" sz="1800" dirty="0" smtClean="0"/>
              <a:t>s the cardinality of </a:t>
            </a:r>
            <a:r>
              <a:rPr lang="en-US" sz="1800" i="1" dirty="0" smtClean="0"/>
              <a:t>X</a:t>
            </a:r>
            <a:r>
              <a:rPr lang="en-US" sz="1800" dirty="0" smtClean="0"/>
              <a:t>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D</a:t>
            </a:r>
            <a:r>
              <a:rPr lang="en-US" sz="1800" dirty="0" smtClean="0"/>
              <a:t> </a:t>
            </a:r>
            <a:r>
              <a:rPr lang="en-US" sz="1800" b="1" dirty="0" smtClean="0"/>
              <a:t>is a probability distribution on </a:t>
            </a:r>
            <a:r>
              <a:rPr lang="en-US" sz="1800" i="1" dirty="0" smtClean="0"/>
              <a:t>X</a:t>
            </a:r>
            <a:r>
              <a:rPr lang="en-US" sz="1800" b="1" dirty="0" smtClean="0"/>
              <a:t>; this distribution is used both when the training set is created and when the test set is created.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dirty="0" smtClean="0"/>
              <a:t>ORACLE(</a:t>
            </a:r>
            <a:r>
              <a:rPr lang="en-US" sz="1800" i="1" dirty="0" err="1" smtClean="0"/>
              <a:t>f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 </a:t>
            </a:r>
            <a:r>
              <a:rPr lang="en-US" sz="1800" b="1" dirty="0" smtClean="0"/>
              <a:t>is a function that in a unit of time returns a pair of the form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x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x</a:t>
            </a:r>
            <a:r>
              <a:rPr lang="en-US" sz="1800" dirty="0" smtClean="0"/>
              <a:t>))</a:t>
            </a:r>
            <a:r>
              <a:rPr lang="en-US" sz="1800" b="1" dirty="0" smtClean="0"/>
              <a:t>, where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b="1" dirty="0" smtClean="0"/>
              <a:t>is selected from </a:t>
            </a: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b="1" dirty="0" smtClean="0"/>
              <a:t>according to </a:t>
            </a:r>
            <a:r>
              <a:rPr lang="en-US" sz="1800" i="1" dirty="0" smtClean="0"/>
              <a:t>D</a:t>
            </a:r>
            <a:r>
              <a:rPr lang="en-US" sz="1800" dirty="0" smtClean="0"/>
              <a:t>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H</a:t>
            </a:r>
            <a:r>
              <a:rPr lang="en-US" sz="1800" dirty="0" smtClean="0"/>
              <a:t> </a:t>
            </a:r>
            <a:r>
              <a:rPr lang="en-US" sz="1800" b="1" dirty="0" smtClean="0"/>
              <a:t>is the set of possible hypotheses; </a:t>
            </a:r>
            <a:r>
              <a:rPr lang="en-US" sz="1800" i="1" dirty="0" smtClean="0"/>
              <a:t>h</a:t>
            </a:r>
            <a:r>
              <a:rPr lang="en-US" sz="1800" b="1" dirty="0" smtClean="0"/>
              <a:t>, where </a:t>
            </a:r>
            <a:r>
              <a:rPr lang="en-US" sz="1800" dirty="0" smtClean="0"/>
              <a:t>h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 , </a:t>
            </a:r>
            <a:r>
              <a:rPr lang="en-US" sz="1800" b="1" dirty="0" smtClean="0"/>
              <a:t>is the specific hypothesis that has been learned.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i="1" dirty="0" smtClean="0"/>
              <a:t>n</a:t>
            </a:r>
            <a:r>
              <a:rPr lang="en-US" sz="1800" dirty="0" smtClean="0"/>
              <a:t> </a:t>
            </a:r>
            <a:r>
              <a:rPr lang="en-US" sz="1800" b="1" dirty="0" smtClean="0"/>
              <a:t>is the cardinality of the training set.</a:t>
            </a:r>
            <a:r>
              <a:rPr lang="en-US" sz="1800" dirty="0" smtClean="0"/>
              <a:t> </a:t>
            </a:r>
            <a:endParaRPr lang="en-US" sz="1800" b="1" dirty="0" smtClean="0">
              <a:solidFill>
                <a:schemeClr val="bg2"/>
              </a:solidFill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 of functions </a:t>
            </a:r>
            <a:r>
              <a:rPr lang="en-US" sz="1800" i="1" dirty="0" smtClean="0"/>
              <a:t>F</a:t>
            </a:r>
            <a:r>
              <a:rPr lang="en-US" sz="1800" b="1" dirty="0" smtClean="0"/>
              <a:t> is </a:t>
            </a:r>
            <a:r>
              <a:rPr lang="en-US" sz="1800" b="1" dirty="0" smtClean="0">
                <a:solidFill>
                  <a:schemeClr val="accent1"/>
                </a:solidFill>
              </a:rPr>
              <a:t>Probably Approximately (PAC) learnable</a:t>
            </a:r>
            <a:r>
              <a:rPr lang="en-US" sz="1800" b="1" dirty="0" smtClean="0"/>
              <a:t> if there is a learning algorithm, </a:t>
            </a:r>
            <a:r>
              <a:rPr lang="en-US" sz="1800" i="1" dirty="0" smtClean="0"/>
              <a:t>L, </a:t>
            </a:r>
            <a:r>
              <a:rPr lang="en-US" sz="1800" b="1" dirty="0" smtClean="0"/>
              <a:t>that for all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 F</a:t>
            </a:r>
            <a:r>
              <a:rPr lang="en-US" sz="1800" b="1" dirty="0" smtClean="0"/>
              <a:t>, all distributions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on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all </a:t>
            </a:r>
            <a:r>
              <a:rPr lang="en-US" sz="1800" dirty="0" smtClean="0">
                <a:sym typeface="Symbol"/>
              </a:rPr>
              <a:t> </a:t>
            </a:r>
            <a:r>
              <a:rPr lang="en-US" sz="1800" b="1" dirty="0" smtClean="0">
                <a:sym typeface="Symbol"/>
              </a:rPr>
              <a:t>and</a:t>
            </a:r>
            <a:r>
              <a:rPr lang="en-US" sz="1800" dirty="0" smtClean="0">
                <a:sym typeface="Symbol"/>
              </a:rPr>
              <a:t>  </a:t>
            </a:r>
            <a:r>
              <a:rPr lang="en-US" sz="1800" b="1" dirty="0" smtClean="0">
                <a:sym typeface="Symbol"/>
              </a:rPr>
              <a:t>in the range</a:t>
            </a:r>
            <a:r>
              <a:rPr lang="en-US" sz="1800" dirty="0" smtClean="0">
                <a:sym typeface="Symbol"/>
              </a:rPr>
              <a:t> [0,1], </a:t>
            </a:r>
            <a:r>
              <a:rPr lang="en-US" sz="1800" b="1" dirty="0" smtClean="0"/>
              <a:t>will produce an hypothesis </a:t>
            </a:r>
            <a:r>
              <a:rPr lang="en-US" sz="1800" i="1" dirty="0" smtClean="0"/>
              <a:t>h</a:t>
            </a:r>
            <a:r>
              <a:rPr lang="en-US" sz="1800" b="1" dirty="0" smtClean="0"/>
              <a:t>, such that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: </a:t>
            </a:r>
            <a:r>
              <a:rPr lang="en-US" sz="1800" i="1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] &lt;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b="1" dirty="0" smtClean="0"/>
              <a:t>is </a:t>
            </a:r>
            <a:r>
              <a:rPr lang="en-US" sz="1800" b="1" dirty="0" smtClean="0">
                <a:solidFill>
                  <a:schemeClr val="accent1"/>
                </a:solidFill>
              </a:rPr>
              <a:t>efficiently PAC learnable </a:t>
            </a:r>
            <a:r>
              <a:rPr lang="en-US" sz="1800" b="1" dirty="0" smtClean="0"/>
              <a:t>if </a:t>
            </a:r>
            <a:r>
              <a:rPr lang="en-US" sz="1800" i="1" dirty="0" smtClean="0"/>
              <a:t>L</a:t>
            </a:r>
            <a:r>
              <a:rPr lang="en-US" sz="1800" dirty="0" smtClean="0"/>
              <a:t> </a:t>
            </a:r>
            <a:r>
              <a:rPr lang="en-US" sz="1800" b="1" dirty="0" smtClean="0"/>
              <a:t>is polynomial in </a:t>
            </a:r>
            <a:r>
              <a:rPr lang="en-US" sz="1800" dirty="0" smtClean="0">
                <a:sym typeface="Symbol"/>
              </a:rPr>
              <a:t>,  , </a:t>
            </a:r>
            <a:r>
              <a:rPr lang="en-US" sz="1800" b="1" dirty="0" smtClean="0">
                <a:sym typeface="Symbol"/>
              </a:rPr>
              <a:t>and</a:t>
            </a:r>
            <a:r>
              <a:rPr lang="en-US" sz="1800" dirty="0" smtClean="0">
                <a:sym typeface="Symbol"/>
              </a:rPr>
              <a:t> log(N).</a:t>
            </a:r>
            <a:r>
              <a:rPr lang="en-US" sz="1800" dirty="0" smtClean="0"/>
              <a:t>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i="1" dirty="0" smtClean="0"/>
              <a:t>F  </a:t>
            </a:r>
            <a:r>
              <a:rPr lang="en-US" sz="1800" dirty="0" smtClean="0"/>
              <a:t>is </a:t>
            </a:r>
            <a:r>
              <a:rPr lang="en-US" sz="1800" b="1" dirty="0" smtClean="0">
                <a:solidFill>
                  <a:schemeClr val="accent1"/>
                </a:solidFill>
              </a:rPr>
              <a:t>polynomial PAC learnable</a:t>
            </a:r>
            <a:r>
              <a:rPr lang="en-US" sz="1800" dirty="0" smtClean="0"/>
              <a:t> if </a:t>
            </a:r>
            <a:r>
              <a:rPr lang="en-US" sz="1800" i="1" dirty="0" smtClean="0"/>
              <a:t>n</a:t>
            </a:r>
            <a:r>
              <a:rPr lang="en-US" sz="1800" dirty="0" smtClean="0"/>
              <a:t> is polynomial in </a:t>
            </a:r>
            <a:r>
              <a:rPr lang="en-US" sz="1800" dirty="0" smtClean="0">
                <a:sym typeface="Symbol"/>
              </a:rPr>
              <a:t>,  , </a:t>
            </a:r>
            <a:r>
              <a:rPr lang="en-US" sz="1800" dirty="0" smtClean="0"/>
              <a:t>and the size of (minimal) descriptions of individuals and of the concept.</a:t>
            </a:r>
            <a:endParaRPr lang="en-US" altLang="en-US" sz="1800" b="1" kern="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PAC Bounds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5"/>
            <a:ext cx="8738120" cy="5942777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D. </a:t>
            </a:r>
            <a:r>
              <a:rPr lang="en-US" altLang="en-US" sz="1800" b="1" kern="0" dirty="0" err="1" smtClean="0">
                <a:sym typeface="Symbol"/>
              </a:rPr>
              <a:t>McAllester</a:t>
            </a:r>
            <a:r>
              <a:rPr lang="en-US" altLang="en-US" sz="1800" b="1" kern="0" dirty="0" smtClean="0">
                <a:sym typeface="Symbol"/>
              </a:rPr>
              <a:t> derived a bound on the generalization error of a PAC learner that is independent of any assumptions about the distribution of the data. This is referred to as a </a:t>
            </a:r>
            <a:r>
              <a:rPr lang="en-US" altLang="en-US" sz="1800" b="1" kern="0" dirty="0" smtClean="0">
                <a:solidFill>
                  <a:schemeClr val="accent1"/>
                </a:solidFill>
                <a:sym typeface="Symbol"/>
              </a:rPr>
              <a:t>PAC bound</a:t>
            </a:r>
            <a:r>
              <a:rPr lang="en-US" altLang="en-US" sz="1800" b="1" kern="0" dirty="0" smtClean="0">
                <a:sym typeface="Symbol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Early bounds have relied on covering number computations (e.g., VC dimension and empirical risk), while later bounds have considered </a:t>
            </a:r>
            <a:r>
              <a:rPr lang="en-US" sz="1800" b="1" dirty="0" err="1" smtClean="0"/>
              <a:t>Rademacher</a:t>
            </a:r>
            <a:r>
              <a:rPr lang="en-US" sz="1800" b="1" dirty="0" smtClean="0"/>
              <a:t> complexity.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err="1" smtClean="0"/>
              <a:t>Rademacher</a:t>
            </a:r>
            <a:r>
              <a:rPr lang="en-US" sz="1800" b="1" dirty="0" smtClean="0"/>
              <a:t> complexity measures richness of a class of real-valued functions with respect to a probability distribution. 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tightest bounds for practical applications appear to be the PAC-Bayes bound. These bounds are especially attractive for margin classifiers such as SVM, and classifiers built for Gaussian processes.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A PAC bound has to </a:t>
            </a:r>
            <a:r>
              <a:rPr lang="en-GB" sz="1800" b="1" dirty="0" smtClean="0">
                <a:solidFill>
                  <a:schemeClr val="tx2"/>
                </a:solidFill>
              </a:rPr>
              <a:t>hold independent of correctness</a:t>
            </a:r>
            <a:r>
              <a:rPr lang="en-GB" sz="1800" b="1" dirty="0" smtClean="0"/>
              <a:t> of prior knowledge. It does </a:t>
            </a:r>
            <a:r>
              <a:rPr lang="en-GB" sz="1800" b="1" dirty="0" smtClean="0">
                <a:solidFill>
                  <a:schemeClr val="tx2"/>
                </a:solidFill>
              </a:rPr>
              <a:t>not</a:t>
            </a:r>
            <a:r>
              <a:rPr lang="en-GB" sz="1800" b="1" dirty="0" smtClean="0"/>
              <a:t> have to </a:t>
            </a:r>
            <a:r>
              <a:rPr lang="en-GB" sz="1800" b="1" dirty="0" smtClean="0">
                <a:solidFill>
                  <a:schemeClr val="tx2"/>
                </a:solidFill>
              </a:rPr>
              <a:t>be independent</a:t>
            </a:r>
            <a:r>
              <a:rPr lang="en-GB" sz="1800" b="1" dirty="0" smtClean="0"/>
              <a:t> of prior knowledge.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Unfortunately, most standard VC bounds are only </a:t>
            </a:r>
            <a:r>
              <a:rPr lang="en-GB" sz="1800" b="1" dirty="0" smtClean="0">
                <a:solidFill>
                  <a:schemeClr val="tx2"/>
                </a:solidFill>
              </a:rPr>
              <a:t>vaguely dependent</a:t>
            </a:r>
            <a:r>
              <a:rPr lang="en-GB" sz="1800" b="1" dirty="0" smtClean="0"/>
              <a:t> on prior/model they are applied to and lack tightness.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The Bayes classifier integrates over the priors, which is often not 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A </a:t>
            </a:r>
            <a:r>
              <a:rPr lang="en-GB" sz="1800" b="1" dirty="0" smtClean="0">
                <a:solidFill>
                  <a:schemeClr val="accent1"/>
                </a:solidFill>
              </a:rPr>
              <a:t>Gibbs classifier </a:t>
            </a:r>
            <a:r>
              <a:rPr lang="en-GB" sz="1800" b="1" dirty="0" smtClean="0"/>
              <a:t>draws a single sample from the posterior distribution for the class label and uses that as the class assignment. Error at most twice that of the optimal Bayesian classifier.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PAC Bayesian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78868" y="667885"/>
            <a:ext cx="8738120" cy="5942777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For Gibbs classifier:</a:t>
            </a:r>
          </a:p>
          <a:p>
            <a:pPr marL="344488" lvl="0" indent="-179388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kern="0" dirty="0" smtClean="0">
                <a:sym typeface="Symbol"/>
              </a:rPr>
              <a:t>Assume the prior, </a:t>
            </a:r>
            <a:r>
              <a:rPr lang="en-GB" sz="1800" i="1" dirty="0" smtClean="0">
                <a:solidFill>
                  <a:schemeClr val="tx2"/>
                </a:solidFill>
              </a:rPr>
              <a:t>P</a:t>
            </a:r>
            <a:r>
              <a:rPr lang="en-GB" sz="1800" dirty="0" smtClean="0">
                <a:solidFill>
                  <a:schemeClr val="tx2"/>
                </a:solidFill>
              </a:rPr>
              <a:t>(</a:t>
            </a:r>
            <a:r>
              <a:rPr lang="en-GB" sz="1800" b="1" dirty="0" smtClean="0">
                <a:solidFill>
                  <a:schemeClr val="tx2"/>
                </a:solidFill>
              </a:rPr>
              <a:t>w</a:t>
            </a:r>
            <a:r>
              <a:rPr lang="en-GB" sz="1800" dirty="0" smtClean="0">
                <a:solidFill>
                  <a:schemeClr val="tx2"/>
                </a:solidFill>
              </a:rPr>
              <a:t>)</a:t>
            </a:r>
            <a:r>
              <a:rPr lang="en-GB" sz="1800" dirty="0" smtClean="0"/>
              <a:t>, </a:t>
            </a:r>
            <a:r>
              <a:rPr lang="en-GB" sz="1800" b="1" dirty="0" smtClean="0"/>
              <a:t>is independent of </a:t>
            </a:r>
            <a:r>
              <a:rPr lang="en-GB" sz="1800" b="1" dirty="0" smtClean="0">
                <a:solidFill>
                  <a:schemeClr val="tx2"/>
                </a:solidFill>
              </a:rPr>
              <a:t>algorithm, </a:t>
            </a:r>
            <a:r>
              <a:rPr lang="en-GB" sz="1800" i="1" dirty="0" smtClean="0">
                <a:solidFill>
                  <a:schemeClr val="tx2"/>
                </a:solidFill>
              </a:rPr>
              <a:t>L</a:t>
            </a:r>
            <a:r>
              <a:rPr lang="en-GB" sz="1800" dirty="0" smtClean="0">
                <a:solidFill>
                  <a:schemeClr val="tx2"/>
                </a:solidFill>
              </a:rPr>
              <a:t>.</a:t>
            </a:r>
            <a:r>
              <a:rPr lang="en-GB" sz="1800" b="1" dirty="0" smtClean="0">
                <a:solidFill>
                  <a:schemeClr val="tx2"/>
                </a:solidFill>
              </a:rPr>
              <a:t>.</a:t>
            </a:r>
          </a:p>
          <a:p>
            <a:pPr marL="344488" lvl="0" indent="-179388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chemeClr val="tx2"/>
                </a:solidFill>
              </a:rPr>
              <a:t> The posterior, Q(w), may depend on L.</a:t>
            </a:r>
          </a:p>
          <a:p>
            <a:pPr marL="344488" lvl="0" indent="-179388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sz="1800" b="1" dirty="0" smtClean="0">
                <a:solidFill>
                  <a:schemeClr val="tx2"/>
                </a:solidFill>
              </a:rPr>
              <a:t>Expected generalization error:</a:t>
            </a:r>
          </a:p>
          <a:p>
            <a:pPr marL="344488" lvl="0" indent="-179388">
              <a:spcBef>
                <a:spcPts val="3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sz="1800" b="1" dirty="0" smtClean="0">
                <a:solidFill>
                  <a:schemeClr val="tx2"/>
                </a:solidFill>
              </a:rPr>
              <a:t>Expected empirical error: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err="1" smtClean="0">
                <a:solidFill>
                  <a:schemeClr val="tx2"/>
                </a:solidFill>
              </a:rPr>
              <a:t>McAllester</a:t>
            </a:r>
            <a:r>
              <a:rPr lang="en-GB" sz="1800" b="1" dirty="0" smtClean="0">
                <a:solidFill>
                  <a:schemeClr val="tx2"/>
                </a:solidFill>
              </a:rPr>
              <a:t> (1999) showed: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D</a:t>
            </a:r>
            <a:r>
              <a:rPr lang="en-US" sz="1800" dirty="0" smtClean="0"/>
              <a:t>()</a:t>
            </a:r>
            <a:r>
              <a:rPr lang="en-US" sz="1800" b="1" dirty="0" smtClean="0"/>
              <a:t> is the divergence (</a:t>
            </a:r>
            <a:r>
              <a:rPr lang="en-US" sz="1800" b="1" dirty="0" err="1" smtClean="0"/>
              <a:t>Kullback-Leibler</a:t>
            </a:r>
            <a:r>
              <a:rPr lang="en-US" sz="1800" b="1" dirty="0" smtClean="0"/>
              <a:t> distance), and </a:t>
            </a:r>
            <a:r>
              <a:rPr lang="en-US" sz="1800" i="1" dirty="0" err="1" smtClean="0"/>
              <a:t>D</a:t>
            </a:r>
            <a:r>
              <a:rPr lang="en-US" sz="1800" i="1" baseline="-25000" dirty="0" err="1" smtClean="0"/>
              <a:t>B</a:t>
            </a:r>
            <a:r>
              <a:rPr lang="en-US" sz="1800" b="1" i="1" baseline="-25000" dirty="0" err="1" smtClean="0"/>
              <a:t>er</a:t>
            </a:r>
            <a:r>
              <a:rPr lang="en-US" sz="1800" b="1" dirty="0" smtClean="0"/>
              <a:t> is the divergence between two Bernoulli distributions with probability of success </a:t>
            </a:r>
            <a:r>
              <a:rPr lang="en-US" sz="1800" i="1" dirty="0" smtClean="0"/>
              <a:t>q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p</a:t>
            </a:r>
            <a:r>
              <a:rPr lang="en-US" sz="1800" b="1" dirty="0" smtClean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4025" y="2094667"/>
          <a:ext cx="2273300" cy="330200"/>
        </p:xfrm>
        <a:graphic>
          <a:graphicData uri="http://schemas.openxmlformats.org/presentationml/2006/ole">
            <p:oleObj spid="_x0000_s174082" name="Equation" r:id="rId3" imgW="2273040" imgH="330120" progId="Equation.3">
              <p:embed/>
            </p:oleObj>
          </a:graphicData>
        </a:graphic>
      </p:graphicFrame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454025" y="2920480"/>
          <a:ext cx="2743200" cy="330200"/>
        </p:xfrm>
        <a:graphic>
          <a:graphicData uri="http://schemas.openxmlformats.org/presentationml/2006/ole">
            <p:oleObj spid="_x0000_s174083" name="Equation" r:id="rId4" imgW="2743200" imgH="330120" progId="Equation.3">
              <p:embed/>
            </p:oleObj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4025" y="3674543"/>
          <a:ext cx="6604000" cy="596900"/>
        </p:xfrm>
        <a:graphic>
          <a:graphicData uri="http://schemas.openxmlformats.org/presentationml/2006/ole">
            <p:oleObj spid="_x0000_s174084" name="Equation" r:id="rId5" imgW="6603840" imgH="596880" progId="Equation.3">
              <p:embed/>
            </p:oleObj>
          </a:graphicData>
        </a:graphic>
      </p:graphicFrame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454025" y="5244580"/>
          <a:ext cx="3314700" cy="647700"/>
        </p:xfrm>
        <a:graphic>
          <a:graphicData uri="http://schemas.openxmlformats.org/presentationml/2006/ole">
            <p:oleObj spid="_x0000_s174085" name="Equation" r:id="rId6" imgW="331452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Applying the PAC Bound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833" y="629588"/>
            <a:ext cx="8625642" cy="59093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Applying the PAC-Bayes bound requires some amount of specialization.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Typically, we specialize to classifiers of the form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generally are interested in margin classifiers that use kernels, and not surprisingly, support vector machines are a major area of investigation.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specializations often include: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cumulative distribution of a Gaussian: 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A posterior distribution, </a:t>
            </a:r>
            <a:r>
              <a:rPr lang="en-US" sz="1800" i="1" dirty="0" smtClean="0"/>
              <a:t>Q</a:t>
            </a:r>
            <a:r>
              <a:rPr lang="en-US" sz="1800" dirty="0" smtClean="0"/>
              <a:t>(</a:t>
            </a:r>
            <a:r>
              <a:rPr lang="en-US" sz="1800" b="1" dirty="0" smtClean="0"/>
              <a:t>w</a:t>
            </a:r>
            <a:r>
              <a:rPr lang="en-US" sz="1800" dirty="0" smtClean="0"/>
              <a:t>,</a:t>
            </a:r>
            <a:r>
              <a:rPr lang="en-US" sz="1800" i="1" dirty="0" smtClean="0"/>
              <a:t> µ</a:t>
            </a:r>
            <a:r>
              <a:rPr lang="en-US" sz="1800" dirty="0" smtClean="0"/>
              <a:t>)</a:t>
            </a:r>
            <a:r>
              <a:rPr lang="en-US" sz="1800" b="1" dirty="0" smtClean="0"/>
              <a:t>, that is </a:t>
            </a:r>
            <a:r>
              <a:rPr lang="en-US" sz="1800" i="1" dirty="0" smtClean="0"/>
              <a:t>N</a:t>
            </a:r>
            <a:r>
              <a:rPr lang="en-US" sz="1800" dirty="0" smtClean="0"/>
              <a:t>(</a:t>
            </a:r>
            <a:r>
              <a:rPr lang="en-US" sz="1800" i="1" dirty="0" smtClean="0"/>
              <a:t>µ</a:t>
            </a:r>
            <a:r>
              <a:rPr lang="en-US" sz="1800" dirty="0" smtClean="0"/>
              <a:t>,1)</a:t>
            </a:r>
            <a:r>
              <a:rPr lang="en-US" sz="1800" b="1" dirty="0" smtClean="0"/>
              <a:t> for some </a:t>
            </a:r>
            <a:r>
              <a:rPr lang="en-US" sz="1800" i="1" dirty="0" smtClean="0"/>
              <a:t>µ</a:t>
            </a:r>
            <a:r>
              <a:rPr lang="en-US" sz="1800" dirty="0" smtClean="0"/>
              <a:t> &gt; 0</a:t>
            </a:r>
            <a:r>
              <a:rPr lang="en-US" sz="1800" b="1" dirty="0" smtClean="0"/>
              <a:t> in the direction of w and </a:t>
            </a:r>
            <a:r>
              <a:rPr lang="en-US" sz="1800" i="1" dirty="0" smtClean="0"/>
              <a:t>N</a:t>
            </a:r>
            <a:r>
              <a:rPr lang="en-US" sz="1800" dirty="0" smtClean="0"/>
              <a:t>(</a:t>
            </a:r>
            <a:r>
              <a:rPr lang="en-US" sz="1800" i="1" dirty="0" smtClean="0"/>
              <a:t>0</a:t>
            </a:r>
            <a:r>
              <a:rPr lang="en-US" sz="1800" dirty="0" smtClean="0"/>
              <a:t>,1)</a:t>
            </a:r>
            <a:r>
              <a:rPr lang="en-US" sz="1800" b="1" dirty="0" smtClean="0"/>
              <a:t> in all perpendicular directions.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normalized margin of the examples: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A stochastic error rate:</a:t>
            </a:r>
          </a:p>
          <a:p>
            <a:pPr marL="344488" indent="-179388">
              <a:spcAft>
                <a:spcPts val="600"/>
              </a:spcAft>
            </a:pPr>
            <a:r>
              <a:rPr lang="en-US" sz="1800" b="1" dirty="0" smtClean="0"/>
              <a:t>	To better understand this quantity, consider the case as </a:t>
            </a:r>
            <a:r>
              <a:rPr lang="en-US" sz="1800" i="1" dirty="0" smtClean="0"/>
              <a:t>μ</a:t>
            </a:r>
            <a:r>
              <a:rPr lang="en-US" sz="1800" b="1" i="1" dirty="0" smtClean="0"/>
              <a:t> approaches </a:t>
            </a:r>
            <a:r>
              <a:rPr lang="en-US" sz="1800" b="1" dirty="0" smtClean="0"/>
              <a:t>infinity. When the margin is negative (indicating an incorrect classification),</a:t>
            </a:r>
            <a:br>
              <a:rPr lang="en-US" sz="1800" b="1" dirty="0" smtClean="0"/>
            </a:br>
            <a:r>
              <a:rPr lang="en-US" sz="1800" b="1" dirty="0" smtClean="0"/>
              <a:t> </a:t>
            </a:r>
            <a:r>
              <a:rPr lang="en-US" sz="1800" dirty="0" smtClean="0"/>
              <a:t>                  </a:t>
            </a:r>
            <a:r>
              <a:rPr lang="en-US" sz="1800" b="1" dirty="0" smtClean="0"/>
              <a:t>approaches </a:t>
            </a:r>
            <a:r>
              <a:rPr lang="en-US" sz="1800" dirty="0" smtClean="0"/>
              <a:t>1.</a:t>
            </a:r>
          </a:p>
          <a:p>
            <a:pPr marL="344488" indent="-179388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	</a:t>
            </a:r>
            <a:r>
              <a:rPr lang="en-US" sz="1800" b="1" dirty="0" smtClean="0"/>
              <a:t>When the margin is positive</a:t>
            </a:r>
            <a:r>
              <a:rPr lang="en-US" sz="1800" dirty="0" smtClean="0"/>
              <a:t>                     </a:t>
            </a:r>
            <a:r>
              <a:rPr lang="en-US" sz="1800" b="1" dirty="0" smtClean="0"/>
              <a:t>approaches </a:t>
            </a:r>
            <a:r>
              <a:rPr lang="en-US" sz="1800" dirty="0" smtClean="0"/>
              <a:t>0.</a:t>
            </a:r>
          </a:p>
          <a:p>
            <a:pPr marL="344488" indent="-179388">
              <a:spcBef>
                <a:spcPts val="0"/>
              </a:spcBef>
              <a:spcAft>
                <a:spcPts val="600"/>
              </a:spcAft>
            </a:pPr>
            <a:r>
              <a:rPr lang="en-US" sz="1800" i="1" dirty="0" smtClean="0"/>
              <a:t>	</a:t>
            </a:r>
            <a:r>
              <a:rPr lang="en-US" sz="1800" b="1" dirty="0" smtClean="0"/>
              <a:t>Thus,</a:t>
            </a:r>
            <a:r>
              <a:rPr lang="en-US" sz="1800" b="1" i="1" dirty="0" smtClean="0"/>
              <a:t>                </a:t>
            </a:r>
            <a:r>
              <a:rPr lang="en-US" sz="1800" b="1" dirty="0" smtClean="0"/>
              <a:t>is a softened form of the empirical error          which takes into account the margin.</a:t>
            </a:r>
          </a:p>
          <a:p>
            <a:pPr marL="165100" indent="-1651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Under these assumptions, we can derive a corollary to the PAC-Bayes Theorem describing properties of a PAC-Bayes margin bound.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73881" y="987165"/>
          <a:ext cx="1663700" cy="266700"/>
        </p:xfrm>
        <a:graphic>
          <a:graphicData uri="http://schemas.openxmlformats.org/presentationml/2006/ole">
            <p:oleObj spid="_x0000_s178178" name="Equation" r:id="rId3" imgW="1663560" imgH="26640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5234300" y="2186690"/>
          <a:ext cx="2159000" cy="571500"/>
        </p:xfrm>
        <a:graphic>
          <a:graphicData uri="http://schemas.openxmlformats.org/presentationml/2006/ole">
            <p:oleObj spid="_x0000_s178179" name="Equation" r:id="rId4" imgW="2158920" imgH="571320" progId="Equation.3">
              <p:embed/>
            </p:oleObj>
          </a:graphicData>
        </a:graphic>
      </p:graphicFrame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4981289" y="3137890"/>
          <a:ext cx="1562100" cy="622300"/>
        </p:xfrm>
        <a:graphic>
          <a:graphicData uri="http://schemas.openxmlformats.org/presentationml/2006/ole">
            <p:oleObj spid="_x0000_s178180" name="Equation" r:id="rId5" imgW="1562040" imgH="622080" progId="Equation.3">
              <p:embed/>
            </p:oleObj>
          </a:graphicData>
        </a:graphic>
      </p:graphicFrame>
      <p:graphicFrame>
        <p:nvGraphicFramePr>
          <p:cNvPr id="178181" name="Object 5"/>
          <p:cNvGraphicFramePr>
            <a:graphicFrameLocks noChangeAspect="1"/>
          </p:cNvGraphicFramePr>
          <p:nvPr/>
        </p:nvGraphicFramePr>
        <p:xfrm>
          <a:off x="3090863" y="3670483"/>
          <a:ext cx="2857500" cy="342900"/>
        </p:xfrm>
        <a:graphic>
          <a:graphicData uri="http://schemas.openxmlformats.org/presentationml/2006/ole">
            <p:oleObj spid="_x0000_s178181" name="Equation" r:id="rId6" imgW="2857320" imgH="342720" progId="Equation.3">
              <p:embed/>
            </p:oleObj>
          </a:graphicData>
        </a:graphic>
      </p:graphicFrame>
      <p:graphicFrame>
        <p:nvGraphicFramePr>
          <p:cNvPr id="178182" name="Object 6"/>
          <p:cNvGraphicFramePr>
            <a:graphicFrameLocks noChangeAspect="1"/>
          </p:cNvGraphicFramePr>
          <p:nvPr/>
        </p:nvGraphicFramePr>
        <p:xfrm>
          <a:off x="570876" y="4613353"/>
          <a:ext cx="1155700" cy="292100"/>
        </p:xfrm>
        <a:graphic>
          <a:graphicData uri="http://schemas.openxmlformats.org/presentationml/2006/ole">
            <p:oleObj spid="_x0000_s178182" name="Equation" r:id="rId7" imgW="1155600" imgH="291960" progId="Equation.3">
              <p:embed/>
            </p:oleObj>
          </a:graphicData>
        </a:graphic>
      </p:graphicFrame>
      <p:graphicFrame>
        <p:nvGraphicFramePr>
          <p:cNvPr id="178183" name="Object 7"/>
          <p:cNvGraphicFramePr>
            <a:graphicFrameLocks noChangeAspect="1"/>
          </p:cNvGraphicFramePr>
          <p:nvPr/>
        </p:nvGraphicFramePr>
        <p:xfrm>
          <a:off x="3676963" y="4975538"/>
          <a:ext cx="1155700" cy="292100"/>
        </p:xfrm>
        <a:graphic>
          <a:graphicData uri="http://schemas.openxmlformats.org/presentationml/2006/ole">
            <p:oleObj spid="_x0000_s178183" name="Equation" r:id="rId8" imgW="1155600" imgH="291960" progId="Equation.3">
              <p:embed/>
            </p:oleObj>
          </a:graphicData>
        </a:graphic>
      </p:graphicFrame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1237729" y="5317450"/>
          <a:ext cx="901700" cy="292100"/>
        </p:xfrm>
        <a:graphic>
          <a:graphicData uri="http://schemas.openxmlformats.org/presentationml/2006/ole">
            <p:oleObj spid="_x0000_s178184" name="Equation" r:id="rId9" imgW="901440" imgH="291960" progId="Equation.3">
              <p:embed/>
            </p:oleObj>
          </a:graphicData>
        </a:graphic>
      </p:graphicFrame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6575321" y="5317450"/>
          <a:ext cx="546100" cy="292100"/>
        </p:xfrm>
        <a:graphic>
          <a:graphicData uri="http://schemas.openxmlformats.org/presentationml/2006/ole">
            <p:oleObj spid="_x0000_s178185" name="Equation" r:id="rId10" imgW="54576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PAC-Bayes Margin Bound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833" y="629588"/>
            <a:ext cx="8625642" cy="55399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all distributions, D, for all </a:t>
            </a:r>
            <a:r>
              <a:rPr lang="en-US" sz="1800" b="1" dirty="0" smtClean="0">
                <a:sym typeface="Symbol"/>
              </a:rPr>
              <a:t>  [0,1]:</a:t>
            </a:r>
          </a:p>
          <a:p>
            <a:pPr marL="165100" indent="-165100">
              <a:spcBef>
                <a:spcPts val="9600"/>
              </a:spcBef>
              <a:buFont typeface="Arial" pitchFamily="34" charset="0"/>
              <a:buChar char="•"/>
            </a:pPr>
            <a:r>
              <a:rPr lang="en-US" sz="1800" b="1" dirty="0" smtClean="0"/>
              <a:t>Using the corollary, the true error bound                satisfies the equation:</a:t>
            </a:r>
          </a:p>
          <a:p>
            <a:endParaRPr lang="en-US" sz="1800" b="1" dirty="0" smtClean="0"/>
          </a:p>
          <a:p>
            <a:pPr marL="165100" indent="-165100">
              <a:spcBef>
                <a:spcPts val="5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an implicit equation for                 which can be easily solved numerically.</a:t>
            </a:r>
          </a:p>
          <a:p>
            <a:pPr marL="165100" indent="-1651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The bound is stated in terms of dot products here, so naturally it is possible to apply kernels, and hence can be applied to SVM learning: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Since, by assumption, </a:t>
            </a:r>
            <a:r>
              <a:rPr lang="en-US" sz="1800" i="1" dirty="0" smtClean="0"/>
              <a:t>k</a:t>
            </a:r>
            <a:r>
              <a:rPr lang="en-US" sz="1800" dirty="0" smtClean="0"/>
              <a:t>()</a:t>
            </a:r>
            <a:r>
              <a:rPr lang="en-US" sz="1800" b="1" dirty="0" smtClean="0"/>
              <a:t> is a kernel, we know that                                  where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() </a:t>
            </a:r>
            <a:r>
              <a:rPr lang="en-US" sz="1800" b="1" dirty="0" smtClean="0">
                <a:sym typeface="Symbol"/>
              </a:rPr>
              <a:t>is some projection into another space.</a:t>
            </a:r>
          </a:p>
          <a:p>
            <a:pPr marL="165100" indent="-1651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We also note: </a:t>
            </a:r>
            <a:endParaRPr lang="en-US" sz="1800" b="1" dirty="0" smtClean="0"/>
          </a:p>
        </p:txBody>
      </p:sp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455613" y="957107"/>
          <a:ext cx="5854700" cy="1206500"/>
        </p:xfrm>
        <a:graphic>
          <a:graphicData uri="http://schemas.openxmlformats.org/presentationml/2006/ole">
            <p:oleObj spid="_x0000_s179205" name="Equation" r:id="rId3" imgW="5854680" imgH="1206360" progId="Equation.3">
              <p:embed/>
            </p:oleObj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4816189" y="2205352"/>
          <a:ext cx="914400" cy="304800"/>
        </p:xfrm>
        <a:graphic>
          <a:graphicData uri="http://schemas.openxmlformats.org/presentationml/2006/ole">
            <p:oleObj spid="_x0000_s179206" name="Equation" r:id="rId4" imgW="914400" imgH="304560" progId="Equation.3">
              <p:embed/>
            </p:oleObj>
          </a:graphicData>
        </a:graphic>
      </p:graphicFrame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455613" y="2509788"/>
          <a:ext cx="3873500" cy="863600"/>
        </p:xfrm>
        <a:graphic>
          <a:graphicData uri="http://schemas.openxmlformats.org/presentationml/2006/ole">
            <p:oleObj spid="_x0000_s179208" name="Equation" r:id="rId5" imgW="3873240" imgH="863280" progId="Equation.3">
              <p:embed/>
            </p:oleObj>
          </a:graphicData>
        </a:graphic>
      </p:graphicFrame>
      <p:graphicFrame>
        <p:nvGraphicFramePr>
          <p:cNvPr id="179209" name="Object 9"/>
          <p:cNvGraphicFramePr>
            <a:graphicFrameLocks noChangeAspect="1"/>
          </p:cNvGraphicFramePr>
          <p:nvPr/>
        </p:nvGraphicFramePr>
        <p:xfrm>
          <a:off x="3769662" y="3406779"/>
          <a:ext cx="914400" cy="304800"/>
        </p:xfrm>
        <a:graphic>
          <a:graphicData uri="http://schemas.openxmlformats.org/presentationml/2006/ole">
            <p:oleObj spid="_x0000_s179209" name="Equation" r:id="rId6" imgW="914400" imgH="304560" progId="Equation.3">
              <p:embed/>
            </p:oleObj>
          </a:graphicData>
        </a:graphic>
      </p:graphicFrame>
      <p:graphicFrame>
        <p:nvGraphicFramePr>
          <p:cNvPr id="179210" name="Object 10"/>
          <p:cNvGraphicFramePr>
            <a:graphicFrameLocks noChangeAspect="1"/>
          </p:cNvGraphicFramePr>
          <p:nvPr/>
        </p:nvGraphicFramePr>
        <p:xfrm>
          <a:off x="455613" y="4668090"/>
          <a:ext cx="2247900" cy="571500"/>
        </p:xfrm>
        <a:graphic>
          <a:graphicData uri="http://schemas.openxmlformats.org/presentationml/2006/ole">
            <p:oleObj spid="_x0000_s179210" name="Equation" r:id="rId7" imgW="2247840" imgH="571320" progId="Equation.3">
              <p:embed/>
            </p:oleObj>
          </a:graphicData>
        </a:graphic>
      </p:graphicFrame>
      <p:graphicFrame>
        <p:nvGraphicFramePr>
          <p:cNvPr id="179211" name="Object 11"/>
          <p:cNvGraphicFramePr>
            <a:graphicFrameLocks noChangeAspect="1"/>
          </p:cNvGraphicFramePr>
          <p:nvPr/>
        </p:nvGraphicFramePr>
        <p:xfrm>
          <a:off x="6000413" y="5358570"/>
          <a:ext cx="1981200" cy="292100"/>
        </p:xfrm>
        <a:graphic>
          <a:graphicData uri="http://schemas.openxmlformats.org/presentationml/2006/ole">
            <p:oleObj spid="_x0000_s179211" name="Equation" r:id="rId8" imgW="1981080" imgH="291960" progId="Equation.3">
              <p:embed/>
            </p:oleObj>
          </a:graphicData>
        </a:graphic>
      </p:graphicFrame>
      <p:graphicFrame>
        <p:nvGraphicFramePr>
          <p:cNvPr id="179212" name="Object 12"/>
          <p:cNvGraphicFramePr>
            <a:graphicFrameLocks noChangeAspect="1"/>
          </p:cNvGraphicFramePr>
          <p:nvPr/>
        </p:nvGraphicFramePr>
        <p:xfrm>
          <a:off x="5580844" y="5898210"/>
          <a:ext cx="2286000" cy="457200"/>
        </p:xfrm>
        <a:graphic>
          <a:graphicData uri="http://schemas.openxmlformats.org/presentationml/2006/ole">
            <p:oleObj spid="_x0000_s179212" name="Equation" r:id="rId9" imgW="2286000" imgH="457200" progId="Equation.3">
              <p:embed/>
            </p:oleObj>
          </a:graphicData>
        </a:graphic>
      </p:graphicFrame>
      <p:graphicFrame>
        <p:nvGraphicFramePr>
          <p:cNvPr id="179213" name="Object 13"/>
          <p:cNvGraphicFramePr>
            <a:graphicFrameLocks noChangeAspect="1"/>
          </p:cNvGraphicFramePr>
          <p:nvPr/>
        </p:nvGraphicFramePr>
        <p:xfrm>
          <a:off x="4096010" y="5898210"/>
          <a:ext cx="1333500" cy="266700"/>
        </p:xfrm>
        <a:graphic>
          <a:graphicData uri="http://schemas.openxmlformats.org/presentationml/2006/ole">
            <p:oleObj spid="_x0000_s179213" name="Equation" r:id="rId10" imgW="1333440" imgH="266400" progId="Equation.3">
              <p:embed/>
            </p:oleObj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2009410" y="5748310"/>
          <a:ext cx="1968500" cy="571500"/>
        </p:xfrm>
        <a:graphic>
          <a:graphicData uri="http://schemas.openxmlformats.org/presentationml/2006/ole">
            <p:oleObj spid="_x0000_s179215" name="Equation" r:id="rId11" imgW="196848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Calculation of the Normalized Margin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33" y="629588"/>
            <a:ext cx="8625642" cy="59093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now calculate the normalized margin:</a:t>
            </a:r>
          </a:p>
          <a:p>
            <a:pPr marL="165100" indent="-165100">
              <a:spcBef>
                <a:spcPts val="9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still need to calculate the mean, </a:t>
            </a:r>
            <a:r>
              <a:rPr lang="en-US" sz="1800" dirty="0" smtClean="0"/>
              <a:t>µ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bound can be nonmonotonic in the value of </a:t>
            </a:r>
            <a:r>
              <a:rPr lang="en-US" sz="1800" dirty="0" smtClean="0"/>
              <a:t>µ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classifiers learned by support vector machines on reasonable datasets, there is only one value of </a:t>
            </a:r>
            <a:r>
              <a:rPr lang="en-US" sz="1800" dirty="0" smtClean="0"/>
              <a:t>µ</a:t>
            </a:r>
            <a:r>
              <a:rPr lang="en-US" sz="1800" b="1" dirty="0" smtClean="0"/>
              <a:t> which is (locally, and thus globally) minimal.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binary search can be used to find </a:t>
            </a:r>
            <a:r>
              <a:rPr lang="en-US" sz="1800" dirty="0" smtClean="0"/>
              <a:t>µ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But </a:t>
            </a:r>
            <a:r>
              <a:rPr lang="en-US" sz="1800" b="1" dirty="0" smtClean="0"/>
              <a:t>the </a:t>
            </a:r>
            <a:r>
              <a:rPr lang="en-US" sz="1800" b="1" dirty="0" smtClean="0"/>
              <a:t>bound holds for all values of </a:t>
            </a:r>
            <a:r>
              <a:rPr lang="en-US" sz="1800" dirty="0" smtClean="0"/>
              <a:t>µ</a:t>
            </a:r>
            <a:r>
              <a:rPr lang="en-US" sz="1800" b="1" dirty="0" smtClean="0"/>
              <a:t> simultaneously.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computational time of the bound calculation is dominated by the calculation of the margins which is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</a:t>
            </a:r>
            <a:r>
              <a:rPr lang="en-US" sz="1800" b="1" dirty="0" smtClean="0"/>
              <a:t> where </a:t>
            </a:r>
            <a:r>
              <a:rPr lang="en-US" sz="1800" i="1" dirty="0" smtClean="0"/>
              <a:t>n </a:t>
            </a:r>
            <a:r>
              <a:rPr lang="en-US" sz="1800" b="1" dirty="0" smtClean="0"/>
              <a:t>is the number of support vectors with a nonzero associated </a:t>
            </a:r>
            <a:r>
              <a:rPr lang="en-US" sz="1800" dirty="0" smtClean="0">
                <a:sym typeface="Symbol"/>
              </a:rPr>
              <a:t>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computational time is typically dominated by the time of the SVM learning algorithm (training).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282950"/>
          <a:ext cx="914400" cy="292100"/>
        </p:xfrm>
        <a:graphic>
          <a:graphicData uri="http://schemas.openxmlformats.org/presentationml/2006/ole">
            <p:oleObj spid="_x0000_s180226" name="Equation" r:id="rId3" imgW="914400" imgH="2919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8463" y="904875"/>
          <a:ext cx="3390900" cy="1181100"/>
        </p:xfrm>
        <a:graphic>
          <a:graphicData uri="http://schemas.openxmlformats.org/presentationml/2006/ole">
            <p:oleObj spid="_x0000_s180227" name="Equation" r:id="rId4" imgW="3390840" imgH="1180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14626</TotalTime>
  <Words>1270</Words>
  <Application>Microsoft PowerPoint</Application>
  <PresentationFormat>Letter Paper (8.5x11 in)</PresentationFormat>
  <Paragraphs>99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1118</cp:revision>
  <dcterms:created xsi:type="dcterms:W3CDTF">2002-09-12T17:13:32Z</dcterms:created>
  <dcterms:modified xsi:type="dcterms:W3CDTF">2009-04-17T13:47:49Z</dcterms:modified>
</cp:coreProperties>
</file>