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8"/>
  </p:notesMasterIdLst>
  <p:handoutMasterIdLst>
    <p:handoutMasterId r:id="rId19"/>
  </p:handoutMasterIdLst>
  <p:sldIdLst>
    <p:sldId id="325" r:id="rId3"/>
    <p:sldId id="293" r:id="rId4"/>
    <p:sldId id="326" r:id="rId5"/>
    <p:sldId id="327" r:id="rId6"/>
    <p:sldId id="323" r:id="rId7"/>
    <p:sldId id="328" r:id="rId8"/>
    <p:sldId id="329" r:id="rId9"/>
    <p:sldId id="330" r:id="rId10"/>
    <p:sldId id="331" r:id="rId11"/>
    <p:sldId id="332" r:id="rId12"/>
    <p:sldId id="333" r:id="rId13"/>
    <p:sldId id="334" r:id="rId14"/>
    <p:sldId id="335" r:id="rId15"/>
    <p:sldId id="336" r:id="rId16"/>
    <p:sldId id="310"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1584"/>
        <p:guide pos="4409"/>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dirty="0"/>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2/12/2009</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2/12/2009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13" Type="http://schemas.openxmlformats.org/officeDocument/2006/relationships/hyperlink" Target="http://www.isip.piconepress.com/publications/courses/ece_8443/lectures/2009_spring/lecture_12.mp3"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4.png"/><Relationship Id="rId2" Type="http://schemas.openxmlformats.org/officeDocument/2006/relationships/hyperlink" Target="http://rii.ricoh.com/~stork/DHSch3part3.ppt" TargetMode="External"/><Relationship Id="rId16"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hyperlink" Target="http://mat.gsia.cmu.edu/classes/dynamic/dynamic.html" TargetMode="External"/><Relationship Id="rId11" Type="http://schemas.openxmlformats.org/officeDocument/2006/relationships/image" Target="../media/image3.png"/><Relationship Id="rId5" Type="http://schemas.openxmlformats.org/officeDocument/2006/relationships/hyperlink" Target="http://www.autonlab.org/tutorials/hmm.html" TargetMode="External"/><Relationship Id="rId15" Type="http://schemas.openxmlformats.org/officeDocument/2006/relationships/hyperlink" Target="http://www.isip.piconepress.com/publications/courses/ece_8443/lectures/2009_spring/lecture_12.pptx" TargetMode="External"/><Relationship Id="rId10" Type="http://schemas.openxmlformats.org/officeDocument/2006/relationships/image" Target="../media/image2.png"/><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 Id="rId1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34.jpeg"/><Relationship Id="rId5" Type="http://schemas.openxmlformats.org/officeDocument/2006/relationships/oleObject" Target="../embeddings/oleObject22.bin"/><Relationship Id="rId4" Type="http://schemas.openxmlformats.org/officeDocument/2006/relationships/hyperlink" Target="http://www.ece.msstate.edu/research/isip/publications/courses/ece_8463/lectures/current/lecture_23/lecture_23_04.html"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2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6.xml"/><Relationship Id="rId4" Type="http://schemas.openxmlformats.org/officeDocument/2006/relationships/image" Target="../media/image4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0" Type="http://schemas.openxmlformats.org/officeDocument/2006/relationships/oleObject" Target="../embeddings/oleObject6.bin"/><Relationship Id="rId4" Type="http://schemas.openxmlformats.org/officeDocument/2006/relationships/image" Target="../media/image15.jpeg"/><Relationship Id="rId9"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20.jpeg"/><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4.jpeg"/><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Elements of a Discrete Model</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a:t>
            </a:r>
            <a:r>
              <a:rPr lang="en-US" sz="1800" b="1" smtClean="0">
                <a:solidFill>
                  <a:schemeClr val="accent2"/>
                </a:solidFill>
                <a:hlinkClick r:id="rId2"/>
              </a:rPr>
              <a:t>.: Chapter 3 </a:t>
            </a:r>
            <a:r>
              <a:rPr lang="en-US" sz="1800" b="1" dirty="0" smtClean="0">
                <a:solidFill>
                  <a:schemeClr val="accent2"/>
                </a:solidFill>
                <a:hlinkClick r:id="rId2"/>
              </a:rPr>
              <a:t>(Part 3) </a:t>
            </a:r>
            <a:r>
              <a:rPr lang="en-US" sz="1800" b="1" smtClean="0">
                <a:solidFill>
                  <a:schemeClr val="accent2"/>
                </a:solidFill>
                <a:latin typeface="+mn-lt"/>
              </a:rPr>
              <a:t/>
            </a:r>
            <a:br>
              <a:rPr lang="en-US" sz="1800" b="1" smtClean="0">
                <a:solidFill>
                  <a:schemeClr val="accent2"/>
                </a:solidFill>
                <a:latin typeface="+mn-lt"/>
              </a:rPr>
            </a:br>
            <a:r>
              <a:rPr lang="en-US" sz="1800" b="1" smtClean="0">
                <a:solidFill>
                  <a:srgbClr val="004000"/>
                </a:solidFill>
                <a:latin typeface="+mn-lt"/>
                <a:hlinkClick r:id="rId3"/>
              </a:rPr>
              <a:t>F.J.: </a:t>
            </a:r>
            <a:r>
              <a:rPr lang="en-US" sz="1800" b="1" dirty="0" smtClean="0">
                <a:solidFill>
                  <a:srgbClr val="004000"/>
                </a:solidFill>
                <a:latin typeface="+mn-lt"/>
                <a:hlinkClick r:id="rId3"/>
              </a:rPr>
              <a:t>Statistical Methods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4"/>
              </a:rPr>
              <a:t>R.J.: </a:t>
            </a:r>
            <a:r>
              <a:rPr lang="en-US" sz="1800" b="1" dirty="0" smtClean="0">
                <a:solidFill>
                  <a:srgbClr val="004000"/>
                </a:solidFill>
                <a:latin typeface="+mn-lt"/>
                <a:hlinkClick r:id="rId4"/>
              </a:rPr>
              <a:t>Fundamentals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5"/>
              </a:rPr>
              <a:t>A.M.: </a:t>
            </a:r>
            <a:r>
              <a:rPr lang="en-US" sz="1800" b="1" dirty="0" smtClean="0">
                <a:solidFill>
                  <a:srgbClr val="004000"/>
                </a:solidFill>
                <a:latin typeface="+mn-lt"/>
                <a:hlinkClick r:id="rId5"/>
              </a:rPr>
              <a:t>HMM Tutorial</a:t>
            </a:r>
            <a:r>
              <a:rPr lang="en-US" sz="1800" b="1" smtClean="0">
                <a:solidFill>
                  <a:srgbClr val="004000"/>
                </a:solidFill>
                <a:latin typeface="+mn-lt"/>
                <a:hlinkClick r:id="rId6"/>
              </a:rPr>
              <a:t/>
            </a:r>
            <a:br>
              <a:rPr lang="en-US" sz="1800" b="1" smtClean="0">
                <a:solidFill>
                  <a:srgbClr val="004000"/>
                </a:solidFill>
                <a:latin typeface="+mn-lt"/>
                <a:hlinkClick r:id="rId6"/>
              </a:rPr>
            </a:br>
            <a:r>
              <a:rPr lang="en-US" sz="1800" b="1" smtClean="0">
                <a:solidFill>
                  <a:srgbClr val="004000"/>
                </a:solidFill>
                <a:latin typeface="+mn-lt"/>
                <a:hlinkClick r:id="rId6"/>
              </a:rPr>
              <a:t>M.T.: </a:t>
            </a:r>
            <a:r>
              <a:rPr lang="en-US" sz="1800" b="1" dirty="0" smtClean="0">
                <a:solidFill>
                  <a:srgbClr val="004000"/>
                </a:solidFill>
                <a:latin typeface="+mn-lt"/>
                <a:hlinkClick r:id="rId6"/>
              </a:rPr>
              <a:t>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12: </a:t>
            </a:r>
            <a:r>
              <a:rPr lang="en-US" b="1" dirty="0" smtClean="0">
                <a:solidFill>
                  <a:schemeClr val="accent2"/>
                </a:solidFill>
              </a:rPr>
              <a:t>HIDDEN MARKOV MODELS –</a:t>
            </a:r>
            <a:br>
              <a:rPr lang="en-US" b="1" dirty="0" smtClean="0">
                <a:solidFill>
                  <a:schemeClr val="accent2"/>
                </a:solidFill>
              </a:rPr>
            </a:br>
            <a:r>
              <a:rPr lang="en-US" b="1" dirty="0" smtClean="0">
                <a:solidFill>
                  <a:schemeClr val="accent2"/>
                </a:solidFill>
              </a:rPr>
              <a:t>BASIC ELEMENTS</a:t>
            </a:r>
            <a:endParaRPr lang="en-US" b="1" dirty="0">
              <a:solidFill>
                <a:schemeClr val="accent2"/>
              </a:solidFill>
            </a:endParaRPr>
          </a:p>
        </p:txBody>
      </p:sp>
      <p:pic>
        <p:nvPicPr>
          <p:cNvPr id="74754"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74755"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74753"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grpSp>
        <p:nvGrpSpPr>
          <p:cNvPr id="8" name="Group 7"/>
          <p:cNvGrpSpPr/>
          <p:nvPr/>
        </p:nvGrpSpPr>
        <p:grpSpPr>
          <a:xfrm>
            <a:off x="1379779" y="6116249"/>
            <a:ext cx="997684" cy="357188"/>
            <a:chOff x="563833" y="6157254"/>
            <a:chExt cx="997684" cy="357188"/>
          </a:xfrm>
        </p:grpSpPr>
        <p:sp>
          <p:nvSpPr>
            <p:cNvPr id="9"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0" name="Picture 9" descr="x.JPG">
              <a:hlinkClick r:id="rId13"/>
            </p:cNvPr>
            <p:cNvPicPr>
              <a:picLocks noChangeAspect="1"/>
            </p:cNvPicPr>
            <p:nvPr/>
          </p:nvPicPr>
          <p:blipFill>
            <a:blip r:embed="rId14"/>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5"/>
            </p:cNvPr>
            <p:cNvPicPr>
              <a:picLocks noChangeAspect="1" noChangeArrowheads="1"/>
            </p:cNvPicPr>
            <p:nvPr/>
          </p:nvPicPr>
          <p:blipFill>
            <a:blip r:embed="rId16"/>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2: Decoding</a:t>
            </a:r>
            <a:endParaRPr lang="en-US" b="1" dirty="0">
              <a:solidFill>
                <a:schemeClr val="accent2"/>
              </a:solidFill>
            </a:endParaRP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smtClean="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smtClean="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smtClean="0">
                <a:solidFill>
                  <a:schemeClr val="bg1"/>
                </a:solidFill>
              </a:rPr>
              <a:t>	where </a:t>
            </a:r>
            <a:r>
              <a:rPr lang="en-US" altLang="en-US" sz="1800" dirty="0" smtClean="0">
                <a:solidFill>
                  <a:schemeClr val="bg1"/>
                </a:solidFill>
              </a:rPr>
              <a:t>r </a:t>
            </a:r>
            <a:r>
              <a:rPr lang="en-US" altLang="en-US" sz="1800" b="1" dirty="0" smtClean="0">
                <a:solidFill>
                  <a:schemeClr val="bg1"/>
                </a:solidFill>
              </a:rPr>
              <a:t>represents an index that </a:t>
            </a:r>
            <a:br>
              <a:rPr lang="en-US" altLang="en-US" sz="1800" b="1" dirty="0" smtClean="0">
                <a:solidFill>
                  <a:schemeClr val="bg1"/>
                </a:solidFill>
              </a:rPr>
            </a:br>
            <a:r>
              <a:rPr lang="en-US" altLang="en-US" sz="1800" b="1" dirty="0" smtClean="0">
                <a:solidFill>
                  <a:schemeClr val="bg1"/>
                </a:solidFill>
              </a:rPr>
              <a:t>enumerates the </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smtClean="0">
                <a:solidFill>
                  <a:schemeClr val="bg1"/>
                </a:solidFill>
              </a:rPr>
              <a:t> </a:t>
            </a:r>
            <a:r>
              <a:rPr lang="en-US" altLang="en-US" sz="1800" b="1" dirty="0" smtClean="0">
                <a:solidFill>
                  <a:schemeClr val="bg1"/>
                </a:solidFill>
              </a:rPr>
              <a:t>possible </a:t>
            </a:r>
            <a:br>
              <a:rPr lang="en-US" altLang="en-US" sz="1800" b="1" dirty="0" smtClean="0">
                <a:solidFill>
                  <a:schemeClr val="bg1"/>
                </a:solidFill>
              </a:rPr>
            </a:br>
            <a:r>
              <a:rPr lang="en-US" altLang="en-US" sz="1800" b="1" dirty="0" smtClean="0">
                <a:solidFill>
                  <a:schemeClr val="bg1"/>
                </a:solidFill>
              </a:rPr>
              <a:t>sequences of length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However, an alternate solution to this </a:t>
            </a:r>
            <a:br>
              <a:rPr lang="en-US" altLang="en-US" sz="1800" b="1" dirty="0" smtClean="0">
                <a:solidFill>
                  <a:schemeClr val="bg1"/>
                </a:solidFill>
              </a:rPr>
            </a:br>
            <a:r>
              <a:rPr lang="en-US" altLang="en-US" sz="1800" b="1" dirty="0" smtClean="0">
                <a:solidFill>
                  <a:schemeClr val="bg1"/>
                </a:solidFill>
              </a:rPr>
              <a:t>problem is provided by </a:t>
            </a:r>
            <a:r>
              <a:rPr lang="en-US" altLang="en-US" sz="1800" b="1" dirty="0" smtClean="0">
                <a:solidFill>
                  <a:schemeClr val="bg1"/>
                </a:solidFill>
                <a:hlinkClick r:id="rId3"/>
              </a:rPr>
              <a:t>dynamic </a:t>
            </a:r>
            <a:br>
              <a:rPr lang="en-US" altLang="en-US" sz="1800" b="1" dirty="0" smtClean="0">
                <a:solidFill>
                  <a:schemeClr val="bg1"/>
                </a:solidFill>
                <a:hlinkClick r:id="rId3"/>
              </a:rPr>
            </a:br>
            <a:r>
              <a:rPr lang="en-US" altLang="en-US" sz="1800" b="1" dirty="0" smtClean="0">
                <a:solidFill>
                  <a:schemeClr val="bg1"/>
                </a:solidFill>
                <a:hlinkClick r:id="rId3"/>
              </a:rPr>
              <a:t>programming</a:t>
            </a:r>
            <a:r>
              <a:rPr lang="en-US" altLang="en-US" sz="1800" b="1" dirty="0" smtClean="0">
                <a:solidFill>
                  <a:schemeClr val="bg1"/>
                </a:solidFill>
              </a:rPr>
              <a:t>, and is known as </a:t>
            </a:r>
            <a:br>
              <a:rPr lang="en-US" altLang="en-US" sz="1800" b="1" dirty="0" smtClean="0">
                <a:solidFill>
                  <a:schemeClr val="bg1"/>
                </a:solidFill>
              </a:rPr>
            </a:br>
            <a:r>
              <a:rPr lang="en-US" altLang="en-US" sz="1800" b="1" dirty="0" smtClean="0">
                <a:solidFill>
                  <a:schemeClr val="bg1"/>
                </a:solidFill>
                <a:hlinkClick r:id="rId4"/>
              </a:rPr>
              <a:t>Viterbi Decoding.</a:t>
            </a:r>
            <a:endParaRPr lang="en-US" altLang="en-US" sz="1800" b="1" dirty="0" smtClean="0">
              <a:solidFill>
                <a:schemeClr val="bg1"/>
              </a:solidFill>
            </a:endParaRPr>
          </a:p>
          <a:p>
            <a:pPr marL="176213" indent="-176213">
              <a:spcBef>
                <a:spcPts val="0"/>
              </a:spcBef>
              <a:spcAft>
                <a:spcPts val="1800"/>
              </a:spcAft>
              <a:buFont typeface="Arial" pitchFamily="34" charset="0"/>
              <a:buChar char="•"/>
            </a:pPr>
            <a:r>
              <a:rPr lang="en-US" altLang="en-US" sz="1800" b="1" dirty="0" smtClean="0">
                <a:solidFill>
                  <a:schemeClr val="bg1"/>
                </a:solidFill>
              </a:rPr>
              <a:t>Note that computing               using the</a:t>
            </a:r>
            <a:br>
              <a:rPr lang="en-US" altLang="en-US" sz="1800" b="1" dirty="0" smtClean="0">
                <a:solidFill>
                  <a:schemeClr val="bg1"/>
                </a:solidFill>
              </a:rPr>
            </a:br>
            <a:r>
              <a:rPr lang="en-US" altLang="en-US" sz="1800" b="1" dirty="0" smtClean="0">
                <a:solidFill>
                  <a:schemeClr val="bg1"/>
                </a:solidFill>
              </a:rPr>
              <a:t>Viterbi algorithm gives a different result</a:t>
            </a:r>
            <a:br>
              <a:rPr lang="en-US" altLang="en-US" sz="1800" b="1" dirty="0" smtClean="0">
                <a:solidFill>
                  <a:schemeClr val="bg1"/>
                </a:solidFill>
              </a:rPr>
            </a:br>
            <a:r>
              <a:rPr lang="en-US" altLang="en-US" sz="1800" b="1" dirty="0" smtClean="0">
                <a:solidFill>
                  <a:schemeClr val="bg1"/>
                </a:solidFill>
              </a:rPr>
              <a:t>than the Forward algorithm. </a:t>
            </a:r>
          </a:p>
          <a:p>
            <a:pPr marL="176213" indent="-176213">
              <a:spcBef>
                <a:spcPts val="0"/>
              </a:spcBef>
              <a:spcAft>
                <a:spcPts val="1800"/>
              </a:spcAft>
            </a:pP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p:oleObj spid="_x0000_s102402" name="Equation" r:id="rId5" imgW="2793960" imgH="596880" progId="Equation.3">
              <p:embed/>
            </p:oleObj>
          </a:graphicData>
        </a:graphic>
      </p:graphicFrame>
      <p:pic>
        <p:nvPicPr>
          <p:cNvPr id="9" name="Picture 8" descr="x.JPG"/>
          <p:cNvPicPr>
            <a:picLocks noChangeAspect="1"/>
          </p:cNvPicPr>
          <p:nvPr/>
        </p:nvPicPr>
        <p:blipFill>
          <a:blip r:embed="rId6"/>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p:oleObj spid="_x0000_s102406" name="Equation" r:id="rId7" imgW="711000" imgH="444240" progId="Equation.3">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Dynamic Programming</a:t>
            </a:r>
            <a:endParaRPr lang="en-US" b="1" dirty="0">
              <a:solidFill>
                <a:schemeClr val="accent2"/>
              </a:solidFill>
            </a:endParaRP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smtClean="0">
                <a:solidFill>
                  <a:schemeClr val="bg1"/>
                </a:solidFill>
              </a:rPr>
              <a:t>Define a partial path from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(u,v) </a:t>
            </a:r>
            <a:r>
              <a:rPr lang="en-US" altLang="en-US" sz="1800" b="1" dirty="0" smtClean="0">
                <a:solidFill>
                  <a:schemeClr val="bg1"/>
                </a:solidFill>
              </a:rPr>
              <a:t>as an</a:t>
            </a:r>
            <a:br>
              <a:rPr lang="en-US" altLang="en-US" sz="1800" b="1" dirty="0" smtClean="0">
                <a:solidFill>
                  <a:schemeClr val="bg1"/>
                </a:solidFill>
              </a:rPr>
            </a:br>
            <a:r>
              <a:rPr lang="en-US" altLang="en-US" sz="1800" b="1" dirty="0" smtClean="0">
                <a:solidFill>
                  <a:schemeClr val="bg1"/>
                </a:solidFill>
              </a:rPr>
              <a:t>n-</a:t>
            </a:r>
            <a:r>
              <a:rPr lang="en-US" altLang="en-US" sz="1800" b="1" dirty="0" err="1" smtClean="0">
                <a:solidFill>
                  <a:schemeClr val="bg1"/>
                </a:solidFill>
              </a:rPr>
              <a:t>tuple</a:t>
            </a:r>
            <a:r>
              <a:rPr lang="en-US" altLang="en-US" sz="1800" b="1" dirty="0" smtClean="0">
                <a:solidFill>
                  <a:schemeClr val="bg1"/>
                </a:solidFill>
              </a:rPr>
              <a:t>: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 (i</a:t>
            </a:r>
            <a:r>
              <a:rPr lang="en-US" altLang="en-US" sz="1800" baseline="-25000" dirty="0" smtClean="0">
                <a:solidFill>
                  <a:schemeClr val="bg1"/>
                </a:solidFill>
              </a:rPr>
              <a:t>1</a:t>
            </a:r>
            <a:r>
              <a:rPr lang="en-US" altLang="en-US" sz="1800" dirty="0" smtClean="0">
                <a:solidFill>
                  <a:schemeClr val="bg1"/>
                </a:solidFill>
              </a:rPr>
              <a:t>,j</a:t>
            </a:r>
            <a:r>
              <a:rPr lang="en-US" altLang="en-US" sz="1800" baseline="-25000" dirty="0" smtClean="0">
                <a:solidFill>
                  <a:schemeClr val="bg1"/>
                </a:solidFill>
              </a:rPr>
              <a:t>1</a:t>
            </a:r>
            <a:r>
              <a:rPr lang="en-US" altLang="en-US" sz="1800" dirty="0" smtClean="0">
                <a:solidFill>
                  <a:schemeClr val="bg1"/>
                </a:solidFill>
              </a:rPr>
              <a:t>), (i</a:t>
            </a:r>
            <a:r>
              <a:rPr lang="en-US" altLang="en-US" sz="1800" baseline="-25000" dirty="0" smtClean="0">
                <a:solidFill>
                  <a:schemeClr val="bg1"/>
                </a:solidFill>
              </a:rPr>
              <a:t>2</a:t>
            </a:r>
            <a:r>
              <a:rPr lang="en-US" altLang="en-US" sz="1800" dirty="0" smtClean="0">
                <a:solidFill>
                  <a:schemeClr val="bg1"/>
                </a:solidFill>
              </a:rPr>
              <a:t>,j</a:t>
            </a:r>
            <a:r>
              <a:rPr lang="en-US" altLang="en-US" sz="1800" baseline="-25000" dirty="0" smtClean="0">
                <a:solidFill>
                  <a:schemeClr val="bg1"/>
                </a:solidFill>
              </a:rPr>
              <a:t>2</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),…,(u,v)</a:t>
            </a:r>
          </a:p>
          <a:p>
            <a:pPr marL="176213" indent="-176213">
              <a:spcBef>
                <a:spcPts val="0"/>
              </a:spcBef>
              <a:spcAft>
                <a:spcPts val="1800"/>
              </a:spcAft>
              <a:buFont typeface="Arial" pitchFamily="34" charset="0"/>
              <a:buChar char="•"/>
            </a:pPr>
            <a:r>
              <a:rPr lang="en-US" altLang="en-US" sz="1800" b="1" dirty="0" smtClean="0">
                <a:solidFill>
                  <a:schemeClr val="bg1"/>
                </a:solidFill>
              </a:rPr>
              <a:t>Define a cost in moving from </a:t>
            </a:r>
            <a:r>
              <a:rPr lang="en-US" altLang="en-US" sz="1800" dirty="0" smtClean="0">
                <a:solidFill>
                  <a:schemeClr val="bg1"/>
                </a:solidFill>
              </a:rPr>
              <a:t>(i</a:t>
            </a:r>
            <a:r>
              <a:rPr lang="en-US" altLang="en-US" sz="1800" baseline="-25000" dirty="0" smtClean="0">
                <a:solidFill>
                  <a:schemeClr val="bg1"/>
                </a:solidFill>
              </a:rPr>
              <a:t>k-1</a:t>
            </a:r>
            <a:r>
              <a:rPr lang="en-US" altLang="en-US" sz="1800" dirty="0" smtClean="0">
                <a:solidFill>
                  <a:schemeClr val="bg1"/>
                </a:solidFill>
              </a:rPr>
              <a:t>,j</a:t>
            </a:r>
            <a:r>
              <a:rPr lang="en-US" altLang="en-US" sz="1800" baseline="-25000" dirty="0" smtClean="0">
                <a:solidFill>
                  <a:schemeClr val="bg1"/>
                </a:solidFill>
              </a:rPr>
              <a:t>k-1</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 </a:t>
            </a:r>
            <a:r>
              <a:rPr lang="en-US" altLang="en-US" sz="1800" b="1" dirty="0" smtClean="0">
                <a:solidFill>
                  <a:schemeClr val="bg1"/>
                </a:solidFill>
              </a:rPr>
              <a:t>as:</a:t>
            </a:r>
          </a:p>
          <a:p>
            <a:pPr marL="176213" indent="-176213">
              <a:spcBef>
                <a:spcPts val="2800"/>
              </a:spcBef>
              <a:spcAft>
                <a:spcPts val="1800"/>
              </a:spcAft>
            </a:pPr>
            <a:r>
              <a:rPr lang="en-US" altLang="en-US" sz="1800" b="1" dirty="0" smtClean="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smtClean="0"/>
              <a:t>(</a:t>
            </a:r>
            <a:r>
              <a:rPr lang="en-US" sz="1400" dirty="0" err="1" smtClean="0"/>
              <a:t>i</a:t>
            </a:r>
            <a:r>
              <a:rPr lang="en-US" sz="1400" baseline="-25000" dirty="0" err="1" smtClean="0"/>
              <a:t>k</a:t>
            </a:r>
            <a:r>
              <a:rPr lang="en-US" sz="1400" dirty="0" err="1" smtClean="0"/>
              <a:t>,j</a:t>
            </a:r>
            <a:r>
              <a:rPr lang="en-US" sz="1400" baseline="-25000" dirty="0" err="1" smtClean="0"/>
              <a:t>k</a:t>
            </a:r>
            <a:r>
              <a:rPr lang="en-US" sz="1400" dirty="0" smtClean="0"/>
              <a:t>)</a:t>
            </a:r>
            <a:endParaRPr lang="en-US" sz="1400" dirty="0"/>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smtClean="0"/>
              <a:t>(u,v)</a:t>
            </a:r>
            <a:endParaRPr lang="en-US" sz="1400" dirty="0"/>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smtClean="0"/>
              <a:t>(</a:t>
            </a:r>
            <a:r>
              <a:rPr lang="en-US" sz="1400" dirty="0" err="1" smtClean="0"/>
              <a:t>s,t</a:t>
            </a:r>
            <a:r>
              <a:rPr lang="en-US" sz="1400" dirty="0" smtClean="0"/>
              <a:t>)</a:t>
            </a:r>
            <a:endParaRPr lang="en-US" sz="1400" dirty="0"/>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p:oleObj spid="_x0000_s129029" name="Equation" r:id="rId3" imgW="5295600" imgH="317160" progId="Equation.3">
              <p:embed/>
            </p:oleObj>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p:oleObj spid="_x0000_s129030" name="Equation" r:id="rId4" imgW="2958840" imgH="622080" progId="Equation.3">
              <p:embed/>
            </p:oleObj>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smtClean="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smtClean="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smtClean="0">
                <a:solidFill>
                  <a:schemeClr val="bg1"/>
                </a:solidFill>
              </a:rPr>
              <a:t>Bellman’s </a:t>
            </a:r>
            <a:r>
              <a:rPr lang="en-US" altLang="en-US" sz="1800" b="1" dirty="0" smtClean="0">
                <a:solidFill>
                  <a:schemeClr val="accent1"/>
                </a:solidFill>
              </a:rPr>
              <a:t>Principle of Optimality </a:t>
            </a:r>
            <a:r>
              <a:rPr lang="en-US" altLang="en-US" sz="1800" b="1" dirty="0" smtClean="0">
                <a:solidFill>
                  <a:schemeClr val="bg1"/>
                </a:solidFill>
              </a:rPr>
              <a:t>states that “</a:t>
            </a:r>
            <a:r>
              <a:rPr lang="en-US" sz="1800" b="1" dirty="0" smtClean="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DP Algorithm (Viterbi Decoding)</a:t>
            </a:r>
            <a:endParaRPr lang="en-US" b="1" dirty="0">
              <a:solidFill>
                <a:schemeClr val="accent2"/>
              </a:solidFill>
            </a:endParaRP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theorem has a remarkable consequence: we need </a:t>
            </a:r>
            <a:br>
              <a:rPr lang="en-US" altLang="en-US" sz="1800" b="1" dirty="0" smtClean="0">
                <a:solidFill>
                  <a:schemeClr val="bg1"/>
                </a:solidFill>
              </a:rPr>
            </a:br>
            <a:r>
              <a:rPr lang="en-US" altLang="en-US" sz="1800" b="1" dirty="0" smtClean="0">
                <a:solidFill>
                  <a:schemeClr val="bg1"/>
                </a:solidFill>
              </a:rPr>
              <a:t>not exhaustively search for  the best path. Instead, we </a:t>
            </a:r>
            <a:br>
              <a:rPr lang="en-US" altLang="en-US" sz="1800" b="1" dirty="0" smtClean="0">
                <a:solidFill>
                  <a:schemeClr val="bg1"/>
                </a:solidFill>
              </a:rPr>
            </a:br>
            <a:r>
              <a:rPr lang="en-US" altLang="en-US" sz="1800" b="1" dirty="0" smtClean="0">
                <a:solidFill>
                  <a:schemeClr val="bg1"/>
                </a:solidFill>
              </a:rPr>
              <a:t>can build the best path by considering a sequence of </a:t>
            </a:r>
            <a:br>
              <a:rPr lang="en-US" altLang="en-US" sz="1800" b="1" dirty="0" smtClean="0">
                <a:solidFill>
                  <a:schemeClr val="bg1"/>
                </a:solidFill>
              </a:rPr>
            </a:br>
            <a:r>
              <a:rPr lang="en-US" altLang="en-US" sz="1800" b="1" dirty="0" smtClean="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smtClean="0">
                <a:solidFill>
                  <a:schemeClr val="bg1"/>
                </a:solidFill>
              </a:rPr>
              <a:t>Only the cost and a “backpointer” containing the index</a:t>
            </a:r>
            <a:br>
              <a:rPr lang="en-US" altLang="en-US" sz="1800" b="1" dirty="0" smtClean="0">
                <a:solidFill>
                  <a:schemeClr val="bg1"/>
                </a:solidFill>
              </a:rPr>
            </a:br>
            <a:r>
              <a:rPr lang="en-US" altLang="en-US" sz="1800" b="1" dirty="0" smtClean="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smtClean="0"/>
              <a:t>The computational savings over an exhaustive search are enormous</a:t>
            </a:r>
            <a:br>
              <a:rPr lang="en-US" sz="1800" b="1" dirty="0" smtClean="0"/>
            </a:br>
            <a:r>
              <a:rPr lang="en-US" sz="1800" b="1" dirty="0" smtClean="0"/>
              <a:t>(e.g., </a:t>
            </a:r>
            <a:r>
              <a:rPr lang="en-US" sz="1800" dirty="0" smtClean="0"/>
              <a:t>O(MN)</a:t>
            </a:r>
            <a:r>
              <a:rPr lang="en-US" sz="1800" b="1" dirty="0" smtClean="0"/>
              <a:t> vs. </a:t>
            </a:r>
            <a:r>
              <a:rPr lang="en-US" sz="1800" dirty="0" smtClean="0"/>
              <a:t>O(M</a:t>
            </a:r>
            <a:r>
              <a:rPr lang="en-US" sz="1800" baseline="30000" dirty="0" smtClean="0"/>
              <a:t>N</a:t>
            </a:r>
            <a:r>
              <a:rPr lang="en-US" sz="1800" dirty="0" smtClean="0"/>
              <a:t>)</a:t>
            </a:r>
            <a:r>
              <a:rPr lang="en-US" sz="1800" b="1" dirty="0" smtClean="0"/>
              <a:t>) where </a:t>
            </a:r>
            <a:r>
              <a:rPr lang="en-US" sz="1800" dirty="0" smtClean="0"/>
              <a:t>M</a:t>
            </a:r>
            <a:r>
              <a:rPr lang="en-US" sz="1800" b="1" dirty="0" smtClean="0"/>
              <a:t> is the number of rows and </a:t>
            </a:r>
            <a:r>
              <a:rPr lang="en-US" sz="1800" dirty="0" smtClean="0"/>
              <a:t>N</a:t>
            </a:r>
            <a:r>
              <a:rPr lang="en-US" sz="1800" b="1" dirty="0" smtClean="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smtClean="0">
                <a:solidFill>
                  <a:schemeClr val="bg1"/>
                </a:solidFill>
              </a:rPr>
              <a:t>For this reason, </a:t>
            </a:r>
            <a:r>
              <a:rPr lang="en-US" altLang="en-US" sz="1800" b="1" dirty="0" smtClean="0">
                <a:solidFill>
                  <a:schemeClr val="accent1"/>
                </a:solidFill>
              </a:rPr>
              <a:t>dynamic programming </a:t>
            </a:r>
            <a:r>
              <a:rPr lang="en-US" altLang="en-US" sz="1800" b="1" dirty="0" smtClean="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smtClean="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smtClean="0">
                <a:solidFill>
                  <a:schemeClr val="accent1"/>
                </a:solidFill>
              </a:rPr>
              <a:t>Iteration: </a:t>
            </a:r>
            <a:r>
              <a:rPr lang="en-US" altLang="en-US" sz="1400" b="1" dirty="0" smtClean="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smtClean="0">
                <a:solidFill>
                  <a:schemeClr val="accent1"/>
                </a:solidFill>
              </a:rPr>
              <a:t>Backtracking: </a:t>
            </a:r>
            <a:r>
              <a:rPr lang="en-US" altLang="en-US" sz="1400" b="1" dirty="0" smtClean="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p:oleObj spid="_x0000_s130052" name="Equation" r:id="rId3" imgW="863280" imgH="647640" progId="Equation.3">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smtClean="0">
                <a:solidFill>
                  <a:schemeClr val="bg1"/>
                </a:solidFill>
              </a:rPr>
              <a:t>Consider the problem of finding the similarity between two words: </a:t>
            </a:r>
            <a:r>
              <a:rPr lang="en-US" altLang="en-US" sz="1800" b="1" i="1" dirty="0" smtClean="0">
                <a:solidFill>
                  <a:schemeClr val="bg1"/>
                </a:solidFill>
              </a:rPr>
              <a:t>Pesto</a:t>
            </a:r>
            <a:r>
              <a:rPr lang="en-US" altLang="en-US" sz="1800" b="1" dirty="0" smtClean="0">
                <a:solidFill>
                  <a:schemeClr val="bg1"/>
                </a:solidFill>
              </a:rPr>
              <a:t> and </a:t>
            </a:r>
            <a:r>
              <a:rPr lang="en-US" altLang="en-US" sz="1800" b="1" i="1" dirty="0" smtClean="0">
                <a:solidFill>
                  <a:schemeClr val="bg1"/>
                </a:solidFill>
              </a:rPr>
              <a:t>Pita</a:t>
            </a:r>
            <a:r>
              <a:rPr lang="en-US" altLang="en-US" sz="1800" b="1" dirty="0" smtClean="0">
                <a:solidFill>
                  <a:schemeClr val="bg1"/>
                </a:solidFill>
              </a:rPr>
              <a:t>. An intuitive approach would be to align the strings and count the number</a:t>
            </a:r>
            <a:br>
              <a:rPr lang="en-US" altLang="en-US" sz="1800" b="1" dirty="0" smtClean="0">
                <a:solidFill>
                  <a:schemeClr val="bg1"/>
                </a:solidFill>
              </a:rPr>
            </a:br>
            <a:r>
              <a:rPr lang="en-US" altLang="en-US" sz="1800" b="1" dirty="0" smtClean="0">
                <a:solidFill>
                  <a:schemeClr val="bg1"/>
                </a:solidFill>
              </a:rPr>
              <a:t>of misspelled letters:</a:t>
            </a:r>
          </a:p>
          <a:p>
            <a:pPr marL="633413" indent="-176213">
              <a:spcBef>
                <a:spcPts val="0"/>
              </a:spcBef>
              <a:spcAft>
                <a:spcPts val="600"/>
              </a:spcAft>
            </a:pPr>
            <a:r>
              <a:rPr lang="en-US" altLang="en-US" sz="1800" b="1" dirty="0" smtClean="0">
                <a:solidFill>
                  <a:schemeClr val="bg1"/>
                </a:solidFill>
              </a:rPr>
              <a:t>	</a:t>
            </a:r>
            <a:r>
              <a:rPr lang="en-US" altLang="en-US" sz="1400" b="1" dirty="0" smtClean="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a:t>
            </a:r>
            <a:r>
              <a:rPr lang="en-US" altLang="en-US" sz="1800" b="1" dirty="0" smtClean="0">
                <a:solidFill>
                  <a:schemeClr val="bg1"/>
                </a:solidFill>
                <a:latin typeface="+mj-lt"/>
                <a:cs typeface="Courier New" pitchFamily="49" charset="0"/>
              </a:rPr>
              <a:t>If each mismatched letter costs 1 unit, the</a:t>
            </a:r>
            <a:br>
              <a:rPr lang="en-US" altLang="en-US" sz="1800" b="1" dirty="0" smtClean="0">
                <a:solidFill>
                  <a:schemeClr val="bg1"/>
                </a:solidFill>
                <a:latin typeface="+mj-lt"/>
                <a:cs typeface="Courier New" pitchFamily="49" charset="0"/>
              </a:rPr>
            </a:br>
            <a:r>
              <a:rPr lang="en-US" altLang="en-US" sz="1800" b="1" dirty="0" smtClean="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smtClean="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smtClean="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smtClean="0">
                <a:solidFill>
                  <a:schemeClr val="bg1"/>
                </a:solidFill>
              </a:rPr>
              <a:t>Node penalty: Any two dissimilar letters that are </a:t>
            </a:r>
            <a:br>
              <a:rPr lang="en-US" altLang="en-US" sz="1400" b="1" dirty="0" smtClean="0">
                <a:solidFill>
                  <a:schemeClr val="bg1"/>
                </a:solidFill>
              </a:rPr>
            </a:br>
            <a:r>
              <a:rPr lang="en-US" altLang="en-US" sz="1400" b="1" dirty="0" smtClean="0">
                <a:solidFill>
                  <a:schemeClr val="bg1"/>
                </a:solidFill>
              </a:rPr>
              <a:t>matched at a node incur a penalty of 1 unit.</a:t>
            </a:r>
            <a:endParaRPr lang="en-US" sz="1800" b="1" dirty="0" smtClean="0"/>
          </a:p>
          <a:p>
            <a:pPr marL="176213" indent="-176213">
              <a:spcBef>
                <a:spcPts val="0"/>
              </a:spcBef>
              <a:spcAft>
                <a:spcPts val="1800"/>
              </a:spcAft>
              <a:buFont typeface="Arial" pitchFamily="34" charset="0"/>
              <a:buChar char="•"/>
            </a:pPr>
            <a:r>
              <a:rPr lang="en-US" altLang="en-US" sz="1800" b="1" dirty="0" smtClean="0">
                <a:solidFill>
                  <a:schemeClr val="bg1"/>
                </a:solidFill>
              </a:rPr>
              <a:t>Let us use a “fixed-endpoint” approach,</a:t>
            </a:r>
            <a:br>
              <a:rPr lang="en-US" altLang="en-US" sz="1800" b="1" dirty="0" smtClean="0">
                <a:solidFill>
                  <a:schemeClr val="bg1"/>
                </a:solidFill>
              </a:rPr>
            </a:br>
            <a:r>
              <a:rPr lang="en-US" altLang="en-US" sz="1800" b="1" dirty="0" smtClean="0">
                <a:solidFill>
                  <a:schemeClr val="bg1"/>
                </a:solidFill>
              </a:rPr>
              <a:t>which constrains the solution to begin</a:t>
            </a:r>
            <a:br>
              <a:rPr lang="en-US" altLang="en-US" sz="1800" b="1" dirty="0" smtClean="0">
                <a:solidFill>
                  <a:schemeClr val="bg1"/>
                </a:solidFill>
              </a:rPr>
            </a:br>
            <a:r>
              <a:rPr lang="en-US" altLang="en-US" sz="1800" b="1" dirty="0" smtClean="0">
                <a:solidFill>
                  <a:schemeClr val="bg1"/>
                </a:solidFill>
              </a:rPr>
              <a:t>an the origin and end by matching the</a:t>
            </a:r>
            <a:br>
              <a:rPr lang="en-US" altLang="en-US" sz="1800" b="1" dirty="0" smtClean="0">
                <a:solidFill>
                  <a:schemeClr val="bg1"/>
                </a:solidFill>
              </a:rPr>
            </a:br>
            <a:r>
              <a:rPr lang="en-US" altLang="en-US" sz="1800" b="1" dirty="0" smtClean="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smtClean="0">
                <a:solidFill>
                  <a:schemeClr val="bg1"/>
                </a:solidFill>
              </a:rPr>
              <a:t>Note that this simple approach does not allow for some common phenomena in spell-checking, such as transposition of letters.</a:t>
            </a:r>
            <a:endParaRPr lang="en-US" altLang="en-US" sz="1400" b="1" dirty="0" smtClean="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Discussion</a:t>
            </a:r>
            <a:endParaRPr lang="en-US" b="1" dirty="0">
              <a:solidFill>
                <a:schemeClr val="accent2"/>
              </a:solidFill>
            </a:endParaRP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smtClean="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smtClean="0">
                <a:solidFill>
                  <a:schemeClr val="bg1"/>
                </a:solidFill>
              </a:rPr>
              <a:t>There are many variants of dynamic programming that are</a:t>
            </a:r>
            <a:br>
              <a:rPr lang="en-US" altLang="en-US" sz="1800" b="1" dirty="0" smtClean="0">
                <a:solidFill>
                  <a:schemeClr val="bg1"/>
                </a:solidFill>
              </a:rPr>
            </a:br>
            <a:r>
              <a:rPr lang="en-US" altLang="en-US" sz="1800" b="1" dirty="0" smtClean="0">
                <a:solidFill>
                  <a:schemeClr val="bg1"/>
                </a:solidFill>
              </a:rPr>
              <a:t>useful in pattern recognition, such as “free endpoint” and </a:t>
            </a:r>
            <a:br>
              <a:rPr lang="en-US" altLang="en-US" sz="1800" b="1" dirty="0" smtClean="0">
                <a:solidFill>
                  <a:schemeClr val="bg1"/>
                </a:solidFill>
              </a:rPr>
            </a:br>
            <a:r>
              <a:rPr lang="en-US" altLang="en-US" sz="1800" b="1" dirty="0" smtClean="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smtClean="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smtClean="0">
                <a:solidFill>
                  <a:schemeClr val="bg1"/>
                </a:solidFill>
              </a:rPr>
              <a:t>When applied to time alignment of time series,  dynamic programming is often referred to as dynamic time warping because it produces a piecewise linear, or </a:t>
            </a:r>
            <a:r>
              <a:rPr lang="en-US" altLang="en-US" sz="1800" b="1" dirty="0" err="1" smtClean="0">
                <a:solidFill>
                  <a:schemeClr val="bg1"/>
                </a:solidFill>
              </a:rPr>
              <a:t>nonuniform</a:t>
            </a:r>
            <a:r>
              <a:rPr lang="en-US" altLang="en-US" sz="1800" b="1" dirty="0" smtClean="0">
                <a:solidFill>
                  <a:schemeClr val="bg1"/>
                </a:solidFill>
              </a:rPr>
              <a:t>, time scale modification between the two signals.</a:t>
            </a:r>
            <a:endParaRPr lang="en-US" altLang="en-US" sz="1400" b="1" dirty="0" smtClean="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buFontTx/>
              <a:buChar char="•"/>
            </a:pPr>
            <a:r>
              <a:rPr lang="en-US" sz="1800" b="1" dirty="0" smtClean="0">
                <a:solidFill>
                  <a:schemeClr val="bg1"/>
                </a:solidFill>
              </a:rPr>
              <a:t>Introduced the Forward Algorithm as a fast way to do evaluation.</a:t>
            </a:r>
          </a:p>
          <a:p>
            <a:pPr marL="171450" indent="-171450">
              <a:spcBef>
                <a:spcPct val="50000"/>
              </a:spcBef>
              <a:buFontTx/>
              <a:buChar char="•"/>
            </a:pPr>
            <a:r>
              <a:rPr lang="en-US" sz="1800" b="1" dirty="0" smtClean="0">
                <a:solidFill>
                  <a:schemeClr val="bg1"/>
                </a:solidFill>
              </a:rPr>
              <a:t>Introduced the Viterbi Algorithm as a reasonable way to do decoding.</a:t>
            </a:r>
          </a:p>
          <a:p>
            <a:pPr marL="171450" indent="-171450">
              <a:spcBef>
                <a:spcPct val="50000"/>
              </a:spcBef>
              <a:buFontTx/>
              <a:buChar char="•"/>
            </a:pPr>
            <a:r>
              <a:rPr lang="en-US" sz="1800" b="1" dirty="0" smtClean="0">
                <a:solidFill>
                  <a:schemeClr val="bg1"/>
                </a:solidFill>
              </a:rPr>
              <a:t>Introduced dynamic programming using a string matching example.</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800"/>
              </a:spcAft>
              <a:buFont typeface="Arial" pitchFamily="34" charset="0"/>
              <a:buChar char="•"/>
            </a:pPr>
            <a:r>
              <a:rPr lang="en-US" sz="1800" b="1" dirty="0" smtClean="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800"/>
              </a:spcAft>
              <a:buFont typeface="Arial" pitchFamily="34" charset="0"/>
              <a:buChar char="•"/>
            </a:pPr>
            <a:r>
              <a:rPr lang="en-US" sz="1800" b="1" dirty="0" smtClean="0">
                <a:solidFill>
                  <a:schemeClr val="bg1"/>
                </a:solidFill>
              </a:rPr>
              <a:t>Markov models are a popular way to model such signals. There are many generalizations of these approaches, including Markov Random Fields and Bayesian Networks.</a:t>
            </a:r>
          </a:p>
          <a:p>
            <a:pPr marL="339725" lvl="1" indent="-163513">
              <a:spcAft>
                <a:spcPts val="1800"/>
              </a:spcAft>
              <a:buFont typeface="Wingdings" pitchFamily="2" charset="2"/>
              <a:buChar char="§"/>
            </a:pPr>
            <a:r>
              <a:rPr lang="en-US" sz="1800" b="1" dirty="0" smtClean="0">
                <a:solidFill>
                  <a:schemeClr val="bg1"/>
                </a:solidFill>
              </a:rPr>
              <a:t>First-order Markov processes are very effective because they are sufficiently powerful and computationally efficient.</a:t>
            </a:r>
          </a:p>
          <a:p>
            <a:pPr marL="339725" lvl="1" indent="-163513">
              <a:spcAft>
                <a:spcPts val="1800"/>
              </a:spcAft>
              <a:buFont typeface="Wingdings" pitchFamily="2" charset="2"/>
              <a:buChar char="§"/>
            </a:pPr>
            <a:r>
              <a:rPr lang="en-US" sz="1800" b="1" dirty="0" smtClean="0">
                <a:solidFill>
                  <a:schemeClr val="bg1"/>
                </a:solidFill>
              </a:rPr>
              <a:t>Higher-order Markov processes can be represented using first-order processes </a:t>
            </a:r>
          </a:p>
          <a:p>
            <a:pPr marL="176213" lvl="1" indent="-176213">
              <a:spcAft>
                <a:spcPts val="1800"/>
              </a:spcAft>
              <a:buFont typeface="Arial" pitchFamily="34" charset="0"/>
              <a:buChar char="•"/>
            </a:pPr>
            <a:r>
              <a:rPr lang="en-US" sz="1800" b="1" dirty="0" smtClean="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p:oleObj spid="_x0000_s96258" name="Equation" r:id="rId5" imgW="1879560" imgH="355320" progId="Equation.3">
              <p:embed/>
            </p:oleObj>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p:oleObj spid="_x0000_s96259" name="Equation" r:id="rId6" imgW="1879560" imgH="355320" progId="Equation.3">
              <p:embed/>
            </p:oleObj>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p:oleObj spid="_x0000_s96260" name="Equation" r:id="rId7" imgW="1841400" imgH="1002960" progId="Equation.3">
              <p:embed/>
            </p:oleObj>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p:oleObj spid="_x0000_s96261" name="Equation" r:id="rId8" imgW="2057400" imgH="342720" progId="Equation.3">
              <p:embed/>
            </p:oleObj>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p:oleObj spid="_x0000_s96262" name="Equation" r:id="rId9" imgW="1930320" imgH="1358640" progId="Equation.3">
              <p:embed/>
            </p:oleObj>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p:oleObj spid="_x0000_s96263" name="Equation" r:id="rId10" imgW="1739880" imgH="393480" progId="Equation.3">
              <p:embed/>
            </p:oleObj>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p:oleObj spid="_x0000_s96264" name="Equation" r:id="rId11" imgW="1968480" imgH="330120" progId="Equation.3">
              <p:embed/>
            </p:oleObj>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p:oleObj spid="_x0000_s96265" name="Equation" r:id="rId12" imgW="1523880" imgH="29196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p:oleObj spid="_x0000_s97282" name="Equation" r:id="rId4" imgW="1358640" imgH="660240" progId="Equation.3">
              <p:embed/>
            </p:oleObj>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p:oleObj spid="_x0000_s97283" name="Equation" r:id="rId5" imgW="1346040" imgH="6602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p:oleObj spid="_x0000_s71682" name="Equation" r:id="rId3" imgW="1447560" imgH="1130040" progId="Equation.3">
              <p:embed/>
            </p:oleObj>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p:oleObj spid="_x0000_s71689" name="Equation" r:id="rId4" imgW="1676160" imgH="1130040" progId="Equation.3">
              <p:embed/>
            </p:oleObj>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5"/>
          <a:srcRect l="11280" r="6485"/>
          <a:stretch>
            <a:fillRect/>
          </a:stretch>
        </p:blipFill>
        <p:spPr>
          <a:xfrm>
            <a:off x="4896464" y="3601426"/>
            <a:ext cx="3333135" cy="277464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Forward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The probability of being in a state at time </a:t>
            </a:r>
            <a:r>
              <a:rPr lang="en-US" altLang="en-US" sz="1800" dirty="0" smtClean="0">
                <a:solidFill>
                  <a:schemeClr val="bg1"/>
                </a:solidFill>
              </a:rPr>
              <a:t>t</a:t>
            </a:r>
            <a:r>
              <a:rPr lang="en-US" altLang="en-US" sz="1800" b="1" dirty="0" smtClean="0">
                <a:solidFill>
                  <a:schemeClr val="bg1"/>
                </a:solidFill>
              </a:rPr>
              <a:t> is given by:</a:t>
            </a:r>
          </a:p>
          <a:p>
            <a:pPr marL="176213" indent="-176213">
              <a:spcBef>
                <a:spcPts val="11200"/>
              </a:spcBef>
              <a:spcAft>
                <a:spcPts val="1800"/>
              </a:spcAft>
            </a:pPr>
            <a:r>
              <a:rPr lang="en-US" altLang="en-US" sz="1800" b="1" dirty="0" smtClean="0">
                <a:solidFill>
                  <a:schemeClr val="bg1"/>
                </a:solidFill>
              </a:rPr>
              <a:t>	where              denotes that the symbol        was emitted at time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From this, we can formally define the </a:t>
            </a:r>
            <a:r>
              <a:rPr lang="en-US" altLang="en-US" sz="1800" b="1" dirty="0" smtClean="0">
                <a:solidFill>
                  <a:schemeClr val="accent1"/>
                </a:solidFill>
              </a:rPr>
              <a:t>Forward Algorithm</a:t>
            </a:r>
            <a:r>
              <a:rPr lang="en-US" altLang="en-US" sz="1800" b="1" dirty="0" smtClean="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p:oleObj spid="_x0000_s98306" name="Equation" r:id="rId3" imgW="4889160" imgH="1434960" progId="Equation.3">
              <p:embed/>
            </p:oleObj>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p:oleObj spid="_x0000_s98308" name="Equation" r:id="rId4" imgW="647640" imgH="330120" progId="Equation.3">
              <p:embed/>
            </p:oleObj>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p:oleObj spid="_x0000_s98309" name="Equation" r:id="rId5" imgW="317160" imgH="330120" progId="Equation.3">
              <p:embed/>
            </p:oleObj>
          </a:graphicData>
        </a:graphic>
      </p:graphicFrame>
      <p:pic>
        <p:nvPicPr>
          <p:cNvPr id="13" name="Picture 12" descr="x.JPG"/>
          <p:cNvPicPr>
            <a:picLocks noChangeAspect="1"/>
          </p:cNvPicPr>
          <p:nvPr/>
        </p:nvPicPr>
        <p:blipFill>
          <a:blip r:embed="rId6"/>
          <a:stretch>
            <a:fillRect/>
          </a:stretch>
        </p:blipFill>
        <p:spPr>
          <a:xfrm>
            <a:off x="461963" y="3347884"/>
            <a:ext cx="6324600" cy="32004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Backward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algorithm is has a computational complexity of </a:t>
            </a:r>
            <a:r>
              <a:rPr lang="en-US" altLang="en-US" sz="1800" dirty="0" smtClean="0">
                <a:solidFill>
                  <a:schemeClr val="bg1"/>
                </a:solidFill>
              </a:rPr>
              <a:t>O(c</a:t>
            </a:r>
            <a:r>
              <a:rPr lang="en-US" altLang="en-US" sz="1800" baseline="30000" dirty="0" smtClean="0">
                <a:solidFill>
                  <a:schemeClr val="bg1"/>
                </a:solidFill>
              </a:rPr>
              <a:t>2</a:t>
            </a:r>
            <a:r>
              <a:rPr lang="en-US" altLang="en-US" sz="1800" dirty="0" smtClean="0">
                <a:solidFill>
                  <a:schemeClr val="bg1"/>
                </a:solidFill>
              </a:rPr>
              <a:t>T). </a:t>
            </a:r>
            <a:r>
              <a:rPr lang="en-US" altLang="en-US" sz="1800" b="1" dirty="0" smtClean="0">
                <a:solidFill>
                  <a:schemeClr val="bg1"/>
                </a:solidFill>
              </a:rPr>
              <a:t>For </a:t>
            </a:r>
            <a:r>
              <a:rPr lang="en-US" altLang="en-US" sz="1800" dirty="0" smtClean="0">
                <a:solidFill>
                  <a:schemeClr val="bg1"/>
                </a:solidFill>
              </a:rPr>
              <a:t>c=10</a:t>
            </a:r>
            <a:r>
              <a:rPr lang="en-US" altLang="en-US" sz="1800" b="1" dirty="0" smtClean="0">
                <a:solidFill>
                  <a:schemeClr val="bg1"/>
                </a:solidFill>
              </a:rPr>
              <a:t> and </a:t>
            </a:r>
            <a:r>
              <a:rPr lang="en-US" altLang="en-US" sz="1800" dirty="0" smtClean="0">
                <a:solidFill>
                  <a:schemeClr val="bg1"/>
                </a:solidFill>
              </a:rPr>
              <a:t>T=20</a:t>
            </a:r>
            <a:r>
              <a:rPr lang="en-US" altLang="en-US" sz="1800" b="1" dirty="0" smtClean="0">
                <a:solidFill>
                  <a:schemeClr val="bg1"/>
                </a:solidFill>
              </a:rPr>
              <a:t>, this is on the order of </a:t>
            </a:r>
            <a:r>
              <a:rPr lang="en-US" altLang="en-US" sz="1800" dirty="0" smtClean="0">
                <a:solidFill>
                  <a:schemeClr val="bg1"/>
                </a:solidFill>
              </a:rPr>
              <a:t>2000</a:t>
            </a:r>
            <a:r>
              <a:rPr lang="en-US" altLang="en-US" sz="1800" b="1" dirty="0" smtClean="0">
                <a:solidFill>
                  <a:schemeClr val="bg1"/>
                </a:solidFill>
              </a:rPr>
              <a:t> calculations, or </a:t>
            </a:r>
            <a:r>
              <a:rPr lang="en-US" altLang="en-US" sz="1800" dirty="0" smtClean="0">
                <a:solidFill>
                  <a:schemeClr val="bg1"/>
                </a:solidFill>
              </a:rPr>
              <a:t>17</a:t>
            </a:r>
            <a:r>
              <a:rPr lang="en-US" altLang="en-US" sz="1800" b="1" dirty="0" smtClean="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smtClean="0">
                <a:solidFill>
                  <a:schemeClr val="bg1"/>
                </a:solidFill>
              </a:rPr>
              <a:t>We will need a time-reversed version of this algorithm which computes probabilities backwards in time starting at </a:t>
            </a:r>
            <a:r>
              <a:rPr lang="en-US" altLang="en-US" sz="1800" dirty="0" smtClean="0">
                <a:solidFill>
                  <a:schemeClr val="bg1"/>
                </a:solidFill>
              </a:rPr>
              <a:t>t=T</a:t>
            </a:r>
            <a:r>
              <a:rPr lang="en-US" altLang="en-US" sz="1800" b="1" dirty="0" smtClean="0">
                <a:solidFill>
                  <a:schemeClr val="bg1"/>
                </a:solidFill>
              </a:rPr>
              <a:t>:</a:t>
            </a:r>
          </a:p>
          <a:p>
            <a:pPr marL="176213" indent="-176213">
              <a:spcBef>
                <a:spcPts val="25600"/>
              </a:spcBef>
              <a:spcAft>
                <a:spcPts val="1800"/>
              </a:spcAft>
              <a:buFont typeface="Arial" pitchFamily="34" charset="0"/>
              <a:buChar char="•"/>
            </a:pPr>
            <a:r>
              <a:rPr lang="en-US" altLang="en-US" sz="1800" b="1" dirty="0" smtClean="0">
                <a:solidFill>
                  <a:schemeClr val="bg1"/>
                </a:solidFill>
              </a:rPr>
              <a:t>The probability of being in any state at any time can therefore be calculated as the product of </a:t>
            </a:r>
            <a:r>
              <a:rPr lang="en-US" altLang="en-US" sz="1800" dirty="0" smtClean="0">
                <a:solidFill>
                  <a:schemeClr val="bg1"/>
                </a:solidFill>
                <a:sym typeface="Symbol"/>
              </a:rPr>
              <a:t></a:t>
            </a:r>
            <a:r>
              <a:rPr lang="en-US" altLang="en-US" sz="1800" b="1" dirty="0" smtClean="0">
                <a:solidFill>
                  <a:schemeClr val="bg1"/>
                </a:solidFill>
                <a:sym typeface="Symbol"/>
              </a:rPr>
              <a:t> (for the path from </a:t>
            </a:r>
            <a:r>
              <a:rPr lang="en-US" altLang="en-US" sz="1800" dirty="0" smtClean="0">
                <a:solidFill>
                  <a:schemeClr val="bg1"/>
                </a:solidFill>
                <a:sym typeface="Symbol"/>
              </a:rPr>
              <a:t>[0,t]</a:t>
            </a:r>
            <a:r>
              <a:rPr lang="en-US" altLang="en-US" sz="1800" b="1" dirty="0" smtClean="0">
                <a:solidFill>
                  <a:schemeClr val="bg1"/>
                </a:solidFill>
                <a:sym typeface="Symbol"/>
              </a:rPr>
              <a:t>) and </a:t>
            </a:r>
            <a:r>
              <a:rPr lang="en-US" altLang="en-US" sz="1800" dirty="0" smtClean="0">
                <a:solidFill>
                  <a:schemeClr val="bg1"/>
                </a:solidFill>
                <a:sym typeface="Symbol"/>
              </a:rPr>
              <a:t></a:t>
            </a:r>
            <a:r>
              <a:rPr lang="en-US" altLang="en-US" sz="1800" b="1" dirty="0" smtClean="0">
                <a:solidFill>
                  <a:schemeClr val="bg1"/>
                </a:solidFill>
                <a:sym typeface="Symbol"/>
              </a:rPr>
              <a:t> (for </a:t>
            </a:r>
            <a:r>
              <a:rPr lang="en-US" altLang="en-US" sz="1800" dirty="0" smtClean="0">
                <a:solidFill>
                  <a:schemeClr val="bg1"/>
                </a:solidFill>
                <a:sym typeface="Symbol"/>
              </a:rPr>
              <a:t>[t+1,T]</a:t>
            </a:r>
            <a:r>
              <a:rPr lang="en-US" altLang="en-US" sz="1800" b="1" dirty="0" smtClean="0">
                <a:solidFill>
                  <a:schemeClr val="bg1"/>
                </a:solidFill>
                <a:sym typeface="Symbol"/>
              </a:rPr>
              <a:t>), a fact that we will use later.</a:t>
            </a:r>
            <a:endParaRPr lang="en-US" altLang="en-US" sz="1800" b="1" dirty="0" smtClean="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Normalization Is Important</a:t>
            </a:r>
            <a:endParaRPr lang="en-US" b="1" dirty="0">
              <a:solidFill>
                <a:schemeClr val="accent2"/>
              </a:solidFill>
            </a:endParaRP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smtClean="0">
                <a:solidFill>
                  <a:schemeClr val="bg1"/>
                </a:solidFill>
              </a:rPr>
              <a:t>We can apply a normalization factor at each step of the calculation:</a:t>
            </a:r>
          </a:p>
          <a:p>
            <a:pPr marL="176213" indent="-176213">
              <a:spcBef>
                <a:spcPts val="7200"/>
              </a:spcBef>
              <a:spcAft>
                <a:spcPts val="1800"/>
              </a:spcAft>
            </a:pPr>
            <a:r>
              <a:rPr lang="en-US" altLang="en-US" sz="1800" b="1" dirty="0" smtClean="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smtClean="0">
                <a:solidFill>
                  <a:schemeClr val="bg1"/>
                </a:solidFill>
              </a:rPr>
              <a:t>This is applied once per state per unit time, and simply involves scaling the current </a:t>
            </a:r>
            <a:r>
              <a:rPr lang="en-US" altLang="en-US" sz="1800" dirty="0" smtClean="0">
                <a:solidFill>
                  <a:schemeClr val="bg1"/>
                </a:solidFill>
                <a:sym typeface="Symbol"/>
              </a:rPr>
              <a:t>’s</a:t>
            </a:r>
            <a:r>
              <a:rPr lang="en-US" altLang="en-US" sz="1800" b="1" dirty="0" smtClean="0">
                <a:solidFill>
                  <a:schemeClr val="bg1"/>
                </a:solidFill>
                <a:sym typeface="Symbol"/>
              </a:rPr>
              <a:t> </a:t>
            </a:r>
            <a:r>
              <a:rPr lang="en-US" altLang="en-US" sz="1800" b="1" dirty="0" smtClean="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smtClean="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p:oleObj spid="_x0000_s100354" name="Equation" r:id="rId3" imgW="1244520" imgH="927000" progId="Equation.3">
              <p:embed/>
            </p:oleObj>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p:oleObj spid="_x0000_s100355" name="Equation" r:id="rId4" imgW="1917360" imgH="622080" progId="Equation.3">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Classification Using HMMs</a:t>
            </a:r>
            <a:endParaRPr lang="en-US" b="1" dirty="0">
              <a:solidFill>
                <a:schemeClr val="accent2"/>
              </a:solidFill>
            </a:endParaRP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If we concatenate our HMM parameters into a single vector, </a:t>
            </a:r>
            <a:r>
              <a:rPr lang="en-US" altLang="en-US" sz="1800" b="1" dirty="0" smtClean="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smtClean="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smtClean="0">
                <a:solidFill>
                  <a:schemeClr val="bg1"/>
                </a:solidFill>
                <a:sym typeface="Symbol"/>
              </a:rPr>
              <a:t>i</a:t>
            </a:r>
            <a:r>
              <a:rPr lang="en-US" altLang="en-US" sz="1800" b="1" dirty="0" smtClean="0">
                <a:solidFill>
                  <a:schemeClr val="bg1"/>
                </a:solidFill>
                <a:sym typeface="Symbol"/>
              </a:rPr>
              <a:t>).</a:t>
            </a: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p:oleObj spid="_x0000_s101378" name="Equation" r:id="rId3" imgW="2070000" imgH="787320" progId="Equation.3">
              <p:embed/>
            </p:oleObj>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p:oleObj spid="_x0000_s101380" name="Equation" r:id="rId4" imgW="711000" imgH="444240" progId="Equation.3">
              <p:embed/>
            </p:oleObj>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p:oleObj spid="_x0000_s101381" name="Equation" r:id="rId5" imgW="457200" imgH="279360" progId="Equation.3">
              <p:embed/>
            </p:oleObj>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p:oleObj spid="_x0000_s101382" name="Equation" r:id="rId6" imgW="457200" imgH="27936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7963</TotalTime>
  <Words>1096</Words>
  <Application>Microsoft PowerPoint</Application>
  <PresentationFormat>Letter Paper (8.5x11 in)</PresentationFormat>
  <Paragraphs>122</Paragraphs>
  <Slides>15</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448</cp:revision>
  <dcterms:created xsi:type="dcterms:W3CDTF">2002-09-12T17:13:32Z</dcterms:created>
  <dcterms:modified xsi:type="dcterms:W3CDTF">2009-02-13T02:15:59Z</dcterms:modified>
</cp:coreProperties>
</file>