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6"/>
  </p:notesMasterIdLst>
  <p:handoutMasterIdLst>
    <p:handoutMasterId r:id="rId17"/>
  </p:handoutMasterIdLst>
  <p:sldIdLst>
    <p:sldId id="325" r:id="rId3"/>
    <p:sldId id="293" r:id="rId4"/>
    <p:sldId id="312" r:id="rId5"/>
    <p:sldId id="326" r:id="rId6"/>
    <p:sldId id="307" r:id="rId7"/>
    <p:sldId id="313" r:id="rId8"/>
    <p:sldId id="309" r:id="rId9"/>
    <p:sldId id="314" r:id="rId10"/>
    <p:sldId id="315" r:id="rId11"/>
    <p:sldId id="316" r:id="rId12"/>
    <p:sldId id="317" r:id="rId13"/>
    <p:sldId id="320" r:id="rId14"/>
    <p:sldId id="310" r:id="rId15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1806" y="-90"/>
      </p:cViewPr>
      <p:guideLst>
        <p:guide orient="horz" pos="3558"/>
        <p:guide pos="30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4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1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/>
              <a:pPr/>
              <a:t>3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700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11,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sip.piconepress.com/publications/courses/ece_8443/lectures/2009_spring/lecture_11.mp3" TargetMode="External"/><Relationship Id="rId3" Type="http://schemas.openxmlformats.org/officeDocument/2006/relationships/hyperlink" Target="http://www.cs.brown.edu/research/ai/dynamics/tutorial/Documents/ExpectationMaximization.html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en.wikipedia.org/wiki/Expectation-maximization_algorith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5.emf"/><Relationship Id="rId5" Type="http://schemas.openxmlformats.org/officeDocument/2006/relationships/hyperlink" Target="http://books.google.com/books?id=1C9dzcJTWowC&amp;dq=jelinek+statistical+methods&amp;pg=PP1&amp;ots=mdRTEIwXcZ&amp;sig=fd7wiAPdfX6cs8hhA5ct71NaxYc&amp;hl=en&amp;prev=http://www.google.com/search?hl=en&amp;client=firefox-a&amp;rls=org.mozilla:en-US:official&amp;q=Jelinek+Statistical+Methods&amp;b" TargetMode="External"/><Relationship Id="rId10" Type="http://schemas.openxmlformats.org/officeDocument/2006/relationships/hyperlink" Target="http://www.isip.piconepress.com/publications/courses/ece_8443/lectures/2009_spring/lecture_11.pptx" TargetMode="External"/><Relationship Id="rId4" Type="http://schemas.openxmlformats.org/officeDocument/2006/relationships/hyperlink" Target="http://sifaka.cs.uiuc.edu/course/397cxz03f/em-note.pdf" TargetMode="External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eb.mit.edu/6.435/www/Dempster77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r.ucla.edu/Applets.dir/MixtureEM.html" TargetMode="External"/><Relationship Id="rId2" Type="http://schemas.openxmlformats.org/officeDocument/2006/relationships/hyperlink" Target="http://citeseer.ist.psu.edu/bilmes98gentle.html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Jensen’s Inequality (Special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Case)</a:t>
            </a:r>
            <a:b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 Theorem Proof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 Example – Missing 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Data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 to Hidden Markov Models</a:t>
            </a:r>
          </a:p>
          <a:p>
            <a:pPr marL="176213" marR="0" lvl="0" indent="-176213" defTabSz="914400" rtl="0" eaLnBrk="1" fontAlgn="auto" latinLnBrk="0" hangingPunct="1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Wiki: EM History</a:t>
            </a:r>
            <a:r>
              <a:rPr lang="en-US" sz="1800" b="1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  <a:latin typeface="+mn-lt"/>
              </a:rPr>
            </a:b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T.D.: Brown CS Tutorial</a:t>
            </a:r>
            <a:r>
              <a:rPr lang="en-US" sz="1800" b="1" noProof="0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accent2"/>
                </a:solidFill>
                <a:latin typeface="+mn-lt"/>
              </a:rPr>
            </a:b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UIUC: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 Tutorial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smtClean="0">
                <a:solidFill>
                  <a:srgbClr val="004000"/>
                </a:solidFill>
                <a:latin typeface="+mn-lt"/>
                <a:hlinkClick r:id="rId5"/>
              </a:rPr>
              <a:t>F.J.: </a:t>
            </a:r>
            <a:r>
              <a:rPr lang="en-US" sz="1800" b="1" dirty="0" smtClean="0">
                <a:solidFill>
                  <a:srgbClr val="004000"/>
                </a:solidFill>
                <a:latin typeface="+mn-lt"/>
                <a:hlinkClick r:id="rId5"/>
              </a:rPr>
              <a:t>Statistical Methods</a:t>
            </a: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endParaRPr kumimoji="0" lang="en-US" sz="1800" b="1" i="0" u="none" strike="noStrike" kern="1200" cap="none" spc="0" normalizeH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11: </a:t>
            </a:r>
            <a:r>
              <a:rPr lang="en-US" b="1" dirty="0" smtClean="0">
                <a:solidFill>
                  <a:schemeClr val="accent2"/>
                </a:solidFill>
              </a:rPr>
              <a:t>EXPECTATION MAXIMIZATION (EM)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7" name="Picture 6" descr="x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66507" y="3082414"/>
            <a:ext cx="3259536" cy="2835531"/>
          </a:xfrm>
          <a:prstGeom prst="rect">
            <a:avLst/>
          </a:prstGeom>
        </p:spPr>
      </p:pic>
      <p:pic>
        <p:nvPicPr>
          <p:cNvPr id="8" name="Picture 7" descr="x_Page_2.jpg"/>
          <p:cNvPicPr>
            <a:picLocks noChangeAspect="1"/>
          </p:cNvPicPr>
          <p:nvPr/>
        </p:nvPicPr>
        <p:blipFill>
          <a:blip r:embed="rId7" cstate="print"/>
          <a:srcRect l="19386" t="44301" r="18830" b="19140"/>
          <a:stretch>
            <a:fillRect/>
          </a:stretch>
        </p:blipFill>
        <p:spPr>
          <a:xfrm>
            <a:off x="6152843" y="1120878"/>
            <a:ext cx="2549832" cy="195257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379779" y="6116249"/>
            <a:ext cx="997684" cy="357188"/>
            <a:chOff x="563833" y="6157254"/>
            <a:chExt cx="997684" cy="357188"/>
          </a:xfrm>
        </p:grpSpPr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563833" y="6203854"/>
              <a:ext cx="913275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Audio:</a:t>
              </a:r>
            </a:p>
          </p:txBody>
        </p:sp>
        <p:pic>
          <p:nvPicPr>
            <p:cNvPr id="11" name="Picture 10" descr="x.JPG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85279" y="6157254"/>
              <a:ext cx="376238" cy="357188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434857" y="6165787"/>
            <a:ext cx="885361" cy="279514"/>
            <a:chOff x="5231962" y="6231988"/>
            <a:chExt cx="885361" cy="279514"/>
          </a:xfrm>
        </p:grpSpPr>
        <p:pic>
          <p:nvPicPr>
            <p:cNvPr id="13" name="Picture 4">
              <a:hlinkClick r:id="rId10"/>
            </p:cNvPr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5745659" y="6237182"/>
              <a:ext cx="371664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5231962" y="6231988"/>
              <a:ext cx="648333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URL: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 To Hidden Markov Models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/>
          <a:srcRect b="61182"/>
          <a:stretch>
            <a:fillRect/>
          </a:stretch>
        </p:blipFill>
        <p:spPr bwMode="auto">
          <a:xfrm>
            <a:off x="235973" y="590550"/>
            <a:ext cx="8799991" cy="430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 To Hidden Markov Models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/>
          <a:srcRect t="39759"/>
          <a:stretch>
            <a:fillRect/>
          </a:stretch>
        </p:blipFill>
        <p:spPr bwMode="auto">
          <a:xfrm>
            <a:off x="693161" y="634181"/>
            <a:ext cx="7683909" cy="5834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 To Hidden Markov Models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761" y="518344"/>
            <a:ext cx="7696812" cy="597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82625"/>
            <a:ext cx="8688388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a special case of Jensen’s inequality.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and derived the Expectation Maximization Theorem.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Explained how this can be used to reestimate parameters in a pattern recognition system.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Worked through an example of the application of EM to parameter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the concept of a hidden Markov model.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184356" y="647700"/>
            <a:ext cx="8672513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Expectation maximization (EM)  is an approach that is used in many ways to find maximum likelihood estimates of parameters in probabilistic models.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EM is an iterative optimization method to estimate some unknown parameters given measurement data.  U</a:t>
            </a:r>
            <a:r>
              <a:rPr lang="en-US" sz="1800" b="1" dirty="0" smtClean="0">
                <a:solidFill>
                  <a:schemeClr val="bg1"/>
                </a:solidFill>
              </a:rPr>
              <a:t>sed in a variety of contexts to estimate missing data or discover  hidden variables.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The intuition behind EM is an old one: alternate between estimating the unknowns and the hidden variables. This idea has been around for a long time. However, in 1977, </a:t>
            </a:r>
            <a:r>
              <a:rPr lang="en-US" sz="1800" b="1" dirty="0" err="1" smtClean="0">
                <a:hlinkClick r:id="rId3"/>
              </a:rPr>
              <a:t>Dempster</a:t>
            </a:r>
            <a:r>
              <a:rPr lang="en-US" sz="1800" b="1" dirty="0" smtClean="0">
                <a:hlinkClick r:id="rId3"/>
              </a:rPr>
              <a:t>, </a:t>
            </a:r>
            <a:r>
              <a:rPr lang="en-US" sz="1800" b="1" i="1" dirty="0" smtClean="0">
                <a:hlinkClick r:id="rId3"/>
              </a:rPr>
              <a:t>et al</a:t>
            </a:r>
            <a:r>
              <a:rPr lang="en-US" sz="1800" b="1" dirty="0" smtClean="0">
                <a:hlinkClick r:id="rId3"/>
              </a:rPr>
              <a:t>., </a:t>
            </a:r>
            <a:r>
              <a:rPr lang="en-US" sz="1800" b="1" dirty="0" smtClean="0"/>
              <a:t>proved convergence and explained the relationship to maximum likelihood estimation.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EM alternates between performing an expectation (E) step, which computes an expectation of the likelihood by including the latent variables as if they were observed, and a maximization (M) step, which computes the maximum likelihood estimates of the parameters by maximizing the expected likelihood found on the E step. The parameters found on the M step are then used to begin another E step, and the process is repeated.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This approach is the cornerstone of important  algorithms such as hidden Markov modeling and discriminative training, and has been applied to fields including human language technology and image processing.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Synopsis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236538" y="647700"/>
            <a:ext cx="8620331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b="1" dirty="0" smtClean="0">
                <a:solidFill>
                  <a:schemeClr val="accent1"/>
                </a:solidFill>
              </a:rPr>
              <a:t>Lemma: </a:t>
            </a:r>
            <a:r>
              <a:rPr lang="en-US" sz="1800" b="1" dirty="0" smtClean="0"/>
              <a:t>If </a:t>
            </a:r>
            <a:r>
              <a:rPr lang="en-US" sz="1800" dirty="0" smtClean="0"/>
              <a:t>p(x)</a:t>
            </a:r>
            <a:r>
              <a:rPr lang="en-US" sz="1800" b="1" dirty="0" smtClean="0"/>
              <a:t> and </a:t>
            </a:r>
            <a:r>
              <a:rPr lang="en-US" sz="1800" dirty="0" smtClean="0"/>
              <a:t>q(x)</a:t>
            </a:r>
            <a:r>
              <a:rPr lang="en-US" sz="1800" b="1" dirty="0" smtClean="0"/>
              <a:t> are two discrete probability distributions, then:</a:t>
            </a:r>
          </a:p>
          <a:p>
            <a:pPr>
              <a:spcBef>
                <a:spcPts val="4800"/>
              </a:spcBef>
            </a:pPr>
            <a:r>
              <a:rPr lang="en-US" sz="1800" b="1" dirty="0" smtClean="0"/>
              <a:t>with equality if and only if </a:t>
            </a:r>
            <a:r>
              <a:rPr lang="en-US" sz="1800" dirty="0" smtClean="0"/>
              <a:t>p(x) = q(x) </a:t>
            </a:r>
            <a:r>
              <a:rPr lang="en-US" sz="1800" b="1" dirty="0" smtClean="0"/>
              <a:t>for all </a:t>
            </a:r>
            <a:r>
              <a:rPr lang="en-US" sz="1800" dirty="0" smtClean="0"/>
              <a:t>x</a:t>
            </a:r>
            <a:r>
              <a:rPr lang="en-US" sz="1800" b="1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Proof:</a:t>
            </a:r>
          </a:p>
          <a:p>
            <a:pPr marL="0" lvl="1">
              <a:spcBef>
                <a:spcPts val="25800"/>
              </a:spcBef>
              <a:spcAft>
                <a:spcPts val="36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The last step follows </a:t>
            </a:r>
            <a:r>
              <a:rPr lang="en-US" sz="1800" b="1" dirty="0" smtClean="0">
                <a:solidFill>
                  <a:schemeClr val="bg1"/>
                </a:solidFill>
              </a:rPr>
              <a:t>using a bound for the natural logarithm:                   .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Special Case of Jensen’s Inequality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7867" y="1032386"/>
          <a:ext cx="3086100" cy="457200"/>
        </p:xfrm>
        <a:graphic>
          <a:graphicData uri="http://schemas.openxmlformats.org/presentationml/2006/ole">
            <p:oleObj spid="_x0000_s46082" name="Equation" r:id="rId4" imgW="3085920" imgH="457200" progId="Equation.3">
              <p:embed/>
            </p:oleObj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488950" y="2375706"/>
          <a:ext cx="3565525" cy="3089275"/>
        </p:xfrm>
        <a:graphic>
          <a:graphicData uri="http://schemas.openxmlformats.org/presentationml/2006/ole">
            <p:oleObj spid="_x0000_s46083" name="Equation" r:id="rId5" imgW="2374560" imgH="2057400" progId="Equation.3">
              <p:embed/>
            </p:oleObj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6960089" y="5586463"/>
          <a:ext cx="1133475" cy="320675"/>
        </p:xfrm>
        <a:graphic>
          <a:graphicData uri="http://schemas.openxmlformats.org/presentationml/2006/ole">
            <p:oleObj spid="_x0000_s46084" name="Equation" r:id="rId6" imgW="7617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236538" y="647700"/>
            <a:ext cx="8620331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Aft>
                <a:spcPts val="72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Continuing in efforts to simplify:</a:t>
            </a:r>
          </a:p>
          <a:p>
            <a:pPr>
              <a:spcAft>
                <a:spcPts val="12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We note that since both of these functions are probability distributions, they must sum to 1.0. Therefore, the inequality holds.</a:t>
            </a:r>
          </a:p>
          <a:p>
            <a:r>
              <a:rPr lang="en-US" sz="1800" b="1" dirty="0" smtClean="0">
                <a:solidFill>
                  <a:schemeClr val="bg1"/>
                </a:solidFill>
              </a:rPr>
              <a:t>The general form of Jensen’s </a:t>
            </a:r>
            <a:r>
              <a:rPr lang="en-US" sz="1800" b="1" smtClean="0">
                <a:solidFill>
                  <a:schemeClr val="bg1"/>
                </a:solidFill>
              </a:rPr>
              <a:t>inequality relates a </a:t>
            </a:r>
            <a:r>
              <a:rPr lang="en-US" sz="1800" b="1" dirty="0" smtClean="0">
                <a:solidFill>
                  <a:schemeClr val="bg1"/>
                </a:solidFill>
              </a:rPr>
              <a:t>convex function of an integral to the integral of the convex function and is used extensively in information theory.</a:t>
            </a: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Special Case of Jensen’s Inequality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488950" y="1005987"/>
          <a:ext cx="8193088" cy="685800"/>
        </p:xfrm>
        <a:graphic>
          <a:graphicData uri="http://schemas.openxmlformats.org/presentationml/2006/ole">
            <p:oleObj spid="_x0000_s71684" name="Equation" r:id="rId4" imgW="546084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93881" y="714375"/>
            <a:ext cx="8662988" cy="46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accent1"/>
                </a:solidFill>
              </a:rPr>
              <a:t>Theorem: </a:t>
            </a:r>
            <a:r>
              <a:rPr lang="en-US" sz="1800" b="1" dirty="0" smtClean="0">
                <a:solidFill>
                  <a:schemeClr val="bg1"/>
                </a:solidFill>
              </a:rPr>
              <a:t>If                                                                     then                       .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accent1"/>
                </a:solidFill>
              </a:rPr>
              <a:t>Proof: </a:t>
            </a:r>
            <a:r>
              <a:rPr lang="en-US" sz="1800" b="1" dirty="0" smtClean="0">
                <a:solidFill>
                  <a:schemeClr val="bg1"/>
                </a:solidFill>
              </a:rPr>
              <a:t>Let </a:t>
            </a:r>
            <a:r>
              <a:rPr lang="en-US" sz="1800" dirty="0" smtClean="0">
                <a:solidFill>
                  <a:schemeClr val="bg1"/>
                </a:solidFill>
              </a:rPr>
              <a:t>y</a:t>
            </a:r>
            <a:r>
              <a:rPr lang="en-US" sz="1800" b="1" dirty="0" smtClean="0">
                <a:solidFill>
                  <a:schemeClr val="bg1"/>
                </a:solidFill>
              </a:rPr>
              <a:t> denote observable data. Let              be the probability distribution of </a:t>
            </a:r>
            <a:r>
              <a:rPr lang="en-US" sz="1800" dirty="0" smtClean="0">
                <a:solidFill>
                  <a:schemeClr val="bg1"/>
                </a:solidFill>
              </a:rPr>
              <a:t>y</a:t>
            </a:r>
            <a:r>
              <a:rPr lang="en-US" sz="1800" b="1" dirty="0" smtClean="0">
                <a:solidFill>
                  <a:schemeClr val="bg1"/>
                </a:solidFill>
              </a:rPr>
              <a:t> under some model whose parameters are denoted by    .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Let           be the corresponding distribution under a different setting    .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Our goal is to prove that </a:t>
            </a:r>
            <a:r>
              <a:rPr lang="en-US" sz="1800" dirty="0" smtClean="0">
                <a:solidFill>
                  <a:schemeClr val="bg1"/>
                </a:solidFill>
              </a:rPr>
              <a:t>y</a:t>
            </a:r>
            <a:r>
              <a:rPr lang="en-US" sz="1800" b="1" dirty="0" smtClean="0">
                <a:solidFill>
                  <a:schemeClr val="bg1"/>
                </a:solidFill>
              </a:rPr>
              <a:t> is more likely under     than      .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Let </a:t>
            </a:r>
            <a:r>
              <a:rPr lang="en-US" sz="1800" dirty="0" smtClean="0">
                <a:solidFill>
                  <a:schemeClr val="bg1"/>
                </a:solidFill>
              </a:rPr>
              <a:t>t</a:t>
            </a:r>
            <a:r>
              <a:rPr lang="en-US" sz="1800" b="1" dirty="0" smtClean="0">
                <a:solidFill>
                  <a:schemeClr val="bg1"/>
                </a:solidFill>
              </a:rPr>
              <a:t> denote some hidden, or latent, parameters that are governed by the values of     . Because               is a probability distribution that sums to </a:t>
            </a:r>
            <a:r>
              <a:rPr lang="en-US" sz="1800" dirty="0" smtClean="0">
                <a:solidFill>
                  <a:schemeClr val="bg1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, we can write:</a:t>
            </a:r>
          </a:p>
          <a:p>
            <a:pPr marL="176213">
              <a:lnSpc>
                <a:spcPct val="150000"/>
              </a:lnSpc>
              <a:spcBef>
                <a:spcPts val="120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Because we can exploit the dependence of y on t and using well-known properties of a conditional probability distribution.</a:t>
            </a: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EM Theorem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1563073" y="686157"/>
          <a:ext cx="4089400" cy="469900"/>
        </p:xfrm>
        <a:graphic>
          <a:graphicData uri="http://schemas.openxmlformats.org/presentationml/2006/ole">
            <p:oleObj spid="_x0000_s22529" name="Equation" r:id="rId3" imgW="4089240" imgH="469800" progId="Equation.3">
              <p:embed/>
            </p:oleObj>
          </a:graphicData>
        </a:graphic>
      </p:graphicFrame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6383645" y="720622"/>
          <a:ext cx="1333500" cy="292100"/>
        </p:xfrm>
        <a:graphic>
          <a:graphicData uri="http://schemas.openxmlformats.org/presentationml/2006/ole">
            <p:oleObj spid="_x0000_s22530" name="Equation" r:id="rId4" imgW="1333440" imgH="291960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4677393" y="1300211"/>
          <a:ext cx="596900" cy="292100"/>
        </p:xfrm>
        <a:graphic>
          <a:graphicData uri="http://schemas.openxmlformats.org/presentationml/2006/ole">
            <p:oleObj spid="_x0000_s22531" name="Equation" r:id="rId5" imgW="596880" imgH="291960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784482" y="2131499"/>
          <a:ext cx="546100" cy="292100"/>
        </p:xfrm>
        <a:graphic>
          <a:graphicData uri="http://schemas.openxmlformats.org/presentationml/2006/ole">
            <p:oleObj spid="_x0000_s22533" name="Equation" r:id="rId6" imgW="545760" imgH="291960" progId="Equation.3">
              <p:embed/>
            </p:oleObj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5493260" y="2565349"/>
          <a:ext cx="165100" cy="228600"/>
        </p:xfrm>
        <a:graphic>
          <a:graphicData uri="http://schemas.openxmlformats.org/presentationml/2006/ole">
            <p:oleObj spid="_x0000_s22534" name="Equation" r:id="rId7" imgW="164880" imgH="228600" progId="Equation.3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7828425" y="2157312"/>
          <a:ext cx="165100" cy="228600"/>
        </p:xfrm>
        <a:graphic>
          <a:graphicData uri="http://schemas.openxmlformats.org/presentationml/2006/ole">
            <p:oleObj spid="_x0000_s22535" name="Equation" r:id="rId8" imgW="164880" imgH="228600" progId="Equation.3">
              <p:embed/>
            </p:oleObj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6706521" y="1719056"/>
          <a:ext cx="215900" cy="241300"/>
        </p:xfrm>
        <a:graphic>
          <a:graphicData uri="http://schemas.openxmlformats.org/presentationml/2006/ole">
            <p:oleObj spid="_x0000_s22536" name="Equation" r:id="rId9" imgW="215640" imgH="241200" progId="Equation.3">
              <p:embed/>
            </p:oleObj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6255005" y="2549525"/>
          <a:ext cx="215900" cy="241300"/>
        </p:xfrm>
        <a:graphic>
          <a:graphicData uri="http://schemas.openxmlformats.org/presentationml/2006/ole">
            <p:oleObj spid="_x0000_s22537" name="Equation" r:id="rId10" imgW="215640" imgH="241200" progId="Equation.3">
              <p:embed/>
            </p:oleObj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2839064" y="3362171"/>
          <a:ext cx="685800" cy="317500"/>
        </p:xfrm>
        <a:graphic>
          <a:graphicData uri="http://schemas.openxmlformats.org/presentationml/2006/ole">
            <p:oleObj spid="_x0000_s22538" name="Equation" r:id="rId11" imgW="685800" imgH="317160" progId="Equation.3">
              <p:embed/>
            </p:oleObj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457200" y="4116388"/>
          <a:ext cx="5765800" cy="469900"/>
        </p:xfrm>
        <a:graphic>
          <a:graphicData uri="http://schemas.openxmlformats.org/presentationml/2006/ole">
            <p:oleObj spid="_x0000_s22539" name="Equation" r:id="rId12" imgW="5765760" imgH="469800" progId="Equation.3">
              <p:embed/>
            </p:oleObj>
          </a:graphicData>
        </a:graphic>
      </p:graphicFrame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1456608" y="3396224"/>
          <a:ext cx="165100" cy="228600"/>
        </p:xfrm>
        <a:graphic>
          <a:graphicData uri="http://schemas.openxmlformats.org/presentationml/2006/ole">
            <p:oleObj spid="_x0000_s22540" name="Equation" r:id="rId13" imgW="1648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93881" y="522651"/>
            <a:ext cx="8662988" cy="584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>
              <a:lnSpc>
                <a:spcPct val="150000"/>
              </a:lnSpc>
              <a:spcBef>
                <a:spcPts val="120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We can multiple each term by “</a:t>
            </a:r>
            <a:r>
              <a:rPr lang="en-US" sz="1800" dirty="0" smtClean="0">
                <a:solidFill>
                  <a:schemeClr val="bg1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”:</a:t>
            </a:r>
          </a:p>
          <a:p>
            <a:pPr marL="176213">
              <a:lnSpc>
                <a:spcPct val="150000"/>
              </a:lnSpc>
              <a:spcBef>
                <a:spcPts val="2250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where the inequality follows from our lemma.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accent1"/>
                </a:solidFill>
              </a:rPr>
              <a:t>Explanation: </a:t>
            </a:r>
            <a:r>
              <a:rPr lang="en-US" sz="1800" b="1" dirty="0" smtClean="0">
                <a:solidFill>
                  <a:schemeClr val="bg1"/>
                </a:solidFill>
              </a:rPr>
              <a:t>What exactly have we shown? If the last quantity is greater than zero, then the new model will be better than the old model. This suggests a strategy for finding the new parameters,    – choose them to make the last quantity positive!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Proof Of The EM Theorem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468107" y="984250"/>
          <a:ext cx="7607300" cy="2997200"/>
        </p:xfrm>
        <a:graphic>
          <a:graphicData uri="http://schemas.openxmlformats.org/presentationml/2006/ole">
            <p:oleObj spid="_x0000_s47118" name="Equation" r:id="rId3" imgW="7607160" imgH="2997000" progId="Equation.3">
              <p:embed/>
            </p:oleObj>
          </a:graphicData>
        </a:graphic>
      </p:graphicFrame>
      <p:graphicFrame>
        <p:nvGraphicFramePr>
          <p:cNvPr id="47119" name="Object 15"/>
          <p:cNvGraphicFramePr>
            <a:graphicFrameLocks noChangeAspect="1"/>
          </p:cNvGraphicFramePr>
          <p:nvPr/>
        </p:nvGraphicFramePr>
        <p:xfrm>
          <a:off x="4607848" y="5588667"/>
          <a:ext cx="165100" cy="228600"/>
        </p:xfrm>
        <a:graphic>
          <a:graphicData uri="http://schemas.openxmlformats.org/presentationml/2006/ole">
            <p:oleObj spid="_x0000_s47119" name="Equation" r:id="rId4" imgW="1648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Discussion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93881" y="625887"/>
            <a:ext cx="866298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If we start with the parameter setting    , and find a parameter setting     for which our inequality holds, then the observed data, </a:t>
            </a:r>
            <a:r>
              <a:rPr lang="en-US" sz="1800" dirty="0" smtClean="0">
                <a:solidFill>
                  <a:schemeClr val="bg1"/>
                </a:solidFill>
              </a:rPr>
              <a:t>y</a:t>
            </a:r>
            <a:r>
              <a:rPr lang="en-US" sz="1800" b="1" dirty="0" smtClean="0">
                <a:solidFill>
                  <a:schemeClr val="bg1"/>
                </a:solidFill>
              </a:rPr>
              <a:t>, will be more probable under     than    .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 name Expectation Maximization comes about because we take the expectation of              with respect to the old distribution              and then maximize the expectation as a function of the argument     .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Critical to the success of the algorithm is the choice of the proper intermediate variable, t, that will allow finding the maximum of the expectation of                                  .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Perhaps the most prominent use of the EM algorithm in pattern recognition is to derive the Baum-Welch </a:t>
            </a:r>
            <a:r>
              <a:rPr lang="en-US" sz="1800" b="1" dirty="0" err="1" smtClean="0">
                <a:solidFill>
                  <a:schemeClr val="bg1"/>
                </a:solidFill>
              </a:rPr>
              <a:t>reestimation</a:t>
            </a:r>
            <a:r>
              <a:rPr lang="en-US" sz="1800" b="1" dirty="0" smtClean="0">
                <a:solidFill>
                  <a:schemeClr val="bg1"/>
                </a:solidFill>
              </a:rPr>
              <a:t> equations for a hidden Markov model.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Many other </a:t>
            </a:r>
            <a:r>
              <a:rPr lang="en-US" sz="1800" b="1" dirty="0" err="1" smtClean="0">
                <a:solidFill>
                  <a:schemeClr val="bg1"/>
                </a:solidFill>
              </a:rPr>
              <a:t>reestimation</a:t>
            </a:r>
            <a:r>
              <a:rPr lang="en-US" sz="1800" b="1" dirty="0" smtClean="0">
                <a:solidFill>
                  <a:schemeClr val="bg1"/>
                </a:solidFill>
              </a:rPr>
              <a:t> algorithms have been derived using this approach.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7867905" y="744125"/>
          <a:ext cx="165100" cy="228600"/>
        </p:xfrm>
        <a:graphic>
          <a:graphicData uri="http://schemas.openxmlformats.org/presentationml/2006/ole">
            <p:oleObj spid="_x0000_s21506" name="Equation" r:id="rId3" imgW="164880" imgH="22860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4396453" y="720725"/>
          <a:ext cx="215900" cy="241300"/>
        </p:xfrm>
        <a:graphic>
          <a:graphicData uri="http://schemas.openxmlformats.org/presentationml/2006/ole">
            <p:oleObj spid="_x0000_s21507" name="Equation" r:id="rId4" imgW="215640" imgH="241200" progId="Equation.3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088308" y="1545866"/>
          <a:ext cx="165100" cy="228600"/>
        </p:xfrm>
        <a:graphic>
          <a:graphicData uri="http://schemas.openxmlformats.org/presentationml/2006/ole">
            <p:oleObj spid="_x0000_s21508" name="Equation" r:id="rId5" imgW="164880" imgH="22860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908226" y="1551549"/>
          <a:ext cx="215900" cy="241300"/>
        </p:xfrm>
        <a:graphic>
          <a:graphicData uri="http://schemas.openxmlformats.org/presentationml/2006/ole">
            <p:oleObj spid="_x0000_s21509" name="Equation" r:id="rId6" imgW="215640" imgH="241200" progId="Equation.3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019966" y="2587521"/>
          <a:ext cx="698500" cy="292100"/>
        </p:xfrm>
        <a:graphic>
          <a:graphicData uri="http://schemas.openxmlformats.org/presentationml/2006/ole">
            <p:oleObj spid="_x0000_s21510" name="Equation" r:id="rId7" imgW="698400" imgH="291960" progId="Equation.3">
              <p:embed/>
            </p:oleObj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6621463" y="2592388"/>
          <a:ext cx="736600" cy="292100"/>
        </p:xfrm>
        <a:graphic>
          <a:graphicData uri="http://schemas.openxmlformats.org/presentationml/2006/ole">
            <p:oleObj spid="_x0000_s21511" name="Equation" r:id="rId8" imgW="736560" imgH="291960" progId="Equation.3">
              <p:embed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6536095" y="3025978"/>
          <a:ext cx="165100" cy="228600"/>
        </p:xfrm>
        <a:graphic>
          <a:graphicData uri="http://schemas.openxmlformats.org/presentationml/2006/ole">
            <p:oleObj spid="_x0000_s21512" name="Equation" r:id="rId9" imgW="164880" imgH="228600" progId="Equation.3">
              <p:embed/>
            </p:oleObj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711098" y="4431889"/>
          <a:ext cx="1930400" cy="469900"/>
        </p:xfrm>
        <a:graphic>
          <a:graphicData uri="http://schemas.openxmlformats.org/presentationml/2006/ole">
            <p:oleObj spid="_x0000_s21513" name="Equation" r:id="rId10" imgW="193032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Estimating Missing Data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5192661" y="540365"/>
          <a:ext cx="3733800" cy="673100"/>
        </p:xfrm>
        <a:graphic>
          <a:graphicData uri="http://schemas.openxmlformats.org/presentationml/2006/ole">
            <p:oleObj spid="_x0000_s48137" name="Equation" r:id="rId3" imgW="3733560" imgH="672840" progId="Equation.3">
              <p:embed/>
            </p:oleObj>
          </a:graphicData>
        </a:graphic>
      </p:graphicFrame>
      <p:graphicFrame>
        <p:nvGraphicFramePr>
          <p:cNvPr id="48138" name="Object 10"/>
          <p:cNvGraphicFramePr>
            <a:graphicFrameLocks noChangeAspect="1"/>
          </p:cNvGraphicFramePr>
          <p:nvPr/>
        </p:nvGraphicFramePr>
        <p:xfrm>
          <a:off x="5759092" y="1729914"/>
          <a:ext cx="2286000" cy="355600"/>
        </p:xfrm>
        <a:graphic>
          <a:graphicData uri="http://schemas.openxmlformats.org/presentationml/2006/ole">
            <p:oleObj spid="_x0000_s48138" name="Equation" r:id="rId4" imgW="2286000" imgH="355320" progId="Equation.3">
              <p:embed/>
            </p:oleObj>
          </a:graphicData>
        </a:graphic>
      </p:graphicFrame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91730" y="640633"/>
            <a:ext cx="8662988" cy="4975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Consider a data set with a missing element: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Let us estimate the value of the missing point assuming a Gaussian model with a diagonal covariance and arbitrary means: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Expectation step:</a:t>
            </a:r>
          </a:p>
          <a:p>
            <a:pPr marL="176213" indent="-176213">
              <a:lnSpc>
                <a:spcPct val="150000"/>
              </a:lnSpc>
              <a:spcBef>
                <a:spcPts val="17200"/>
              </a:spcBef>
              <a:spcAft>
                <a:spcPts val="180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Assuming normal distributions as initial conditions, this can be simplified to:</a:t>
            </a:r>
          </a:p>
        </p:txBody>
      </p:sp>
      <p:graphicFrame>
        <p:nvGraphicFramePr>
          <p:cNvPr id="48140" name="Object 12"/>
          <p:cNvGraphicFramePr>
            <a:graphicFrameLocks noChangeAspect="1"/>
          </p:cNvGraphicFramePr>
          <p:nvPr/>
        </p:nvGraphicFramePr>
        <p:xfrm>
          <a:off x="2436454" y="2381965"/>
          <a:ext cx="1930400" cy="469900"/>
        </p:xfrm>
        <a:graphic>
          <a:graphicData uri="http://schemas.openxmlformats.org/presentationml/2006/ole">
            <p:oleObj spid="_x0000_s48140" name="Equation" r:id="rId5" imgW="1930320" imgH="469800" progId="Equation.3">
              <p:embed/>
            </p:oleObj>
          </a:graphicData>
        </a:graphic>
      </p:graphicFrame>
      <p:graphicFrame>
        <p:nvGraphicFramePr>
          <p:cNvPr id="48141" name="Object 13"/>
          <p:cNvGraphicFramePr>
            <a:graphicFrameLocks noChangeAspect="1"/>
          </p:cNvGraphicFramePr>
          <p:nvPr/>
        </p:nvGraphicFramePr>
        <p:xfrm>
          <a:off x="488841" y="2991721"/>
          <a:ext cx="6540501" cy="2120900"/>
        </p:xfrm>
        <a:graphic>
          <a:graphicData uri="http://schemas.openxmlformats.org/presentationml/2006/ole">
            <p:oleObj spid="_x0000_s48141" name="Equation" r:id="rId6" imgW="6540480" imgH="2120760" progId="Equation.3">
              <p:embed/>
            </p:oleObj>
          </a:graphicData>
        </a:graphic>
      </p:graphicFrame>
      <p:graphicFrame>
        <p:nvGraphicFramePr>
          <p:cNvPr id="48142" name="Object 14"/>
          <p:cNvGraphicFramePr>
            <a:graphicFrameLocks noChangeAspect="1"/>
          </p:cNvGraphicFramePr>
          <p:nvPr/>
        </p:nvGraphicFramePr>
        <p:xfrm>
          <a:off x="474093" y="5551803"/>
          <a:ext cx="5372100" cy="698500"/>
        </p:xfrm>
        <a:graphic>
          <a:graphicData uri="http://schemas.openxmlformats.org/presentationml/2006/ole">
            <p:oleObj spid="_x0000_s48142" name="Equation" r:id="rId7" imgW="5371920" imgH="698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Gaussian Mixtures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91730" y="640633"/>
            <a:ext cx="8662988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An excellent tutorial on Gaussian mixture estimation can be found at 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2"/>
              </a:rPr>
              <a:t>J. </a:t>
            </a:r>
            <a:r>
              <a:rPr lang="en-US" sz="1800" b="1" dirty="0" err="1" smtClean="0">
                <a:solidFill>
                  <a:schemeClr val="bg1"/>
                </a:solidFill>
                <a:hlinkClick r:id="rId2"/>
              </a:rPr>
              <a:t>Bilmes</a:t>
            </a:r>
            <a:r>
              <a:rPr lang="en-US" sz="1800" b="1" dirty="0" smtClean="0">
                <a:solidFill>
                  <a:schemeClr val="bg1"/>
                </a:solidFill>
                <a:hlinkClick r:id="rId2"/>
              </a:rPr>
              <a:t>, EM Estimation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An interactive demo showing convergence of the estimate can be found at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I. </a:t>
            </a:r>
            <a:r>
              <a:rPr lang="en-US" sz="1800" b="1" dirty="0" err="1" smtClean="0">
                <a:solidFill>
                  <a:schemeClr val="bg1"/>
                </a:solidFill>
                <a:hlinkClick r:id="rId3"/>
              </a:rPr>
              <a:t>Dinov</a:t>
            </a: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, Demonstration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7238</TotalTime>
  <Words>707</Words>
  <Application>Microsoft PowerPoint</Application>
  <PresentationFormat>Letter Paper (8.5x11 in)</PresentationFormat>
  <Paragraphs>54</Paragraphs>
  <Slides>13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lecture_title</vt:lpstr>
      <vt:lpstr>lecture_default</vt:lpstr>
      <vt:lpstr>Equation</vt:lpstr>
      <vt:lpstr>Microsoft Equation 3.0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376</cp:revision>
  <dcterms:created xsi:type="dcterms:W3CDTF">2002-09-12T17:13:32Z</dcterms:created>
  <dcterms:modified xsi:type="dcterms:W3CDTF">2009-02-12T22:53:14Z</dcterms:modified>
</cp:coreProperties>
</file>