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77" r:id="rId2"/>
  </p:sldMasterIdLst>
  <p:notesMasterIdLst>
    <p:notesMasterId r:id="rId23"/>
  </p:notesMasterIdLst>
  <p:handoutMasterIdLst>
    <p:handoutMasterId r:id="rId24"/>
  </p:handoutMasterIdLst>
  <p:sldIdLst>
    <p:sldId id="396" r:id="rId3"/>
    <p:sldId id="397" r:id="rId4"/>
    <p:sldId id="398" r:id="rId5"/>
    <p:sldId id="399" r:id="rId6"/>
    <p:sldId id="40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1" r:id="rId17"/>
    <p:sldId id="392" r:id="rId18"/>
    <p:sldId id="393" r:id="rId19"/>
    <p:sldId id="394" r:id="rId20"/>
    <p:sldId id="395" r:id="rId21"/>
    <p:sldId id="310" r:id="rId2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004000"/>
    <a:srgbClr val="EFF755"/>
    <a:srgbClr val="CC6600"/>
    <a:srgbClr val="6666FF"/>
    <a:srgbClr val="008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026" y="-90"/>
      </p:cViewPr>
      <p:guideLst>
        <p:guide orient="horz" pos="3983"/>
        <p:guide pos="1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ip.piconepress.com/publications/courses/ece_8443/lectures/2009_spring/lecture_07.mp3" TargetMode="External"/><Relationship Id="rId3" Type="http://schemas.openxmlformats.org/officeDocument/2006/relationships/hyperlink" Target="http://cnx.rice.edu/content/m11481/latest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rii.ricoh.com/~stork/DHSch3part2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sip.msstate.edu/publications/seminars/msstate_misc/2002/euro_coin/presentation_v0.pdf" TargetMode="External"/><Relationship Id="rId11" Type="http://schemas.openxmlformats.org/officeDocument/2006/relationships/image" Target="../media/image5.emf"/><Relationship Id="rId5" Type="http://schemas.openxmlformats.org/officeDocument/2006/relationships/image" Target="../media/image2.jpeg"/><Relationship Id="rId10" Type="http://schemas.openxmlformats.org/officeDocument/2006/relationships/hyperlink" Target="http://www.isip.piconepress.com/publications/courses/ece_8443/lectures/2009_spring/lecture_07.pptx" TargetMode="External"/><Relationship Id="rId4" Type="http://schemas.openxmlformats.org/officeDocument/2006/relationships/hyperlink" Target="http://turing.une.edu.au/~stat354/notes/node55.html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6.png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2"/>
                </a:solidFill>
              </a:rPr>
              <a:t>MAXIMUM LIKELIHOOD AND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Class-Conditional Density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The Multivariate Case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Theory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Sufficient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Kernel Density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br>
              <a:rPr lang="en-US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Rice: Sufficient Statistics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4"/>
              </a:rPr>
              <a:t>B.M.: Sufficient </a:t>
            </a: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Statistics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451" y="3731342"/>
            <a:ext cx="3641315" cy="1958686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  <p:pic>
        <p:nvPicPr>
          <p:cNvPr id="8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l="25247" t="53416" r="24918" b="9682"/>
          <a:stretch>
            <a:fillRect/>
          </a:stretch>
        </p:blipFill>
        <p:spPr bwMode="auto">
          <a:xfrm>
            <a:off x="5840468" y="1873044"/>
            <a:ext cx="2851903" cy="2035278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1" name="Picture 10" descr="x.JPG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3" name="Picture 4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Formal Solution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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p:oleObj spid="_x0000_s145412" name="Equation" r:id="rId3" imgW="2806560" imgH="291960" progId="Equation.3">
              <p:embed/>
            </p:oleObj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p:oleObj spid="_x0000_s145413" name="Equation" r:id="rId4" imgW="2501640" imgH="609480" progId="Equation.3">
              <p:embed/>
            </p:oleObj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p:oleObj spid="_x0000_s145414" name="Equation" r:id="rId5" imgW="2006280" imgH="6220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p:oleObj spid="_x0000_s145415" name="Equation" r:id="rId6" imgW="520560" imgH="291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Comparison to Maximum Likelihood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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p:oleObj spid="_x0000_s146435" name="Equation" r:id="rId3" imgW="520560" imgH="29196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p:oleObj spid="_x0000_s146436" name="Equation" r:id="rId4" imgW="698400" imgH="317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Recursive Bayes Incremental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p:oleObj spid="_x0000_s147460" name="Equation" r:id="rId3" imgW="3340080" imgH="146016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p:oleObj spid="_x0000_s147461" name="Equation" r:id="rId4" imgW="1574640" imgH="342720" progId="Equation.3">
              <p:embed/>
            </p:oleObj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p:oleObj spid="_x0000_s147462" name="Equation" r:id="rId5" imgW="1828800" imgH="355320" progId="Equation.3">
              <p:embed/>
            </p:oleObj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p:oleObj spid="_x0000_s147463" name="Equation" r:id="rId6" imgW="2984400" imgH="355320" progId="Equation.3">
              <p:embed/>
            </p:oleObj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p:oleObj spid="_x0000_s147464" name="Equation" r:id="rId7" imgW="1562040" imgH="342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When do ML and Bayesian Estimation Differ?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Noninformative Priors and Invariance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 smtClean="0">
                <a:solidFill>
                  <a:schemeClr val="bg1"/>
                </a:solidFill>
              </a:rPr>
              <a:t>–</a:t>
            </a:r>
            <a:r>
              <a:rPr lang="en-US" sz="1800" dirty="0" smtClean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Example of Noninformative Priors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, and a transformation of this variable: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 is the inverse distribution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p() = 1/ 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p:oleObj spid="_x0000_s159746" name="Equation" r:id="rId3" imgW="2197080" imgH="26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p:oleObj spid="_x0000_s159747" name="Equation" r:id="rId4" imgW="92700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1627" y="663677"/>
            <a:ext cx="8740775" cy="528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Direct computation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D)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for large data sets is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challenging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 neural networks)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need a parametric form for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(e.g., Gaussian)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Gaussian case: computation of the sample mean and covariance, which was straightforward, contained all the information relevant to estimating the unknown population mean and covariance.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This property exists for other distributions.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sufficient statistic is a function s of the samples 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that contains all the information relevant to a parameter, .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said to be sufficient for  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p(D|s,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independent of :</a:t>
            </a:r>
          </a:p>
        </p:txBody>
      </p:sp>
      <p:graphicFrame>
        <p:nvGraphicFramePr>
          <p:cNvPr id="148558" name="Object 78"/>
          <p:cNvGraphicFramePr>
            <a:graphicFrameLocks noGrp="1" noChangeAspect="1"/>
          </p:cNvGraphicFramePr>
          <p:nvPr>
            <p:ph sz="half" idx="1"/>
          </p:nvPr>
        </p:nvGraphicFramePr>
        <p:xfrm>
          <a:off x="474663" y="4743450"/>
          <a:ext cx="3695700" cy="596900"/>
        </p:xfrm>
        <a:graphic>
          <a:graphicData uri="http://schemas.openxmlformats.org/presentationml/2006/ole">
            <p:oleObj spid="_x0000_s160770" name="Equation" r:id="rId3" imgW="3695400" imgH="596880" progId="Equation.3">
              <p:embed/>
            </p:oleObj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Sufficient Statistics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0080"/>
            <a:ext cx="8693150" cy="365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Theorem: 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sufficient for , if and only 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can be written as:                                   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There are many ways to formulate sufficient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statistics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define a vector of the samples themselves).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Useful only when the function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g()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the sufficient statistic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simple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sample mean calculation).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factoring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not unique:</a:t>
            </a:r>
          </a:p>
        </p:txBody>
      </p:sp>
      <p:graphicFrame>
        <p:nvGraphicFramePr>
          <p:cNvPr id="170002" name="Object 18"/>
          <p:cNvGraphicFramePr>
            <a:graphicFrameLocks noChangeAspect="1"/>
          </p:cNvGraphicFramePr>
          <p:nvPr/>
        </p:nvGraphicFramePr>
        <p:xfrm>
          <a:off x="767175" y="921877"/>
          <a:ext cx="2116137" cy="312738"/>
        </p:xfrm>
        <a:graphic>
          <a:graphicData uri="http://schemas.openxmlformats.org/presentationml/2006/ole">
            <p:oleObj spid="_x0000_s161794" name="Equation" r:id="rId3" imgW="2082600" imgH="266400" progId="Equation.3">
              <p:embed/>
            </p:oleObj>
          </a:graphicData>
        </a:graphic>
      </p:graphicFrame>
      <p:graphicFrame>
        <p:nvGraphicFramePr>
          <p:cNvPr id="170003" name="Object 19"/>
          <p:cNvGraphicFramePr>
            <a:graphicFrameLocks noChangeAspect="1"/>
          </p:cNvGraphicFramePr>
          <p:nvPr/>
        </p:nvGraphicFramePr>
        <p:xfrm>
          <a:off x="439738" y="3589338"/>
          <a:ext cx="4143375" cy="342900"/>
        </p:xfrm>
        <a:graphic>
          <a:graphicData uri="http://schemas.openxmlformats.org/presentationml/2006/ole">
            <p:oleObj spid="_x0000_s161795" name="Equation" r:id="rId4" imgW="4076640" imgH="29196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95263" y="4117941"/>
            <a:ext cx="8693150" cy="2179619"/>
            <a:chOff x="195263" y="4117941"/>
            <a:chExt cx="8693150" cy="2179619"/>
          </a:xfrm>
        </p:grpSpPr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195263" y="4117941"/>
              <a:ext cx="8693150" cy="2179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Define a kernel density invariant to scaling</a:t>
              </a: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:</a:t>
              </a: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Significance: most practical applications of parameter estimation involve simple sufficient statistics and simple kernel densities.</a:t>
              </a:r>
              <a:endPara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</p:txBody>
        </p:sp>
        <p:graphicFrame>
          <p:nvGraphicFramePr>
            <p:cNvPr id="170006" name="Object 22"/>
            <p:cNvGraphicFramePr>
              <a:graphicFrameLocks noChangeAspect="1"/>
            </p:cNvGraphicFramePr>
            <p:nvPr/>
          </p:nvGraphicFramePr>
          <p:xfrm>
            <a:off x="439738" y="4672474"/>
            <a:ext cx="1884363" cy="717550"/>
          </p:xfrm>
          <a:graphic>
            <a:graphicData uri="http://schemas.openxmlformats.org/presentationml/2006/ole">
              <p:oleObj spid="_x0000_s161796" name="Equation" r:id="rId5" imgW="1854000" imgH="609480" progId="Equation.3">
                <p:embed/>
              </p:oleObj>
            </a:graphicData>
          </a:graphic>
        </p:graphicFrame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Factorization Theorem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61" name="Rectangle 5161"/>
          <p:cNvSpPr>
            <a:spLocks noChangeArrowheads="1"/>
          </p:cNvSpPr>
          <p:nvPr/>
        </p:nvSpPr>
        <p:spPr bwMode="auto">
          <a:xfrm>
            <a:off x="201613" y="3716595"/>
            <a:ext cx="8712200" cy="103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isolates the  dependence in the first term, and hence, the sample mean is a sufficient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statistic using the Factorization Theorem.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kernel is:</a:t>
            </a:r>
          </a:p>
        </p:txBody>
      </p:sp>
      <p:graphicFrame>
        <p:nvGraphicFramePr>
          <p:cNvPr id="158763" name="Object 5163"/>
          <p:cNvGraphicFramePr>
            <a:graphicFrameLocks noChangeAspect="1"/>
          </p:cNvGraphicFramePr>
          <p:nvPr/>
        </p:nvGraphicFramePr>
        <p:xfrm>
          <a:off x="4660900" y="4511675"/>
          <a:ext cx="177800" cy="368300"/>
        </p:xfrm>
        <a:graphic>
          <a:graphicData uri="http://schemas.openxmlformats.org/presentationml/2006/ole">
            <p:oleObj spid="_x0000_s162819" name="Equation" r:id="rId3" imgW="177480" imgH="368280" progId="Equation.3">
              <p:embed/>
            </p:oleObj>
          </a:graphicData>
        </a:graphic>
      </p:graphicFrame>
      <p:graphicFrame>
        <p:nvGraphicFramePr>
          <p:cNvPr id="158764" name="Object 5164"/>
          <p:cNvGraphicFramePr>
            <a:graphicFrameLocks noChangeAspect="1"/>
          </p:cNvGraphicFramePr>
          <p:nvPr/>
        </p:nvGraphicFramePr>
        <p:xfrm>
          <a:off x="454025" y="5294825"/>
          <a:ext cx="4376738" cy="555625"/>
        </p:xfrm>
        <a:graphic>
          <a:graphicData uri="http://schemas.openxmlformats.org/presentationml/2006/ole">
            <p:oleObj spid="_x0000_s162820" name="Equation" r:id="rId4" imgW="5587920" imgH="71100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Gaussian Distributions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54025" y="690563"/>
          <a:ext cx="5765800" cy="3009900"/>
        </p:xfrm>
        <a:graphic>
          <a:graphicData uri="http://schemas.openxmlformats.org/presentationml/2006/ole">
            <p:oleObj spid="_x0000_s162821" name="Equation" r:id="rId5" imgW="5765760" imgH="300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185944" y="604389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can be generalized:</a:t>
            </a:r>
          </a:p>
        </p:txBody>
      </p:sp>
      <p:graphicFrame>
        <p:nvGraphicFramePr>
          <p:cNvPr id="159779" name="Object 35"/>
          <p:cNvGraphicFramePr>
            <a:graphicFrameLocks noChangeAspect="1"/>
          </p:cNvGraphicFramePr>
          <p:nvPr/>
        </p:nvGraphicFramePr>
        <p:xfrm>
          <a:off x="3167216" y="540828"/>
          <a:ext cx="3455988" cy="342900"/>
        </p:xfrm>
        <a:graphic>
          <a:graphicData uri="http://schemas.openxmlformats.org/presentationml/2006/ole">
            <p:oleObj spid="_x0000_s163842" name="Equation" r:id="rId3" imgW="3441600" imgH="342720" progId="Equation.3">
              <p:embed/>
            </p:oleObj>
          </a:graphicData>
        </a:graphic>
      </p:graphicFrame>
      <p:sp>
        <p:nvSpPr>
          <p:cNvPr id="159780" name="Rectangle 36"/>
          <p:cNvSpPr>
            <a:spLocks noChangeArrowheads="1"/>
          </p:cNvSpPr>
          <p:nvPr/>
        </p:nvSpPr>
        <p:spPr bwMode="auto">
          <a:xfrm>
            <a:off x="195008" y="1084335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and:</a:t>
            </a:r>
          </a:p>
        </p:txBody>
      </p:sp>
      <p:graphicFrame>
        <p:nvGraphicFramePr>
          <p:cNvPr id="159781" name="Object 37"/>
          <p:cNvGraphicFramePr>
            <a:graphicFrameLocks noChangeAspect="1"/>
          </p:cNvGraphicFramePr>
          <p:nvPr/>
        </p:nvGraphicFramePr>
        <p:xfrm>
          <a:off x="972526" y="928082"/>
          <a:ext cx="5661025" cy="622300"/>
        </p:xfrm>
        <a:graphic>
          <a:graphicData uri="http://schemas.openxmlformats.org/presentationml/2006/ole">
            <p:oleObj spid="_x0000_s163843" name="Equation" r:id="rId4" imgW="5638680" imgH="622080" progId="Equation.3">
              <p:embed/>
            </p:oleObj>
          </a:graphicData>
        </a:graphic>
      </p:graphicFrame>
      <p:sp>
        <p:nvSpPr>
          <p:cNvPr id="159783" name="Rectangle 39"/>
          <p:cNvSpPr>
            <a:spLocks noChangeArrowheads="1"/>
          </p:cNvSpPr>
          <p:nvPr/>
        </p:nvSpPr>
        <p:spPr bwMode="auto">
          <a:xfrm>
            <a:off x="195009" y="1539402"/>
            <a:ext cx="8123886" cy="4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Examples:</a:t>
            </a:r>
          </a:p>
        </p:txBody>
      </p:sp>
      <p:pic>
        <p:nvPicPr>
          <p:cNvPr id="159784" name="Picture 40"/>
          <p:cNvPicPr>
            <a:picLocks noChangeAspect="1" noChangeArrowheads="1"/>
          </p:cNvPicPr>
          <p:nvPr/>
        </p:nvPicPr>
        <p:blipFill>
          <a:blip r:embed="rId5"/>
          <a:srcRect l="11852" t="20860" r="4219" b="4666"/>
          <a:stretch>
            <a:fillRect/>
          </a:stretch>
        </p:blipFill>
        <p:spPr bwMode="auto">
          <a:xfrm>
            <a:off x="1209368" y="1899030"/>
            <a:ext cx="7696507" cy="449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Exponential Family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p:oleObj spid="_x0000_s168962" name="Equation" r:id="rId3" imgW="5219640" imgH="952200" progId="Equation.3">
              <p:embed/>
            </p:oleObj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p:oleObj spid="_x0000_s168963" name="Equation" r:id="rId4" imgW="3314520" imgH="95220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p:oleObj spid="_x0000_s168964" name="Equation" r:id="rId5" imgW="139680" imgH="291960" progId="Equation.3">
              <p:embed/>
            </p:oleObj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p:oleObj spid="_x0000_s168965" name="Equation" r:id="rId6" imgW="19047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N(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,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equate coefficients: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48542" name="Object 62"/>
          <p:cNvGraphicFramePr>
            <a:graphicFrameLocks noChangeAspect="1"/>
          </p:cNvGraphicFramePr>
          <p:nvPr/>
        </p:nvGraphicFramePr>
        <p:xfrm>
          <a:off x="458788" y="3877844"/>
          <a:ext cx="3378200" cy="635000"/>
        </p:xfrm>
        <a:graphic>
          <a:graphicData uri="http://schemas.openxmlformats.org/presentationml/2006/ole">
            <p:oleObj spid="_x0000_s169986" name="Equation" r:id="rId3" imgW="3377880" imgH="634680" progId="Equation.3">
              <p:embed/>
            </p:oleObj>
          </a:graphicData>
        </a:graphic>
      </p:graphicFrame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4596673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8788" y="4995863"/>
          <a:ext cx="3479800" cy="1485900"/>
        </p:xfrm>
        <a:graphic>
          <a:graphicData uri="http://schemas.openxmlformats.org/presentationml/2006/ole">
            <p:oleObj spid="_x0000_s169987" name="Equation" r:id="rId4" imgW="3479760" imgH="1485720" progId="Equation.3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112524" y="2608007"/>
          <a:ext cx="3390900" cy="609600"/>
        </p:xfrm>
        <a:graphic>
          <a:graphicData uri="http://schemas.openxmlformats.org/presentationml/2006/ole">
            <p:oleObj spid="_x0000_s169988" name="Equation" r:id="rId5" imgW="339084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p:oleObj spid="_x0000_s140290" name="Equation" r:id="rId3" imgW="6019560" imgH="1714320" progId="Equation.3">
              <p:embed/>
            </p:oleObj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p:oleObj spid="_x0000_s140292" name="Equation" r:id="rId4" imgW="4978080" imgH="799920" progId="Equation.3">
              <p:embed/>
            </p:oleObj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p:oleObj spid="_x0000_s140291" name="Equation" r:id="rId5" imgW="2476440" imgH="355320" progId="Equation.3">
              <p:embed/>
            </p:oleObj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p:oleObj spid="_x0000_s141316" name="Equation" r:id="rId3" imgW="6210000" imgH="1307880" progId="Equation.3">
              <p:embed/>
            </p:oleObj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which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p:oleObj spid="_x0000_s141315" name="Equation" r:id="rId4" imgW="4114800" imgH="596880" progId="Equation.3">
              <p:embed/>
            </p:oleObj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p:oleObj spid="_x0000_s141314" name="Equation" r:id="rId5" imgW="2120760" imgH="291960" progId="Equation.3">
              <p:embed/>
            </p:oleObj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Case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p:oleObj spid="_x0000_s141317" name="Equation" r:id="rId6" imgW="3759120" imgH="317160" progId="Equation.3">
                <p:embed/>
              </p:oleObj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p:oleObj spid="_x0000_s141318" name="Equation" r:id="rId7" imgW="14475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p:oleObj spid="_x0000_s142340" name="Equation" r:id="rId3" imgW="2539800" imgH="1447560" progId="Equation.3">
                <p:embed/>
              </p:oleObj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p:oleObj spid="_x0000_s142339" name="Equation" r:id="rId4" imgW="4203360" imgH="1180800" progId="Equation.3">
                <p:embed/>
              </p:oleObj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p:oleObj spid="_x0000_s142338" name="Equation" r:id="rId5" imgW="2489040" imgH="291960" progId="Equation.3">
                <p:embed/>
              </p:oleObj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basic assumptions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form of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 is not known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Our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knowledge about  is assumed to be contained in a known prior density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rest of our knowledge  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drawn independently according to the unknown probability density function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7699</TotalTime>
  <Words>1218</Words>
  <Application>Microsoft PowerPoint</Application>
  <PresentationFormat>Letter Paper (8.5x11 in)</PresentationFormat>
  <Paragraphs>139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476</cp:revision>
  <dcterms:created xsi:type="dcterms:W3CDTF">2002-09-12T17:13:32Z</dcterms:created>
  <dcterms:modified xsi:type="dcterms:W3CDTF">2009-01-21T05:49:00Z</dcterms:modified>
</cp:coreProperties>
</file>