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8"/>
  </p:notesMasterIdLst>
  <p:handoutMasterIdLst>
    <p:handoutMasterId r:id="rId19"/>
  </p:handoutMasterIdLst>
  <p:sldIdLst>
    <p:sldId id="325" r:id="rId3"/>
    <p:sldId id="398" r:id="rId4"/>
    <p:sldId id="399" r:id="rId5"/>
    <p:sldId id="411" r:id="rId6"/>
    <p:sldId id="400" r:id="rId7"/>
    <p:sldId id="413" r:id="rId8"/>
    <p:sldId id="414" r:id="rId9"/>
    <p:sldId id="415" r:id="rId10"/>
    <p:sldId id="416" r:id="rId11"/>
    <p:sldId id="418" r:id="rId12"/>
    <p:sldId id="417" r:id="rId13"/>
    <p:sldId id="419" r:id="rId14"/>
    <p:sldId id="420" r:id="rId15"/>
    <p:sldId id="412" r:id="rId16"/>
    <p:sldId id="378" r:id="rId17"/>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4" d="100"/>
          <a:sy n="64" d="100"/>
        </p:scale>
        <p:origin x="-840" y="-102"/>
      </p:cViewPr>
      <p:guideLst>
        <p:guide orient="horz" pos="4112"/>
        <p:guide pos="2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5.wmf"/><Relationship Id="rId7" Type="http://schemas.openxmlformats.org/officeDocument/2006/relationships/image" Target="../media/image21.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0.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4/3/2008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4/3/2008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3" Type="http://schemas.openxmlformats.org/officeDocument/2006/relationships/hyperlink" Target="http://www.cogs.indiana.edu/socmathpsych/smp03/zoubin.pdf" TargetMode="External"/><Relationship Id="rId7" Type="http://schemas.openxmlformats.org/officeDocument/2006/relationships/hyperlink" Target="https://www.ucl.ac.uk/oncology/MicroCore/HTML_resource/Hier_Clust.htm" TargetMode="External"/><Relationship Id="rId12"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s.cmu.edu/afs/cs/project/jair/pub/volume4/fisher96a-html/node6.html" TargetMode="External"/><Relationship Id="rId11" Type="http://schemas.openxmlformats.org/officeDocument/2006/relationships/image" Target="../media/image3.png"/><Relationship Id="rId5" Type="http://schemas.openxmlformats.org/officeDocument/2006/relationships/hyperlink" Target="http://gseni.minedata2learn.com/my_pr/PR-7-Clustering.pdf" TargetMode="External"/><Relationship Id="rId10" Type="http://schemas.openxmlformats.org/officeDocument/2006/relationships/image" Target="../media/image2.png"/><Relationship Id="rId4" Type="http://schemas.openxmlformats.org/officeDocument/2006/relationships/hyperlink" Target="http://people.csail.mit.edu/mcollins/6864/slides/wordsim.4up.pdf" TargetMode="External"/><Relationship Id="rId9" Type="http://schemas.openxmlformats.org/officeDocument/2006/relationships/hyperlink" Target="http://www.ece.msstate.edu/research/isip/publications/courses/ece_8443/lectures/current/lecture_23.pp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32.jpeg"/><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www.ece.msstate.edu/research/isip/projects/speech/software/demonstrations/applets/util/pattern_recognition/current/index.html"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0" Type="http://schemas.openxmlformats.org/officeDocument/2006/relationships/oleObject" Target="../embeddings/oleObject10.bin"/><Relationship Id="rId4" Type="http://schemas.openxmlformats.org/officeDocument/2006/relationships/oleObject" Target="../embeddings/oleObject4.bin"/><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3" Type="http://schemas.openxmlformats.org/officeDocument/2006/relationships/oleObject" Target="../embeddings/oleObject12.bin"/><Relationship Id="rId7" Type="http://schemas.openxmlformats.org/officeDocument/2006/relationships/oleObject" Target="../embeddings/oleObject16.bin"/><Relationship Id="rId12"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0" Type="http://schemas.openxmlformats.org/officeDocument/2006/relationships/oleObject" Target="../embeddings/oleObject19.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8"/>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6018213"/>
            <a:ext cx="8243888" cy="339725"/>
          </a:xfrm>
          <a:prstGeom prst="rect">
            <a:avLst/>
          </a:prstGeom>
          <a:noFill/>
          <a:ln w="9525">
            <a:noFill/>
            <a:miter lim="800000"/>
            <a:headEnd/>
            <a:tailEnd/>
          </a:ln>
        </p:spPr>
        <p:txBody>
          <a:bodyPr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.../publications/courses/ece_8443/lectures/current/lecture_23.ppt</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23: </a:t>
            </a:r>
            <a:r>
              <a:rPr lang="en-US" b="1" dirty="0" smtClean="0">
                <a:solidFill>
                  <a:schemeClr val="accent2"/>
                </a:solidFill>
              </a:rPr>
              <a:t>HIERARCHICAL CLUSTERING</a:t>
            </a:r>
            <a:endParaRPr lang="en-US" b="1" dirty="0">
              <a:solidFill>
                <a:schemeClr val="accent2"/>
              </a:solidFill>
            </a:endParaRPr>
          </a:p>
        </p:txBody>
      </p:sp>
      <p:pic>
        <p:nvPicPr>
          <p:cNvPr id="2" name="Picture 1"/>
          <p:cNvPicPr>
            <a:picLocks noChangeAspect="1" noChangeArrowheads="1"/>
          </p:cNvPicPr>
          <p:nvPr/>
        </p:nvPicPr>
        <p:blipFill>
          <a:blip r:embed="rId10"/>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3" name="Picture 2"/>
          <p:cNvPicPr>
            <a:picLocks noChangeAspect="1" noChangeArrowheads="1"/>
          </p:cNvPicPr>
          <p:nvPr/>
        </p:nvPicPr>
        <p:blipFill>
          <a:blip r:embed="rId11"/>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95235" name="Picture 3"/>
          <p:cNvPicPr>
            <a:picLocks noChangeAspect="1" noChangeArrowheads="1"/>
          </p:cNvPicPr>
          <p:nvPr/>
        </p:nvPicPr>
        <p:blipFill>
          <a:blip r:embed="rId12"/>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endParaRPr lang="en-US" altLang="en-US" sz="1800" b="1" kern="0" dirty="0" smtClean="0">
              <a:latin typeface="+mn-lt"/>
              <a:sym typeface="Symbol"/>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endParaRPr lang="en-US" altLang="en-US" sz="1800" b="1" kern="0" dirty="0" smtClean="0">
              <a:latin typeface="+mn-lt"/>
              <a:sym typeface="Symbol"/>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p:oleObj spid="_x0000_s130051" name="Equation" r:id="rId3" imgW="2628720" imgH="291960" progId="Equation.3">
              <p:embed/>
            </p:oleObj>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p:oleObj spid="_x0000_s130052" name="Equation" r:id="rId4" imgW="863280" imgH="228600" progId="Equation.3">
              <p:embed/>
            </p:oleObj>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p:oleObj spid="_x0000_s130053" name="Equation" r:id="rId5" imgW="482400" imgH="228600" progId="Equation.3">
              <p:embed/>
            </p:oleObj>
          </a:graphicData>
        </a:graphic>
      </p:graphicFrame>
      <p:pic>
        <p:nvPicPr>
          <p:cNvPr id="8" name="Picture 2" descr="C:\Users\picone\Documents\Scanned Documents\h01.JPG"/>
          <p:cNvPicPr>
            <a:picLocks noChangeAspect="1" noChangeArrowheads="1"/>
          </p:cNvPicPr>
          <p:nvPr/>
        </p:nvPicPr>
        <p:blipFill>
          <a:blip r:embed="rId6"/>
          <a:srcRect/>
          <a:stretch>
            <a:fillRect/>
          </a:stretch>
        </p:blipFill>
        <p:spPr bwMode="auto">
          <a:xfrm>
            <a:off x="5126636" y="3489123"/>
            <a:ext cx="3777652" cy="204443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p:oleObj spid="_x0000_s131077" name="Equation" r:id="rId3" imgW="3149280" imgH="237456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a:t>
            </a:r>
            <a:r>
              <a:rPr lang="en-US" altLang="en-US" sz="1400" b="1" kern="0" dirty="0" smtClean="0">
                <a:sym typeface="Symbol"/>
              </a:rPr>
              <a:t>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t>
            </a:r>
            <a:r>
              <a:rPr lang="en-US" altLang="en-US" sz="1400" b="1" kern="0" dirty="0" smtClean="0">
                <a:sym typeface="Symbol"/>
              </a:rPr>
              <a:t>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a:t>
            </a:r>
            <a:r>
              <a:rPr lang="en-US" altLang="en-US" sz="1400" b="1" kern="0" dirty="0" smtClean="0">
                <a:sym typeface="Symbol"/>
              </a:rPr>
              <a:t>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endParaRPr lang="en-US" altLang="en-US" sz="1800" b="1" kern="0" dirty="0" smtClean="0">
              <a:sym typeface="Symbol"/>
            </a:endParaRP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p:oleObj spid="_x0000_s132099" name="Equation" r:id="rId3" imgW="2628720" imgH="291960" progId="Equation.3">
              <p:embed/>
            </p:oleObj>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p:oleObj spid="_x0000_s132100" name="Equation" r:id="rId4" imgW="863280" imgH="228600" progId="Equation.3">
              <p:embed/>
            </p:oleObj>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p:oleObj spid="_x0000_s132101" name="Equation" r:id="rId5" imgW="482400" imgH="2286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r>
              <a:rPr lang="en-US" altLang="en-US" sz="1800" b="1" dirty="0" smtClean="0"/>
              <a:t>.</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3"/>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smtClean="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smtClean="0">
                <a:sym typeface="Symbol"/>
              </a:rPr>
              <a:t></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smtClean="0">
                <a:sym typeface="Symbol"/>
              </a:rPr>
              <a:t></a:t>
            </a:r>
            <a:r>
              <a:rPr lang="en-US" altLang="en-US" sz="1800" kern="0" dirty="0" smtClean="0">
                <a:sym typeface="Symbol"/>
              </a:rPr>
              <a:t>|</a:t>
            </a:r>
            <a:r>
              <a:rPr lang="en-US" altLang="en-US" sz="1800" i="1" kern="0" dirty="0"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i="1" kern="0" baseline="-25000" dirty="0"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p:oleObj spid="_x0000_s93185" name="Equation" r:id="rId3" imgW="2857320" imgH="596880" progId="Equation.3">
              <p:embed/>
            </p:oleObj>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p:oleObj spid="_x0000_s93186" name="Equation" r:id="rId4" imgW="3441600" imgH="876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smtClean="0">
                <a:sym typeface="Symbol"/>
              </a:rPr>
              <a:t></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smtClean="0">
                <a:sym typeface="Symbol"/>
              </a:rPr>
              <a:t></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smtClean="0">
                <a:sym typeface="Symbol"/>
              </a:rPr>
              <a:t></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p:oleObj spid="_x0000_s92164" name="Equation" r:id="rId3" imgW="3124080" imgH="876240" progId="Equation.3">
              <p:embed/>
            </p:oleObj>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p:oleObj spid="_x0000_s92165" name="Equation" r:id="rId4" imgW="3848040" imgH="647640" progId="Equation.3">
              <p:embed/>
            </p:oleObj>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p:oleObj spid="_x0000_s92166" name="Equation" r:id="rId5" imgW="2552400" imgH="291960" progId="Equation.3">
              <p:embed/>
            </p:oleObj>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p:oleObj spid="_x0000_s92167" name="Equation" r:id="rId6" imgW="2019240" imgH="291960" progId="Equation.3">
              <p:embed/>
            </p:oleObj>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p:oleObj spid="_x0000_s92168" name="Equation" r:id="rId7" imgW="1066680" imgH="291960" progId="Equation.3">
              <p:embed/>
            </p:oleObj>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p:oleObj spid="_x0000_s92169" name="Equation" r:id="rId8" imgW="3429000" imgH="291960" progId="Equation.3">
              <p:embed/>
            </p:oleObj>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p:oleObj spid="_x0000_s92170" name="Equation" r:id="rId9" imgW="825480" imgH="291960" progId="Equation.3">
              <p:embed/>
            </p:oleObj>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p:oleObj spid="_x0000_s92171" name="Equation" r:id="rId10" imgW="1079280" imgH="291960" progId="Equation.3">
              <p:embed/>
            </p:oleObj>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p:oleObj spid="_x0000_s92172" name="Equation" r:id="rId11" imgW="761760" imgH="27936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486399"/>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smtClean="0">
                <a:latin typeface="+mn-lt"/>
                <a:sym typeface="Symbol"/>
              </a:rPr>
              <a:t></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p:oleObj spid="_x0000_s124930" name="Equation" r:id="rId3" imgW="2501640" imgH="609480" progId="Equation.3">
              <p:embed/>
            </p:oleObj>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p:oleObj spid="_x0000_s124931" name="Equation" r:id="rId4" imgW="3225600" imgH="672840" progId="Equation.3">
              <p:embed/>
            </p:oleObj>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p:oleObj spid="_x0000_s124939" name="Equation" r:id="rId5" imgW="761760" imgH="279360" progId="Equation.3">
              <p:embed/>
            </p:oleObj>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p:oleObj spid="_x0000_s124940" name="Equation" r:id="rId6" imgW="774360" imgH="266400" progId="Equation.3">
              <p:embed/>
            </p:oleObj>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p:oleObj spid="_x0000_s124941" name="Equation" r:id="rId7" imgW="457200" imgH="279360" progId="Equation.3">
              <p:embed/>
            </p:oleObj>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p:oleObj spid="_x0000_s124942" name="Equation" r:id="rId8" imgW="761760" imgH="279360" progId="Equation.3">
              <p:embed/>
            </p:oleObj>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p:oleObj spid="_x0000_s124944" name="Equation" r:id="rId9" imgW="761760" imgH="279360" progId="Equation.3">
              <p:embed/>
            </p:oleObj>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p:oleObj spid="_x0000_s124945" name="Equation" r:id="rId10" imgW="507960" imgH="279360" progId="Equation.3">
              <p:embed/>
            </p:oleObj>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p:oleObj spid="_x0000_s124946" name="Equation" r:id="rId11" imgW="2311200" imgH="330120" progId="Equation.3">
              <p:embed/>
            </p:oleObj>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p:oleObj spid="_x0000_s124947" name="Equation" r:id="rId12" imgW="3174840" imgH="927000" progId="Equation.3">
              <p:embed/>
            </p:oleObj>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p:oleObj spid="_x0000_s124948" name="Equation" r:id="rId13" imgW="164880" imgH="27936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i="1" kern="0" err="1" smtClean="0">
                <a:sym typeface="Symbol"/>
              </a:rPr>
              <a:t>D</a:t>
            </a:r>
            <a:r>
              <a:rPr lang="en-US" altLang="en-US" sz="1800" i="1" kern="0" baseline="30000" err="1" smtClean="0">
                <a:sym typeface="Symbol"/>
              </a:rPr>
              <a:t>n</a:t>
            </a:r>
            <a:r>
              <a:rPr lang="en-US" altLang="en-US" sz="1800" kern="0" smtClean="0">
                <a:sym typeface="Symbol"/>
              </a:rPr>
              <a:t>)</a:t>
            </a:r>
            <a:r>
              <a:rPr lang="en-US" altLang="en-US" sz="1800" b="1" kern="0" smtClean="0">
                <a:sym typeface="Symbol"/>
              </a:rPr>
              <a:t>. </a:t>
            </a:r>
            <a:r>
              <a:rPr lang="en-US" altLang="en-US" sz="1800" b="1" kern="0" dirty="0" smtClean="0">
                <a:sym typeface="Symbol"/>
              </a:rPr>
              <a:t>In the limit it will converge to a Dirac delta function centered at the true value of </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smtClean="0">
                <a:ln>
                  <a:noFill/>
                </a:ln>
                <a:solidFill>
                  <a:schemeClr val="tx1"/>
                </a:solidFill>
                <a:effectLst/>
                <a:uLnTx/>
                <a:uFillTx/>
                <a:latin typeface="+mn-lt"/>
                <a:ea typeface="+mn-ea"/>
                <a:cs typeface="+mn-cs"/>
              </a:rPr>
              <a:t>Unsupervised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learning of parameters is very similar to </a:t>
            </a:r>
            <a:r>
              <a:rPr kumimoji="0" lang="en-US" altLang="en-US" sz="1800" b="1" i="0" u="none" strike="noStrike" kern="0" cap="none" spc="0" normalizeH="0" baseline="0" noProof="0" smtClean="0">
                <a:ln>
                  <a:noFill/>
                </a:ln>
                <a:solidFill>
                  <a:schemeClr val="tx1"/>
                </a:solidFill>
                <a:effectLst/>
                <a:uLnTx/>
                <a:uFillTx/>
                <a:latin typeface="+mn-lt"/>
                <a:ea typeface="+mn-ea"/>
                <a:cs typeface="+mn-cs"/>
              </a:rPr>
              <a:t>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smtClean="0">
                <a:ln>
                  <a:noFill/>
                </a:ln>
                <a:solidFill>
                  <a:schemeClr val="tx1"/>
                </a:solidFill>
                <a:effectLst/>
                <a:uLnTx/>
                <a:uFillTx/>
                <a:latin typeface="+mn-lt"/>
                <a:ea typeface="+mn-ea"/>
                <a:cs typeface="+mn-cs"/>
              </a:rPr>
              <a:t>One</a:t>
            </a:r>
            <a:r>
              <a:rPr kumimoji="0" lang="en-US" altLang="en-US" sz="1800" b="1" i="0" u="none" strike="noStrike" kern="0" cap="none" spc="0" normalizeH="0" noProof="0" smtClean="0">
                <a:ln>
                  <a:noFill/>
                </a:ln>
                <a:solidFill>
                  <a:schemeClr val="tx1"/>
                </a:solidFill>
                <a:effectLst/>
                <a:uLnTx/>
                <a:uFillTx/>
                <a:latin typeface="+mn-lt"/>
                <a:ea typeface="+mn-ea"/>
                <a:cs typeface="+mn-cs"/>
              </a:rPr>
              <a:t> significant difference: with supervised learning the lack of identifiability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smtClean="0">
                <a:ln>
                  <a:noFill/>
                </a:ln>
                <a:solidFill>
                  <a:schemeClr val="tx1"/>
                </a:solidFill>
                <a:effectLst/>
                <a:uLnTx/>
                <a:uFillTx/>
                <a:latin typeface="+mn-lt"/>
                <a:ea typeface="+mn-ea"/>
                <a:cs typeface="+mn-cs"/>
              </a:rPr>
              <a:t>For unsupervised training, a lack of identifiability means that even though </a:t>
            </a:r>
            <a:r>
              <a:rPr lang="en-US" altLang="en-US" sz="1800" i="1" kern="0" smtClean="0">
                <a:sym typeface="Symbol"/>
              </a:rPr>
              <a:t>p</a:t>
            </a:r>
            <a:r>
              <a:rPr lang="en-US" altLang="en-US" sz="1800" kern="0" smtClean="0">
                <a:sym typeface="Symbol"/>
              </a:rPr>
              <a:t>(</a:t>
            </a:r>
            <a:r>
              <a:rPr lang="en-US" altLang="en-US" sz="1800" b="1" i="1" kern="0" smtClean="0">
                <a:sym typeface="Symbol"/>
              </a:rPr>
              <a:t></a:t>
            </a:r>
            <a:r>
              <a:rPr lang="en-US" altLang="en-US" sz="1800" kern="0" smtClean="0">
                <a:sym typeface="Symbol"/>
              </a:rPr>
              <a:t>|</a:t>
            </a:r>
            <a:r>
              <a:rPr lang="en-US" altLang="en-US" sz="1800" i="1" kern="0" smtClean="0">
                <a:sym typeface="Symbol"/>
              </a:rPr>
              <a:t>D</a:t>
            </a:r>
            <a:r>
              <a:rPr lang="en-US" altLang="en-US" sz="1800" i="1" kern="0" baseline="30000" smtClean="0">
                <a:sym typeface="Symbol"/>
              </a:rPr>
              <a:t>n</a:t>
            </a:r>
            <a:r>
              <a:rPr lang="en-US" altLang="en-US" sz="1800" kern="0" smtClean="0">
                <a:sym typeface="Symbol"/>
              </a:rPr>
              <a:t>)</a:t>
            </a:r>
            <a:r>
              <a:rPr lang="en-US" altLang="en-US" sz="1800" b="1" kern="0" smtClean="0">
                <a:sym typeface="Symbol"/>
              </a:rPr>
              <a:t> might converge to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b="1" kern="0" smtClean="0">
                <a:sym typeface="Symbol"/>
              </a:rPr>
              <a:t>,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kern="0" baseline="-25000" smtClean="0">
                <a:sym typeface="Symbol"/>
              </a:rPr>
              <a:t>i</a:t>
            </a:r>
            <a:r>
              <a:rPr lang="en-US" altLang="en-US" sz="1800" kern="0" smtClean="0">
                <a:sym typeface="Symbol"/>
              </a:rPr>
              <a:t>,</a:t>
            </a:r>
            <a:r>
              <a:rPr lang="en-US" altLang="en-US" sz="1800" i="1" kern="0" smtClean="0">
                <a:sym typeface="Symbol"/>
              </a:rPr>
              <a:t>D</a:t>
            </a:r>
            <a:r>
              <a:rPr lang="en-US" altLang="en-US" sz="1800" kern="0" baseline="30000" smtClean="0">
                <a:sym typeface="Symbol"/>
              </a:rPr>
              <a:t>n</a:t>
            </a:r>
            <a:r>
              <a:rPr lang="en-US" altLang="en-US" sz="1800" kern="0" smtClean="0">
                <a:sym typeface="Symbol"/>
              </a:rPr>
              <a:t>)</a:t>
            </a:r>
            <a:r>
              <a:rPr lang="en-US" altLang="en-US" sz="1800" b="1" kern="0" smtClean="0">
                <a:sym typeface="Symbol"/>
              </a:rPr>
              <a:t> will not in general converge to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kern="0" baseline="-25000" smtClean="0">
                <a:sym typeface="Symbol"/>
              </a:rPr>
              <a:t>i</a:t>
            </a:r>
            <a:r>
              <a:rPr lang="en-US" altLang="en-US" sz="1800" kern="0" smtClean="0">
                <a:sym typeface="Symbol"/>
              </a:rPr>
              <a:t>)</a:t>
            </a:r>
            <a:r>
              <a:rPr lang="en-US" altLang="en-US" sz="1800" b="1" kern="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p:oleObj spid="_x0000_s125954" name="Equation" r:id="rId3" imgW="2450880" imgH="647640" progId="Equation.3">
              <p:embed/>
            </p:oleObj>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p:oleObj spid="_x0000_s125955" name="Equation" r:id="rId4" imgW="1549080" imgH="6728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p:oleObj spid="_x0000_s126978" name="Equation" r:id="rId3" imgW="3098520" imgH="609480" progId="Equation.3">
              <p:embed/>
            </p:oleObj>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p:oleObj spid="_x0000_s126980" name="Equation" r:id="rId4" imgW="3390840" imgH="622080" progId="Equation.3">
              <p:embed/>
            </p:oleObj>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p:oleObj spid="_x0000_s126981" name="Equation" r:id="rId5" imgW="2590560" imgH="609480" progId="Equation.3">
              <p:embed/>
            </p:oleObj>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p:oleObj spid="_x0000_s126982" name="Equation" r:id="rId6" imgW="1612800" imgH="596880" progId="Equation.3">
              <p:embed/>
            </p:oleObj>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p:oleObj spid="_x0000_s126983" name="Equation" r:id="rId7" imgW="5562360" imgH="64764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12761</TotalTime>
  <Words>1470</Words>
  <Application>Microsoft PowerPoint</Application>
  <PresentationFormat>Letter Paper (8.5x11 in)</PresentationFormat>
  <Paragraphs>127</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15</vt:i4>
      </vt:variant>
    </vt:vector>
  </HeadingPairs>
  <TitlesOfParts>
    <vt:vector size="19"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873</cp:revision>
  <dcterms:created xsi:type="dcterms:W3CDTF">2002-09-12T17:13:32Z</dcterms:created>
  <dcterms:modified xsi:type="dcterms:W3CDTF">2008-04-03T14:11:25Z</dcterms:modified>
</cp:coreProperties>
</file>