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22"/>
  </p:notesMasterIdLst>
  <p:handoutMasterIdLst>
    <p:handoutMasterId r:id="rId23"/>
  </p:handoutMasterIdLst>
  <p:sldIdLst>
    <p:sldId id="325" r:id="rId3"/>
    <p:sldId id="398" r:id="rId4"/>
    <p:sldId id="399" r:id="rId5"/>
    <p:sldId id="400" r:id="rId6"/>
    <p:sldId id="401" r:id="rId7"/>
    <p:sldId id="402" r:id="rId8"/>
    <p:sldId id="403" r:id="rId9"/>
    <p:sldId id="406" r:id="rId10"/>
    <p:sldId id="407" r:id="rId11"/>
    <p:sldId id="408" r:id="rId12"/>
    <p:sldId id="410" r:id="rId13"/>
    <p:sldId id="411" r:id="rId14"/>
    <p:sldId id="412" r:id="rId15"/>
    <p:sldId id="413" r:id="rId16"/>
    <p:sldId id="417" r:id="rId17"/>
    <p:sldId id="419" r:id="rId18"/>
    <p:sldId id="423" r:id="rId19"/>
    <p:sldId id="424" r:id="rId20"/>
    <p:sldId id="378" r:id="rId2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1133"/>
        <p:guide pos="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43/lectures/current/lecture_21.ppt" TargetMode="External"/><Relationship Id="rId3" Type="http://schemas.openxmlformats.org/officeDocument/2006/relationships/hyperlink" Target="http://www.coral-lab.org/~oates/classes/2006/Machine%20Learning/web/RLProblem.ppt" TargetMode="External"/><Relationship Id="rId7" Type="http://schemas.openxmlformats.org/officeDocument/2006/relationships/hyperlink" Target="http://www.cs.princeton.edu/~schapire/papers/active-speech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s.cmu.edu/afs/cs.cmu.edu/project/theo-20/www/mlbook/ch13.pdf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cs.cmu.edu/~awm/rlsim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autonlab.org/tutorials/rl.html" TargetMode="Externa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al-lab.org/~oates/classes/2006/Machine%20Learning/web/RLProblem.ppt" TargetMode="External"/><Relationship Id="rId2" Type="http://schemas.openxmlformats.org/officeDocument/2006/relationships/hyperlink" Target="http://www.cs.ualberta.ca/~sutton/book/the-book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autonlab.org/tutorials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Definitions and Terminology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Agent-Environment Interaction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Markov Decision Processes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Value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Bellman Equations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RSAB/TO: The RL Problem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AM: RL Tutorial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5"/>
              </a:rPr>
              <a:t>RKVM: </a:t>
            </a: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RL SIM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TM: Intro to RL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GT: Active Speech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.../publications/courses/ece_8443/lectures/current/lecture_21.ppt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REINFORCEMENT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97625" y="3419475"/>
            <a:ext cx="2286000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97625" y="1163554"/>
            <a:ext cx="2286000" cy="22559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8887" y="2173274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653321"/>
            <a:ext cx="8458200" cy="4173512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“The state” at step </a:t>
            </a:r>
            <a:r>
              <a:rPr lang="en-US" altLang="en-US" i="1" dirty="0" smtClean="0"/>
              <a:t>t </a:t>
            </a:r>
            <a:r>
              <a:rPr lang="en-US" altLang="en-US" b="1" dirty="0" smtClean="0"/>
              <a:t>refers to whatever information is available to the agent at step </a:t>
            </a:r>
            <a:r>
              <a:rPr lang="en-US" altLang="en-US" i="1" dirty="0" smtClean="0"/>
              <a:t>t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about its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state can include immediate “sensations,” highly processed sensations, and structures built up over time from sequences of sensations.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Ideally, a state should summarize past sensations so as to retain all “essential” information, i.e., it should have the Markov Property: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for all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’</a:t>
            </a:r>
            <a:r>
              <a:rPr lang="en-US" altLang="en-US" b="1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="1" dirty="0" smtClean="0"/>
              <a:t>, and histories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s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a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 …, r</a:t>
            </a:r>
            <a:r>
              <a:rPr lang="en-US" altLang="en-US" i="1" baseline="-25000" dirty="0" smtClean="0"/>
              <a:t>1</a:t>
            </a:r>
            <a:r>
              <a:rPr lang="en-US" altLang="en-US" dirty="0" smtClean="0"/>
              <a:t>, s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, a</a:t>
            </a:r>
            <a:r>
              <a:rPr lang="en-US" altLang="en-US" baseline="-25000" dirty="0" smtClean="0"/>
              <a:t>0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If a reinforcement learning task has the </a:t>
            </a:r>
            <a:r>
              <a:rPr lang="en-US" altLang="en-US" b="1" dirty="0" err="1" smtClean="0"/>
              <a:t>Markovian</a:t>
            </a:r>
            <a:r>
              <a:rPr lang="en-US" altLang="en-US" b="1" dirty="0" smtClean="0"/>
              <a:t> property, it is basically a </a:t>
            </a:r>
            <a:r>
              <a:rPr lang="en-US" altLang="en-US" b="1" dirty="0" smtClean="0">
                <a:solidFill>
                  <a:schemeClr val="accent1"/>
                </a:solidFill>
              </a:rPr>
              <a:t>Markov Decision Process </a:t>
            </a:r>
            <a:r>
              <a:rPr lang="en-US" altLang="en-US" b="1" dirty="0" smtClean="0"/>
              <a:t>(MDP). If state and action sets are finite, it is a </a:t>
            </a:r>
            <a:r>
              <a:rPr lang="en-US" altLang="en-US" b="1" dirty="0" smtClean="0">
                <a:solidFill>
                  <a:schemeClr val="accent1"/>
                </a:solidFill>
              </a:rPr>
              <a:t>finite MDP</a:t>
            </a:r>
            <a:r>
              <a:rPr lang="en-US" altLang="en-US" b="1" dirty="0" smtClean="0"/>
              <a:t> which consists of the usual parameters for a Markov </a:t>
            </a:r>
            <a:r>
              <a:rPr lang="en-US" altLang="en-US" b="1" dirty="0" smtClean="0"/>
              <a:t>model: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</a:t>
            </a:r>
            <a:r>
              <a:rPr lang="en-US" altLang="en-US" b="1" dirty="0" smtClean="0"/>
              <a:t>transition probability is given by: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endParaRPr lang="en-US" altLang="en-US" b="1" dirty="0" smtClean="0"/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and a slightly modified expression for the output probability at a state, called the reward probability in this context: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Markov Decision Processes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8788" y="2803160"/>
          <a:ext cx="7315200" cy="292100"/>
        </p:xfrm>
        <a:graphic>
          <a:graphicData uri="http://schemas.openxmlformats.org/presentationml/2006/ole">
            <p:oleObj spid="_x0000_s99331" name="Equation" r:id="rId3" imgW="7315200" imgH="291960" progId="Equation.3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60400" y="6107762"/>
          <a:ext cx="5803900" cy="342900"/>
        </p:xfrm>
        <a:graphic>
          <a:graphicData uri="http://schemas.openxmlformats.org/presentationml/2006/ole">
            <p:oleObj spid="_x0000_s99335" name="Equation" r:id="rId4" imgW="5803560" imgH="34272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60400" y="4986755"/>
          <a:ext cx="5257800" cy="342900"/>
        </p:xfrm>
        <a:graphic>
          <a:graphicData uri="http://schemas.openxmlformats.org/presentationml/2006/ole">
            <p:oleObj spid="_x0000_s99337" name="Equation" r:id="rId5" imgW="5257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96122" y="684342"/>
            <a:ext cx="8153400" cy="20320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At each step, robot has to decide whether it should: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 actively search for a can,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wait for someone to bring it a can, or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go to home base and recharge.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Searching is better but runs down the battery; </a:t>
            </a:r>
            <a:br>
              <a:rPr lang="en-US" altLang="en-US" b="1" dirty="0" smtClean="0"/>
            </a:br>
            <a:r>
              <a:rPr lang="en-US" altLang="en-US" b="1" dirty="0" smtClean="0"/>
              <a:t>if runs out of power while searching, it has to be </a:t>
            </a:r>
            <a:br>
              <a:rPr lang="en-US" altLang="en-US" b="1" dirty="0" smtClean="0"/>
            </a:br>
            <a:r>
              <a:rPr lang="en-US" altLang="en-US" b="1" dirty="0" smtClean="0"/>
              <a:t>rescued (which is bad).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Decisions made on basis of current energy level: </a:t>
            </a:r>
            <a:r>
              <a:rPr lang="en-US" altLang="en-US" b="1" dirty="0" smtClean="0">
                <a:latin typeface="Courier" charset="0"/>
              </a:rPr>
              <a:t>high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latin typeface="Courier" charset="0"/>
              </a:rPr>
              <a:t>low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= number of cans collected.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Recycling Robot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700608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13" descr="st-graph.PS          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518" y="2314528"/>
            <a:ext cx="7575342" cy="40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233363" y="690564"/>
          <a:ext cx="3838381" cy="1108074"/>
        </p:xfrm>
        <a:graphic>
          <a:graphicData uri="http://schemas.openxmlformats.org/presentationml/2006/ole">
            <p:oleObj spid="_x0000_s101378" name="Equation" r:id="rId4" imgW="2552700" imgH="736600" progId="Equation.3">
              <p:embed/>
            </p:oleObj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4119799" y="690563"/>
          <a:ext cx="4792426" cy="1108075"/>
        </p:xfrm>
        <a:graphic>
          <a:graphicData uri="http://schemas.openxmlformats.org/presentationml/2006/ole">
            <p:oleObj spid="_x0000_s101379" name="Equation" r:id="rId5" imgW="2908300" imgH="673100" progId="Equation.3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Recycling Robot MDP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233363" y="715963"/>
            <a:ext cx="8678862" cy="40659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/>
              <a:t>The </a:t>
            </a:r>
            <a:r>
              <a:rPr lang="en-US" altLang="en-US" b="1" dirty="0" smtClean="0">
                <a:latin typeface="+mj-lt"/>
              </a:rPr>
              <a:t>value of a state is the expected return starting from that state; depends on the agent’s policy:</a:t>
            </a: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r>
              <a:rPr lang="en-US" altLang="en-US" b="1" dirty="0" smtClean="0">
                <a:latin typeface="+mj-lt"/>
              </a:rPr>
              <a:t>The value of taking an action in a state under policy </a:t>
            </a:r>
            <a:r>
              <a:rPr lang="en-US" altLang="en-US" i="1" dirty="0" smtClean="0">
                <a:latin typeface="+mj-lt"/>
              </a:rPr>
              <a:t>p</a:t>
            </a:r>
            <a:r>
              <a:rPr lang="en-US" altLang="en-US" b="1" dirty="0" smtClean="0">
                <a:latin typeface="+mj-lt"/>
              </a:rPr>
              <a:t>  is the expected return starting </a:t>
            </a:r>
            <a:r>
              <a:rPr lang="en-US" altLang="en-US" b="1" dirty="0" smtClean="0"/>
              <a:t>from that state, taking that action, and thereafter following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latin typeface="Symbol" charset="2"/>
              </a:rPr>
              <a:t>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:</a:t>
            </a:r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2007745" y="1427710"/>
          <a:ext cx="5144385" cy="1162362"/>
        </p:xfrm>
        <a:graphic>
          <a:graphicData uri="http://schemas.openxmlformats.org/presentationml/2006/ole">
            <p:oleObj spid="_x0000_s102402" name="Equation" r:id="rId3" imgW="2921000" imgH="660400" progId="Equation.3">
              <p:embed/>
            </p:oleObj>
          </a:graphicData>
        </a:graphic>
      </p:graphicFrame>
      <p:graphicFrame>
        <p:nvGraphicFramePr>
          <p:cNvPr id="11267" name="Object 22"/>
          <p:cNvGraphicFramePr>
            <a:graphicFrameLocks noChangeAspect="1"/>
          </p:cNvGraphicFramePr>
          <p:nvPr/>
        </p:nvGraphicFramePr>
        <p:xfrm>
          <a:off x="1282388" y="3438005"/>
          <a:ext cx="7196138" cy="1231900"/>
        </p:xfrm>
        <a:graphic>
          <a:graphicData uri="http://schemas.openxmlformats.org/presentationml/2006/ole">
            <p:oleObj spid="_x0000_s102403" name="Equation" r:id="rId4" imgW="3860800" imgH="660400" progId="Equation.3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7"/>
          <p:cNvGraphicFramePr>
            <a:graphicFrameLocks noChangeAspect="1"/>
          </p:cNvGraphicFramePr>
          <p:nvPr/>
        </p:nvGraphicFramePr>
        <p:xfrm>
          <a:off x="2328068" y="735794"/>
          <a:ext cx="4443413" cy="1543050"/>
        </p:xfrm>
        <a:graphic>
          <a:graphicData uri="http://schemas.openxmlformats.org/presentationml/2006/ole">
            <p:oleObj spid="_x0000_s103426" name="Equation" r:id="rId3" imgW="2120900" imgH="736600" progId="Equation.3">
              <p:embed/>
            </p:oleObj>
          </a:graphicData>
        </a:graphic>
      </p:graphicFrame>
      <p:sp>
        <p:nvSpPr>
          <p:cNvPr id="12297" name="Rectangle 28"/>
          <p:cNvSpPr>
            <a:spLocks noChangeArrowheads="1"/>
          </p:cNvSpPr>
          <p:nvPr/>
        </p:nvSpPr>
        <p:spPr bwMode="auto">
          <a:xfrm>
            <a:off x="186805" y="698292"/>
            <a:ext cx="1841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basic idea</a:t>
            </a:r>
            <a:r>
              <a:rPr lang="en-US" altLang="en-US" baseline="0" dirty="0" smtClean="0"/>
              <a:t>:</a:t>
            </a:r>
            <a:endParaRPr lang="en-US" altLang="en-US" baseline="0" dirty="0"/>
          </a:p>
        </p:txBody>
      </p:sp>
      <p:graphicFrame>
        <p:nvGraphicFramePr>
          <p:cNvPr id="12291" name="Object 31"/>
          <p:cNvGraphicFramePr>
            <a:graphicFrameLocks noChangeAspect="1"/>
          </p:cNvGraphicFramePr>
          <p:nvPr/>
        </p:nvGraphicFramePr>
        <p:xfrm>
          <a:off x="2674937" y="2562486"/>
          <a:ext cx="3749675" cy="977900"/>
        </p:xfrm>
        <a:graphic>
          <a:graphicData uri="http://schemas.openxmlformats.org/presentationml/2006/ole">
            <p:oleObj spid="_x0000_s103427" name="Equation" r:id="rId4" imgW="2044700" imgH="533400" progId="Equation.3">
              <p:embed/>
            </p:oleObj>
          </a:graphicData>
        </a:graphic>
      </p:graphicFrame>
      <p:graphicFrame>
        <p:nvGraphicFramePr>
          <p:cNvPr id="12292" name="Object 33"/>
          <p:cNvGraphicFramePr>
            <a:graphicFrameLocks noChangeAspect="1"/>
          </p:cNvGraphicFramePr>
          <p:nvPr/>
        </p:nvGraphicFramePr>
        <p:xfrm>
          <a:off x="2251869" y="3983012"/>
          <a:ext cx="4624388" cy="633413"/>
        </p:xfrm>
        <a:graphic>
          <a:graphicData uri="http://schemas.openxmlformats.org/presentationml/2006/ole">
            <p:oleObj spid="_x0000_s103428" name="Equation" r:id="rId5" imgW="2413000" imgH="33020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Bellman Equation for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86805" y="2169828"/>
            <a:ext cx="53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So:</a:t>
            </a:r>
            <a:endParaRPr lang="en-US" altLang="en-US" baseline="0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86805" y="3551420"/>
            <a:ext cx="4206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Or,</a:t>
            </a:r>
            <a:r>
              <a:rPr lang="en-US" altLang="en-US" sz="1800" b="1" dirty="0" smtClean="0"/>
              <a:t> without the expectation operator:</a:t>
            </a:r>
            <a:endParaRPr lang="en-US" altLang="en-US" baseline="0" dirty="0"/>
          </a:p>
        </p:txBody>
      </p:sp>
      <p:pic>
        <p:nvPicPr>
          <p:cNvPr id="17" name="Picture 8" descr="prediction-backups.PS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3397" y="5301923"/>
            <a:ext cx="4228111" cy="13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1313305" y="5777875"/>
          <a:ext cx="957263" cy="406400"/>
        </p:xfrm>
        <a:graphic>
          <a:graphicData uri="http://schemas.openxmlformats.org/presentationml/2006/ole">
            <p:oleObj spid="_x0000_s103429" name="Equation" r:id="rId7" imgW="419100" imgH="17780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772275" y="5786775"/>
          <a:ext cx="957263" cy="463550"/>
        </p:xfrm>
        <a:graphic>
          <a:graphicData uri="http://schemas.openxmlformats.org/presentationml/2006/ole">
            <p:oleObj spid="_x0000_s103430" name="Equation" r:id="rId8" imgW="419100" imgH="203200" progId="Equation.3">
              <p:embed/>
            </p:oleObj>
          </a:graphicData>
        </a:graphic>
      </p:graphicFrame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86805" y="4724400"/>
            <a:ext cx="87317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This is a set of </a:t>
            </a:r>
            <a:r>
              <a:rPr lang="en-US" altLang="en-US" sz="1800" b="1" dirty="0" smtClean="0"/>
              <a:t>linear equations, one for each state. This reduces the problem of finding the optimal state sequence and action to a graph search:</a:t>
            </a:r>
            <a:endParaRPr lang="en-US" alt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223838" y="647283"/>
            <a:ext cx="8318500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>
                <a:latin typeface="+mj-lt"/>
              </a:rPr>
              <a:t>For finite MDPs, policies can be partially ordered: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altLang="en-US" b="1" dirty="0" smtClean="0">
                <a:latin typeface="+mj-lt"/>
              </a:rPr>
              <a:t>There is always at least one (and possibly many)  policy that is better than or equal to all the others. This is an optimal policy. We denote them all </a:t>
            </a:r>
            <a:r>
              <a:rPr lang="en-US" altLang="en-US" b="1" i="1" dirty="0" smtClean="0">
                <a:latin typeface="+mj-lt"/>
              </a:rPr>
              <a:t>p </a:t>
            </a:r>
            <a:r>
              <a:rPr lang="en-US" altLang="en-US" b="1" dirty="0" smtClean="0">
                <a:latin typeface="+mj-lt"/>
              </a:rPr>
              <a:t>*.</a:t>
            </a:r>
          </a:p>
          <a:p>
            <a:pPr marL="165100" indent="-165100">
              <a:spcBef>
                <a:spcPts val="0"/>
              </a:spcBef>
            </a:pPr>
            <a:r>
              <a:rPr lang="en-US" altLang="en-US" b="1" dirty="0" smtClean="0">
                <a:latin typeface="+mj-lt"/>
              </a:rPr>
              <a:t>Optimal policies share the same optimal state-value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>
                <a:latin typeface="+mj-lt"/>
              </a:rPr>
              <a:t>Optimal policies also share the same optimal action-value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/>
              <a:t>This is the expected return for taking action </a:t>
            </a:r>
            <a:r>
              <a:rPr lang="en-US" altLang="en-US" i="1" dirty="0" smtClean="0"/>
              <a:t>a</a:t>
            </a:r>
            <a:r>
              <a:rPr lang="en-US" altLang="en-US" b="1" dirty="0" smtClean="0"/>
              <a:t> in state </a:t>
            </a:r>
            <a:r>
              <a:rPr lang="en-US" altLang="en-US" i="1" dirty="0" smtClean="0"/>
              <a:t>s </a:t>
            </a:r>
            <a:r>
              <a:rPr lang="en-US" altLang="en-US" b="1" dirty="0" smtClean="0"/>
              <a:t>and thereafter following an optimal policy.</a:t>
            </a:r>
            <a:endParaRPr lang="en-US" altLang="en-US" b="1" dirty="0" smtClean="0">
              <a:latin typeface="+mj-lt"/>
            </a:endParaRPr>
          </a:p>
        </p:txBody>
      </p:sp>
      <p:graphicFrame>
        <p:nvGraphicFramePr>
          <p:cNvPr id="14338" name="Object 42"/>
          <p:cNvGraphicFramePr>
            <a:graphicFrameLocks noChangeAspect="1"/>
          </p:cNvGraphicFramePr>
          <p:nvPr/>
        </p:nvGraphicFramePr>
        <p:xfrm>
          <a:off x="1721777" y="1053612"/>
          <a:ext cx="5700446" cy="375791"/>
        </p:xfrm>
        <a:graphic>
          <a:graphicData uri="http://schemas.openxmlformats.org/presentationml/2006/ole">
            <p:oleObj spid="_x0000_s105474" name="Equation" r:id="rId3" imgW="3086100" imgH="203200" progId="Equation.3">
              <p:embed/>
            </p:oleObj>
          </a:graphicData>
        </a:graphic>
      </p:graphicFrame>
      <p:graphicFrame>
        <p:nvGraphicFramePr>
          <p:cNvPr id="14339" name="Object 47"/>
          <p:cNvGraphicFramePr>
            <a:graphicFrameLocks noChangeAspect="1"/>
          </p:cNvGraphicFramePr>
          <p:nvPr/>
        </p:nvGraphicFramePr>
        <p:xfrm>
          <a:off x="2935437" y="2731544"/>
          <a:ext cx="3273126" cy="434741"/>
        </p:xfrm>
        <a:graphic>
          <a:graphicData uri="http://schemas.openxmlformats.org/presentationml/2006/ole">
            <p:oleObj spid="_x0000_s105475" name="Equation" r:id="rId4" imgW="2006600" imgH="266700" progId="Equation.3">
              <p:embed/>
            </p:oleObj>
          </a:graphicData>
        </a:graphic>
      </p:graphicFrame>
      <p:graphicFrame>
        <p:nvGraphicFramePr>
          <p:cNvPr id="14340" name="Object 48"/>
          <p:cNvGraphicFramePr>
            <a:graphicFrameLocks noChangeAspect="1"/>
          </p:cNvGraphicFramePr>
          <p:nvPr/>
        </p:nvGraphicFramePr>
        <p:xfrm>
          <a:off x="1812092" y="3573387"/>
          <a:ext cx="5519816" cy="487133"/>
        </p:xfrm>
        <a:graphic>
          <a:graphicData uri="http://schemas.openxmlformats.org/presentationml/2006/ole">
            <p:oleObj spid="_x0000_s105476" name="Equation" r:id="rId5" imgW="3022600" imgH="266700" progId="Equation.3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434975" y="1397002"/>
          <a:ext cx="5192713" cy="1931988"/>
        </p:xfrm>
        <a:graphic>
          <a:graphicData uri="http://schemas.openxmlformats.org/presentationml/2006/ole">
            <p:oleObj spid="_x0000_s106498" name="Equation" r:id="rId3" imgW="2730500" imgH="1016000" progId="Equation.3">
              <p:embed/>
            </p:oleObj>
          </a:graphicData>
        </a:graphic>
      </p:graphicFrame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79571" y="706386"/>
            <a:ext cx="8630649" cy="5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value of a state under an optimal policy must </a:t>
            </a:r>
            <a:r>
              <a:rPr lang="en-US" altLang="en-US" sz="1800" b="1" baseline="0" dirty="0" smtClean="0"/>
              <a:t>equal</a:t>
            </a:r>
            <a:r>
              <a:rPr lang="en-US" altLang="en-US" sz="1800" b="1" dirty="0" smtClean="0"/>
              <a:t> </a:t>
            </a:r>
            <a:r>
              <a:rPr lang="en-US" altLang="en-US" sz="1800" b="1" baseline="0" dirty="0" smtClean="0"/>
              <a:t>the </a:t>
            </a:r>
            <a:r>
              <a:rPr lang="en-US" altLang="en-US" sz="1800" b="1" baseline="0" dirty="0"/>
              <a:t>expected return for the best action from that state: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Bellman Optimality Equation for </a:t>
            </a:r>
            <a:r>
              <a:rPr lang="en-US" altLang="en-US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b="1" dirty="0" smtClean="0">
                <a:solidFill>
                  <a:schemeClr val="accent2"/>
                </a:solidFill>
              </a:rPr>
              <a:t>*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0165" y="3392123"/>
            <a:ext cx="8630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  <a:endParaRPr lang="en-US" altLang="en-US" sz="1800" b="1" dirty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The</a:t>
            </a:r>
            <a:r>
              <a:rPr lang="en-US" altLang="en-US" sz="1800" b="1" dirty="0" smtClean="0"/>
              <a:t> optimal action is again found through the maximization process:</a:t>
            </a:r>
            <a:endParaRPr lang="en-US" altLang="en-US" sz="1800" b="1" baseline="0" dirty="0" smtClean="0"/>
          </a:p>
        </p:txBody>
      </p:sp>
      <p:graphicFrame>
        <p:nvGraphicFramePr>
          <p:cNvPr id="106500" name="Object 9"/>
          <p:cNvGraphicFramePr>
            <a:graphicFrameLocks noChangeAspect="1"/>
          </p:cNvGraphicFramePr>
          <p:nvPr/>
        </p:nvGraphicFramePr>
        <p:xfrm>
          <a:off x="449263" y="4293563"/>
          <a:ext cx="6226175" cy="1509713"/>
        </p:xfrm>
        <a:graphic>
          <a:graphicData uri="http://schemas.openxmlformats.org/presentationml/2006/ole">
            <p:oleObj spid="_x0000_s106500" name="Equation" r:id="rId4" imgW="3035300" imgH="736600" progId="Equation.3">
              <p:embed/>
            </p:oleObj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83571" y="5853008"/>
            <a:ext cx="8630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Q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5"/>
            <a:ext cx="8708712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Finding an optimal policy by solving the Bellman Optimality Equation requires the following: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accurate knowledge of environment dynamics;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we have enough space an time to do the computation;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Markov Property.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How much space and time do we need?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polynomial in number of states (via dynamic programming methods);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BUT, number of states is often huge (e.g., backgammon has about 10**20 states).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have to settle for approximations.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Many RL methods can be understood as approximately solving the Bellman Optimality Equation.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Solving the Bellman Optimality Equation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4"/>
            <a:ext cx="8739708" cy="502940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Q-learning is a reinforcement learning technique that works by learning an action-value function that gives the expected utility of taking a given action in a given state and following a fixed policy thereafter.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strength with Q-learning is that it is able to compare the expected utility of the available actions without requiring a model of the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value </a:t>
            </a:r>
            <a:r>
              <a:rPr lang="en-US" i="1" dirty="0" smtClean="0"/>
              <a:t>Q(</a:t>
            </a:r>
            <a:r>
              <a:rPr lang="en-US" i="1" dirty="0" err="1" smtClean="0"/>
              <a:t>s,a</a:t>
            </a:r>
            <a:r>
              <a:rPr lang="en-US" i="1" dirty="0" smtClean="0"/>
              <a:t>)</a:t>
            </a:r>
            <a:r>
              <a:rPr lang="en-US" b="1" dirty="0" smtClean="0"/>
              <a:t> is defined to be the expected discounted sum of future payoffs obtained by taking action </a:t>
            </a:r>
            <a:r>
              <a:rPr lang="en-US" i="1" dirty="0" smtClean="0"/>
              <a:t>a</a:t>
            </a:r>
            <a:r>
              <a:rPr lang="en-US" b="1" dirty="0" smtClean="0"/>
              <a:t> from state</a:t>
            </a:r>
            <a:r>
              <a:rPr lang="en-US" i="1" dirty="0" smtClean="0"/>
              <a:t> s </a:t>
            </a:r>
            <a:r>
              <a:rPr lang="en-US" b="1" dirty="0" smtClean="0"/>
              <a:t>and following an optimal policy thereafter. Once these values have been learned, the optimal action from any state is the one with the highest Q-value.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core of the algorithm is a simple value iteration update. For each state, </a:t>
            </a:r>
            <a:r>
              <a:rPr lang="en-US" i="1" dirty="0" smtClean="0"/>
              <a:t>s</a:t>
            </a:r>
            <a:r>
              <a:rPr lang="en-US" b="1" dirty="0" smtClean="0"/>
              <a:t>, from the state set </a:t>
            </a:r>
            <a:r>
              <a:rPr lang="en-US" i="1" dirty="0" smtClean="0"/>
              <a:t>S</a:t>
            </a:r>
            <a:r>
              <a:rPr lang="en-US" b="1" dirty="0" smtClean="0"/>
              <a:t>, and for each action, </a:t>
            </a:r>
            <a:r>
              <a:rPr lang="en-US" i="1" dirty="0" smtClean="0"/>
              <a:t>a</a:t>
            </a:r>
            <a:r>
              <a:rPr lang="en-US" b="1" dirty="0" smtClean="0"/>
              <a:t>, from the action set </a:t>
            </a:r>
            <a:r>
              <a:rPr lang="en-US" i="1" dirty="0" smtClean="0"/>
              <a:t>A</a:t>
            </a:r>
            <a:r>
              <a:rPr lang="en-US" b="1" dirty="0" smtClean="0"/>
              <a:t>, we can calculate an update to its expected discounted reward with the following expression: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b="1" dirty="0" smtClean="0"/>
              <a:t>where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b="1" dirty="0" smtClean="0"/>
              <a:t> is an observed real reward at time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b="1" dirty="0" smtClean="0"/>
              <a:t>,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  <a:r>
              <a:rPr lang="en-US" b="1" dirty="0" smtClean="0"/>
              <a:t> are the learning rates such </a:t>
            </a:r>
            <a:r>
              <a:rPr lang="en-US" dirty="0" smtClean="0"/>
              <a:t>that 0 ≤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≤ 1</a:t>
            </a:r>
            <a:r>
              <a:rPr lang="en-US" b="1" dirty="0" smtClean="0"/>
              <a:t>, and </a:t>
            </a:r>
            <a:r>
              <a:rPr lang="en-US" dirty="0" smtClean="0"/>
              <a:t>γ</a:t>
            </a:r>
            <a:r>
              <a:rPr lang="en-US" b="1" dirty="0" smtClean="0"/>
              <a:t> is the discount factor such that </a:t>
            </a:r>
            <a:r>
              <a:rPr lang="en-US" dirty="0" smtClean="0"/>
              <a:t>0 ≤ γ &lt; 1</a:t>
            </a:r>
            <a:r>
              <a:rPr 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This can be thought of as incrementally maximizing the next step (one look ahead). May not produce the globally optimal solution.</a:t>
            </a:r>
            <a:endParaRPr lang="en-US" b="1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Q-Learning</a:t>
            </a:r>
            <a:r>
              <a:rPr lang="en-US" altLang="en-US" b="1" baseline="30000" dirty="0" smtClean="0"/>
              <a:t>*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3122" y="6658380"/>
            <a:ext cx="4513038" cy="1846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200" b="1" kern="0" dirty="0" smtClean="0">
                <a:solidFill>
                  <a:schemeClr val="accent2"/>
                </a:solidFill>
                <a:latin typeface="+mn-lt"/>
              </a:rPr>
              <a:t>* From Wikipedia (http://en.wikipedia.org/wiki/Q-learning)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838" y="4766869"/>
            <a:ext cx="6979500" cy="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Agent-environment interaction (states, actions, rewards)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Policy: stochastic rule for selecting actions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 the function of future rewards agent tries to maximize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Episodic and continuing tasks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Property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Decision Process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Transition probabilities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Value functions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State-value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Action-value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state-value function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action-value function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value functions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policies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Bellman Equations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The need for approximation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Other forms of learning such as Q-learning.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Attributions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These slides were originally developed by R.S. Sutton and A.G.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Barto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b="1" dirty="0" smtClean="0">
                <a:solidFill>
                  <a:schemeClr val="bg1"/>
                </a:solidFill>
                <a:hlinkClick r:id="rId2"/>
              </a:rPr>
              <a:t>Reinforcement Learning: An Introduction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(They have been reformatted and slightly annotated to better integrate them into this course.)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original slides have been incorporated into many machine learning courses, including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Tim Oates’ Introduction </a:t>
            </a:r>
            <a:r>
              <a:rPr lang="en-US" altLang="en-US" sz="1800" b="1" smtClean="0">
                <a:solidFill>
                  <a:schemeClr val="bg1"/>
                </a:solidFill>
                <a:hlinkClick r:id="rId3"/>
              </a:rPr>
              <a:t>of Machine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Learning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which contains links to several good lectures on various topics in machine learning (and is where I first found these slides).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slightly more advanced version of the same material is available as part of Andrew Moore’s excellent set of </a:t>
            </a:r>
            <a:r>
              <a:rPr lang="en-US" altLang="en-US" sz="1800" b="1" dirty="0" smtClean="0">
                <a:solidFill>
                  <a:schemeClr val="bg1"/>
                </a:solidFill>
                <a:hlinkClick r:id="rId4"/>
              </a:rPr>
              <a:t>statistical data mining tutorials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objectives of this lecture are: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the RL problem;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present idealized form of the RL problem for which we have precise theoretical results; 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introduce key components of the mathematics: value functions and Bellman equations;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trade-offs between applicability and mathematical tractability.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8" descr="Agent-Env.ps         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3"/>
          <a:srcRect l="11145"/>
          <a:stretch>
            <a:fillRect/>
          </a:stretch>
        </p:blipFill>
        <p:spPr bwMode="auto">
          <a:xfrm>
            <a:off x="1532450" y="679764"/>
            <a:ext cx="6059532" cy="23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28600" y="3419473"/>
          <a:ext cx="7631813" cy="2028825"/>
        </p:xfrm>
        <a:graphic>
          <a:graphicData uri="http://schemas.openxmlformats.org/presentationml/2006/ole">
            <p:oleObj spid="_x0000_s92162" name="Equation" r:id="rId4" imgW="4203700" imgH="1117600" progId="Equation.3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05706" y="5785188"/>
            <a:ext cx="6738938" cy="639762"/>
            <a:chOff x="576" y="3533"/>
            <a:chExt cx="4245" cy="403"/>
          </a:xfrm>
        </p:grpSpPr>
        <p:sp>
          <p:nvSpPr>
            <p:cNvPr id="1032" name="Rectangle 32"/>
            <p:cNvSpPr>
              <a:spLocks noChangeArrowheads="1"/>
            </p:cNvSpPr>
            <p:nvPr/>
          </p:nvSpPr>
          <p:spPr bwMode="auto">
            <a:xfrm>
              <a:off x="1617" y="3803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33" name="Oval 33"/>
            <p:cNvSpPr>
              <a:spLocks noChangeArrowheads="1"/>
            </p:cNvSpPr>
            <p:nvPr/>
          </p:nvSpPr>
          <p:spPr bwMode="auto">
            <a:xfrm>
              <a:off x="2732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4" name="Oval 34"/>
            <p:cNvSpPr>
              <a:spLocks noChangeArrowheads="1"/>
            </p:cNvSpPr>
            <p:nvPr/>
          </p:nvSpPr>
          <p:spPr bwMode="auto">
            <a:xfrm>
              <a:off x="3673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5" name="Oval 35"/>
            <p:cNvSpPr>
              <a:spLocks noChangeArrowheads="1"/>
            </p:cNvSpPr>
            <p:nvPr/>
          </p:nvSpPr>
          <p:spPr bwMode="auto">
            <a:xfrm>
              <a:off x="1178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6" name="Line 36"/>
            <p:cNvSpPr>
              <a:spLocks noChangeShapeType="1"/>
            </p:cNvSpPr>
            <p:nvPr/>
          </p:nvSpPr>
          <p:spPr bwMode="auto">
            <a:xfrm>
              <a:off x="1521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7" name="Oval 37"/>
            <p:cNvSpPr>
              <a:spLocks noChangeArrowheads="1"/>
            </p:cNvSpPr>
            <p:nvPr/>
          </p:nvSpPr>
          <p:spPr bwMode="auto">
            <a:xfrm>
              <a:off x="1784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8" name="Oval 38"/>
            <p:cNvSpPr>
              <a:spLocks noChangeArrowheads="1"/>
            </p:cNvSpPr>
            <p:nvPr/>
          </p:nvSpPr>
          <p:spPr bwMode="auto">
            <a:xfrm>
              <a:off x="2119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9" name="Line 39"/>
            <p:cNvSpPr>
              <a:spLocks noChangeShapeType="1"/>
            </p:cNvSpPr>
            <p:nvPr/>
          </p:nvSpPr>
          <p:spPr bwMode="auto">
            <a:xfrm>
              <a:off x="246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0" name="Oval 40"/>
            <p:cNvSpPr>
              <a:spLocks noChangeArrowheads="1"/>
            </p:cNvSpPr>
            <p:nvPr/>
          </p:nvSpPr>
          <p:spPr bwMode="auto">
            <a:xfrm>
              <a:off x="3060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1" name="Oval 41"/>
            <p:cNvSpPr>
              <a:spLocks noChangeArrowheads="1"/>
            </p:cNvSpPr>
            <p:nvPr/>
          </p:nvSpPr>
          <p:spPr bwMode="auto">
            <a:xfrm>
              <a:off x="4001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2" name="Line 42"/>
            <p:cNvSpPr>
              <a:spLocks noChangeShapeType="1"/>
            </p:cNvSpPr>
            <p:nvPr/>
          </p:nvSpPr>
          <p:spPr bwMode="auto">
            <a:xfrm>
              <a:off x="340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3" name="Line 43"/>
            <p:cNvSpPr>
              <a:spLocks noChangeShapeType="1"/>
            </p:cNvSpPr>
            <p:nvPr/>
          </p:nvSpPr>
          <p:spPr bwMode="auto">
            <a:xfrm flipH="1">
              <a:off x="961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4" name="Rectangle 44"/>
            <p:cNvSpPr>
              <a:spLocks noChangeArrowheads="1"/>
            </p:cNvSpPr>
            <p:nvPr/>
          </p:nvSpPr>
          <p:spPr bwMode="auto">
            <a:xfrm>
              <a:off x="576" y="3582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1287" y="3666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344" y="3744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1553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48" name="Rectangle 48"/>
            <p:cNvSpPr>
              <a:spLocks noChangeArrowheads="1"/>
            </p:cNvSpPr>
            <p:nvPr/>
          </p:nvSpPr>
          <p:spPr bwMode="auto">
            <a:xfrm>
              <a:off x="1845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1902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2160" y="3630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2217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 dirty="0"/>
                <a:t>t </a:t>
              </a:r>
              <a:r>
                <a:rPr lang="en-US" altLang="en-US" sz="1600" baseline="0" dirty="0"/>
                <a:t>+1</a:t>
              </a:r>
            </a:p>
          </p:txBody>
        </p:sp>
        <p:sp>
          <p:nvSpPr>
            <p:cNvPr id="1052" name="Rectangle 52"/>
            <p:cNvSpPr>
              <a:spLocks noChangeArrowheads="1"/>
            </p:cNvSpPr>
            <p:nvPr/>
          </p:nvSpPr>
          <p:spPr bwMode="auto">
            <a:xfrm>
              <a:off x="2522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3" name="Rectangle 53"/>
            <p:cNvSpPr>
              <a:spLocks noChangeArrowheads="1"/>
            </p:cNvSpPr>
            <p:nvPr/>
          </p:nvSpPr>
          <p:spPr bwMode="auto">
            <a:xfrm>
              <a:off x="2458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54" name="Rectangle 54"/>
            <p:cNvSpPr>
              <a:spLocks noChangeArrowheads="1"/>
            </p:cNvSpPr>
            <p:nvPr/>
          </p:nvSpPr>
          <p:spPr bwMode="auto">
            <a:xfrm>
              <a:off x="2757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55" name="Rectangle 55"/>
            <p:cNvSpPr>
              <a:spLocks noChangeArrowheads="1"/>
            </p:cNvSpPr>
            <p:nvPr/>
          </p:nvSpPr>
          <p:spPr bwMode="auto">
            <a:xfrm>
              <a:off x="2814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6" name="Rectangle 56"/>
            <p:cNvSpPr>
              <a:spLocks noChangeArrowheads="1"/>
            </p:cNvSpPr>
            <p:nvPr/>
          </p:nvSpPr>
          <p:spPr bwMode="auto">
            <a:xfrm>
              <a:off x="3092" y="3629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7" name="Rectangle 57"/>
            <p:cNvSpPr>
              <a:spLocks noChangeArrowheads="1"/>
            </p:cNvSpPr>
            <p:nvPr/>
          </p:nvSpPr>
          <p:spPr bwMode="auto">
            <a:xfrm>
              <a:off x="315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+2</a:t>
              </a:r>
            </a:p>
          </p:txBody>
        </p:sp>
        <p:sp>
          <p:nvSpPr>
            <p:cNvPr id="1058" name="Rectangle 58"/>
            <p:cNvSpPr>
              <a:spLocks noChangeArrowheads="1"/>
            </p:cNvSpPr>
            <p:nvPr/>
          </p:nvSpPr>
          <p:spPr bwMode="auto">
            <a:xfrm>
              <a:off x="3486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9" name="Rectangle 59"/>
            <p:cNvSpPr>
              <a:spLocks noChangeArrowheads="1"/>
            </p:cNvSpPr>
            <p:nvPr/>
          </p:nvSpPr>
          <p:spPr bwMode="auto">
            <a:xfrm>
              <a:off x="3422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60" name="Rectangle 60"/>
            <p:cNvSpPr>
              <a:spLocks noChangeArrowheads="1"/>
            </p:cNvSpPr>
            <p:nvPr/>
          </p:nvSpPr>
          <p:spPr bwMode="auto">
            <a:xfrm>
              <a:off x="3696" y="3552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61" name="Rectangle 61"/>
            <p:cNvSpPr>
              <a:spLocks noChangeArrowheads="1"/>
            </p:cNvSpPr>
            <p:nvPr/>
          </p:nvSpPr>
          <p:spPr bwMode="auto">
            <a:xfrm>
              <a:off x="3753" y="3630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2" name="Rectangle 62"/>
            <p:cNvSpPr>
              <a:spLocks noChangeArrowheads="1"/>
            </p:cNvSpPr>
            <p:nvPr/>
          </p:nvSpPr>
          <p:spPr bwMode="auto">
            <a:xfrm>
              <a:off x="4053" y="3631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63" name="Rectangle 63"/>
            <p:cNvSpPr>
              <a:spLocks noChangeArrowheads="1"/>
            </p:cNvSpPr>
            <p:nvPr/>
          </p:nvSpPr>
          <p:spPr bwMode="auto">
            <a:xfrm>
              <a:off x="411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+3</a:t>
              </a:r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 flipH="1">
              <a:off x="4347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65" name="Rectangle 65"/>
            <p:cNvSpPr>
              <a:spLocks noChangeArrowheads="1"/>
            </p:cNvSpPr>
            <p:nvPr/>
          </p:nvSpPr>
          <p:spPr bwMode="auto">
            <a:xfrm>
              <a:off x="4582" y="3589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66" name="Rectangle 66"/>
            <p:cNvSpPr>
              <a:spLocks noChangeArrowheads="1"/>
            </p:cNvSpPr>
            <p:nvPr/>
          </p:nvSpPr>
          <p:spPr bwMode="auto">
            <a:xfrm>
              <a:off x="4404" y="3803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7" name="Rectangle 67"/>
            <p:cNvSpPr>
              <a:spLocks noChangeArrowheads="1"/>
            </p:cNvSpPr>
            <p:nvPr/>
          </p:nvSpPr>
          <p:spPr bwMode="auto">
            <a:xfrm>
              <a:off x="4340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Agent-Environment Interface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 Learns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83630" y="667885"/>
            <a:ext cx="8232775" cy="5418121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policy:</a:t>
            </a:r>
            <a:endParaRPr lang="en-US" altLang="en-US" sz="1800" b="1" kern="0" dirty="0" smtClean="0">
              <a:latin typeface="+mn-lt"/>
            </a:endParaRP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lang="en-US" altLang="en-US" sz="1800" b="1" kern="0" dirty="0" smtClean="0"/>
              <a:t> state </a:t>
            </a:r>
            <a:r>
              <a:rPr lang="en-US" altLang="en-US" sz="1800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</a:t>
            </a:r>
            <a:r>
              <a:rPr kumimoji="0" lang="en-US" altLang="en-US" sz="18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</a:t>
            </a:r>
            <a:r>
              <a:rPr lang="en-US" altLang="en-US" sz="1800" b="1" kern="0" noProof="0" dirty="0" smtClean="0">
                <a:sym typeface="Symbol"/>
              </a:rPr>
              <a:t> </a:t>
            </a:r>
            <a:r>
              <a:rPr lang="en-US" altLang="en-US" sz="1800" b="1" kern="0" dirty="0" smtClean="0"/>
              <a:t>, is a mapping from states to action probabilities.</a:t>
            </a: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ym typeface="Symbol"/>
              </a:rPr>
              <a:t></a:t>
            </a:r>
            <a:r>
              <a:rPr lang="en-US" altLang="en-US" sz="1800" kern="0" baseline="-25000" dirty="0" smtClean="0">
                <a:sym typeface="Symbol"/>
              </a:rPr>
              <a:t>t 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/>
              <a:t>s,a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 </a:t>
            </a:r>
            <a:r>
              <a:rPr lang="en-US" altLang="en-US" sz="1800" kern="0" dirty="0" smtClean="0"/>
              <a:t>=</a:t>
            </a:r>
            <a:r>
              <a:rPr lang="en-US" altLang="en-US" sz="1800" b="1" kern="0" dirty="0" smtClean="0"/>
              <a:t> probability that </a:t>
            </a:r>
            <a:r>
              <a:rPr lang="en-US" altLang="en-US" sz="1800" kern="0" dirty="0" smtClean="0"/>
              <a:t>a</a:t>
            </a:r>
            <a:r>
              <a:rPr lang="en-US" altLang="en-US" sz="1800" kern="0" baseline="-25000" dirty="0" smtClean="0"/>
              <a:t>t</a:t>
            </a:r>
            <a:r>
              <a:rPr lang="en-US" altLang="en-US" sz="1800" kern="0" dirty="0" smtClean="0"/>
              <a:t> = a </a:t>
            </a:r>
            <a:r>
              <a:rPr lang="en-US" altLang="en-US" sz="1800" b="1" kern="0" dirty="0" smtClean="0"/>
              <a:t>when </a:t>
            </a:r>
            <a:r>
              <a:rPr lang="en-US" altLang="en-US" sz="1800" kern="0" dirty="0" err="1" smtClean="0"/>
              <a:t>s</a:t>
            </a:r>
            <a:r>
              <a:rPr lang="en-US" altLang="en-US" sz="1800" kern="0" baseline="-25000" dirty="0" err="1" smtClean="0"/>
              <a:t>t</a:t>
            </a:r>
            <a:r>
              <a:rPr lang="en-US" altLang="en-US" sz="1800" kern="0" dirty="0" smtClean="0"/>
              <a:t> = s</a:t>
            </a:r>
            <a:r>
              <a:rPr lang="en-US" altLang="en-US" sz="1800" b="1" kern="0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Reinforcement learning methods specify how the agent changes its policy as a result of experience.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Roughly, the agent’s goal is to get as much reward as it can over the long run.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Learning can occur in several ways: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Adaptation of classifier parameters based on prior and current data (e.g., many help systems now ask you “was this answer helpful to you”).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Selection of the most appropriate next training pattern during classifier training (e.g., active learning).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Common algorithm design issues include rate of convergence, bias vs. variance, adaptation speed, and batch vs. incremental adaptation.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83629" y="659984"/>
            <a:ext cx="8723833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Time steps need not refer to fixed intervals of real time (e.g., each new training pattern can be considered a time step).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Actions can be low level (e.g., voltages to motors), or high level (e.g., accept a job offer), “mental” (e.g., shift in focus of attention), etc. Actions can be rule-based (e.g., user expresses a preference) or mathematics-based (e.g., assignment of a class or update of a probability).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low-level “sensations”, or they can be abstract, symbolic, based on memory, or subjective (e.g., the state of being “surprised” or “lost”). 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hidden or observable.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reinforcement learning (RL) agent is not like a whole animal or robot, which consist of many RL agents as well as other components.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environment is not necessarily unknown to the agent, only incompletely controllable.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computation is in the agent’s environment because the agent cannot change it arbitrarily.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Getting the Degree of Abstraction Right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4759"/>
            <a:ext cx="8693150" cy="2777969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Is a scalar reward signal an adequate notion of a goal? Perhaps not, but it is surprisingly flexible.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should specify what we want to achieve, not how we want to achieve it.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must be outside the agent’s direct control — thus outside the agent.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agent must be able to measure success: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explicitly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frequently during its lifespan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Returns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62"/>
          <p:cNvSpPr txBox="1">
            <a:spLocks noChangeArrowheads="1"/>
          </p:cNvSpPr>
          <p:nvPr/>
        </p:nvSpPr>
        <p:spPr>
          <a:xfrm>
            <a:off x="198620" y="684759"/>
            <a:ext cx="8693150" cy="3047792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sequence of rewards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step </a:t>
            </a:r>
            <a:r>
              <a:rPr lang="en-US" altLang="en-US" sz="1800" i="1" kern="0" dirty="0" smtClean="0">
                <a:latin typeface="+mn-lt"/>
              </a:rPr>
              <a:t>t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b="1" kern="0" dirty="0" smtClean="0">
                <a:latin typeface="+mn-lt"/>
              </a:rPr>
              <a:t>is </a:t>
            </a:r>
            <a:r>
              <a:rPr lang="en-US" altLang="en-US" sz="1800" i="1" kern="0" dirty="0" smtClean="0">
                <a:latin typeface="+mn-lt"/>
              </a:rPr>
              <a:t>r</a:t>
            </a:r>
            <a:r>
              <a:rPr lang="en-US" altLang="en-US" sz="1800" i="1" kern="0" baseline="-25000" dirty="0" smtClean="0">
                <a:latin typeface="+mn-lt"/>
              </a:rPr>
              <a:t>t+1</a:t>
            </a:r>
            <a:r>
              <a:rPr lang="en-US" altLang="en-US" sz="1800" i="1" kern="0" dirty="0" smtClean="0">
                <a:latin typeface="+mn-lt"/>
              </a:rPr>
              <a:t>, r</a:t>
            </a:r>
            <a:r>
              <a:rPr lang="en-US" altLang="en-US" sz="1800" i="1" kern="0" baseline="-25000" dirty="0" smtClean="0">
                <a:latin typeface="+mn-lt"/>
              </a:rPr>
              <a:t>t+2</a:t>
            </a:r>
            <a:r>
              <a:rPr lang="en-US" altLang="en-US" sz="1800" i="1" kern="0" dirty="0" smtClean="0">
                <a:latin typeface="+mn-lt"/>
              </a:rPr>
              <a:t>,… </a:t>
            </a:r>
            <a:r>
              <a:rPr lang="en-US" altLang="en-US" sz="1800" b="1" kern="0" dirty="0" smtClean="0">
                <a:latin typeface="+mn-lt"/>
              </a:rPr>
              <a:t>What do we want to maximize?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general, we want to maximize the expected return,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E[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for each step </a:t>
            </a:r>
            <a:r>
              <a:rPr lang="en-US" altLang="en-US" sz="1800" i="1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lang="en-US" altLang="en-US" sz="1800" i="1" kern="0" dirty="0" err="1" smtClean="0"/>
              <a:t>R</a:t>
            </a:r>
            <a:r>
              <a:rPr lang="en-US" altLang="en-US" sz="1800" i="1" kern="0" baseline="-25000" dirty="0" err="1" smtClean="0"/>
              <a:t>t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altLang="en-US" sz="1800" i="1" kern="0" dirty="0" smtClean="0"/>
              <a:t>r</a:t>
            </a:r>
            <a:r>
              <a:rPr lang="en-US" altLang="en-US" sz="1800" i="1" kern="0" baseline="-25000" dirty="0" smtClean="0"/>
              <a:t>t+1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lang="en-US" altLang="en-US" sz="1800" i="1" kern="0" dirty="0" smtClean="0"/>
              <a:t> r</a:t>
            </a:r>
            <a:r>
              <a:rPr lang="en-US" altLang="en-US" sz="1800" i="1" kern="0" baseline="-25000" dirty="0" smtClean="0"/>
              <a:t>t+2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… + 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final time step at which a terminal state is reached, ending an episode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(You can view this as a variant of the forward backward calculation in HMMs.)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b="1" kern="0" dirty="0" smtClean="0">
                <a:latin typeface="+mn-lt"/>
              </a:rPr>
              <a:t>Here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episodic tasks </a:t>
            </a:r>
            <a:r>
              <a:rPr lang="en-US" altLang="en-US" sz="1800" b="1" kern="0" dirty="0" smtClean="0">
                <a:latin typeface="+mn-lt"/>
              </a:rPr>
              <a:t>denote a complete transaction (e.g., a play of a game, a trip through a maze, a phone call to a support line).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1800" b="1" dirty="0" smtClean="0"/>
              <a:t>Some tasks do not have a natural episode and can be considered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continuing tasks</a:t>
            </a:r>
            <a:r>
              <a:rPr lang="en-US" altLang="en-US" sz="1800" dirty="0" smtClean="0"/>
              <a:t>. </a:t>
            </a:r>
            <a:r>
              <a:rPr lang="en-US" altLang="en-US" sz="1800" b="1" dirty="0" smtClean="0"/>
              <a:t>For these tasks, we can define the return as: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altLang="en-US" sz="1800" b="1" dirty="0" smtClean="0"/>
              <a:t>	where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is the discounting rate and </a:t>
            </a:r>
            <a:r>
              <a:rPr lang="en-US" altLang="en-US" sz="1800" dirty="0" smtClean="0">
                <a:sym typeface="Symbol"/>
              </a:rPr>
              <a:t>0    1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dirty="0" smtClean="0">
                <a:sym typeface="Symbol"/>
              </a:rPr>
              <a:t></a:t>
            </a:r>
            <a:r>
              <a:rPr lang="en-US" altLang="en-US" sz="1800" b="1" dirty="0" smtClean="0">
                <a:sym typeface="Symbol"/>
              </a:rPr>
              <a:t> close to zero favors short-term returns (shortsighted) while </a:t>
            </a:r>
            <a:r>
              <a:rPr lang="en-US" altLang="en-US" sz="1800" dirty="0" smtClean="0">
                <a:sym typeface="Symbol"/>
              </a:rPr>
              <a:t> </a:t>
            </a:r>
            <a:r>
              <a:rPr lang="en-US" altLang="en-US" sz="1800" b="1" dirty="0" smtClean="0">
                <a:sym typeface="Symbol"/>
              </a:rPr>
              <a:t>close to</a:t>
            </a:r>
            <a:r>
              <a:rPr lang="en-US" altLang="en-US" sz="1800" dirty="0" smtClean="0">
                <a:sym typeface="Symbol"/>
              </a:rPr>
              <a:t> 1 </a:t>
            </a:r>
            <a:r>
              <a:rPr lang="en-US" altLang="en-US" sz="1800" b="1" dirty="0" smtClean="0">
                <a:sym typeface="Symbol"/>
              </a:rPr>
              <a:t>favors long-term returns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b="1" dirty="0" smtClean="0">
                <a:sym typeface="Symbol"/>
              </a:rPr>
              <a:t> can also be thought of as a “forgetting factor” in that, since it is less than one, it weights near-term future actions more heavily than longer-term future actions.</a:t>
            </a:r>
            <a:endParaRPr lang="en-US" altLang="en-US" sz="18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2113" y="3892340"/>
          <a:ext cx="3683000" cy="571500"/>
        </p:xfrm>
        <a:graphic>
          <a:graphicData uri="http://schemas.openxmlformats.org/presentationml/2006/ole">
            <p:oleObj spid="_x0000_s94215" name="Equation" r:id="rId3" imgW="368280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09041"/>
            <a:ext cx="3773488" cy="2573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51" name="Rectangle 118"/>
          <p:cNvSpPr>
            <a:spLocks noChangeArrowheads="1"/>
          </p:cNvSpPr>
          <p:nvPr/>
        </p:nvSpPr>
        <p:spPr bwMode="auto">
          <a:xfrm>
            <a:off x="4372132" y="675574"/>
            <a:ext cx="4535332" cy="31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Goal:</a:t>
            </a:r>
            <a:r>
              <a:rPr lang="en-US" altLang="en-US" sz="1800" b="1" dirty="0" smtClean="0"/>
              <a:t> get to the top of the hill as quickly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as possible.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Reward = -1 for each step taken when you are not at the top of the hill.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Return = -(number of steps)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 is maximized by minimizing the number of step to reach the top of the hill.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baseline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118"/>
          <p:cNvSpPr>
            <a:spLocks noChangeArrowheads="1"/>
          </p:cNvSpPr>
          <p:nvPr/>
        </p:nvSpPr>
        <p:spPr bwMode="auto">
          <a:xfrm>
            <a:off x="228599" y="3927423"/>
            <a:ext cx="8678863" cy="13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Other distinctions</a:t>
            </a:r>
            <a:r>
              <a:rPr lang="en-US" altLang="en-US" sz="1800" b="1" dirty="0" smtClean="0"/>
              <a:t> include deterministic versus dynamic: the context for a task can change as a function of time (e.g., an airline reservation system).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In such</a:t>
            </a:r>
            <a:r>
              <a:rPr lang="en-US" altLang="en-US" sz="1800" b="1" dirty="0" smtClean="0"/>
              <a:t> cases time to solution might also be important (minimizing the number of steps as well as the overall return).</a:t>
            </a:r>
            <a:endParaRPr lang="en-US" altLang="en-US" sz="1800" b="1" baseline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83630" y="585242"/>
            <a:ext cx="8739708" cy="388182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In episodic tasks, we number the time steps of each episode starting from zero.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do not have to distinguish between episodes, so we write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t,j</a:t>
            </a:r>
            <a:r>
              <a:rPr lang="en-US" altLang="en-US" b="1" dirty="0" smtClean="0"/>
              <a:t> instead of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b="1" dirty="0" smtClean="0"/>
              <a:t> for the state </a:t>
            </a:r>
            <a:r>
              <a:rPr lang="en-US" altLang="en-US" i="1" dirty="0" smtClean="0"/>
              <a:t>s</a:t>
            </a:r>
            <a:r>
              <a:rPr lang="en-US" altLang="en-US" b="1" dirty="0" smtClean="0"/>
              <a:t> at step </a:t>
            </a:r>
            <a:r>
              <a:rPr lang="en-US" altLang="en-US" i="1" dirty="0" smtClean="0"/>
              <a:t>t</a:t>
            </a:r>
            <a:r>
              <a:rPr lang="en-US" altLang="en-US" b="1" dirty="0" smtClean="0"/>
              <a:t> of episode </a:t>
            </a:r>
            <a:r>
              <a:rPr lang="en-US" altLang="en-US" i="1" dirty="0" smtClean="0"/>
              <a:t>j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Think of each episode as ending in an absorbing state that always produces reward of zero:</a:t>
            </a:r>
          </a:p>
          <a:p>
            <a:pPr marL="165100" indent="-165100">
              <a:spcBef>
                <a:spcPts val="7200"/>
              </a:spcBef>
              <a:spcAft>
                <a:spcPts val="1200"/>
              </a:spcAft>
            </a:pPr>
            <a:r>
              <a:rPr lang="en-US" altLang="en-US" b="1" dirty="0" smtClean="0"/>
              <a:t>We can cover all cases by writing: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where </a:t>
            </a:r>
            <a:r>
              <a:rPr lang="en-US" altLang="en-US" dirty="0" smtClean="0">
                <a:sym typeface="Symbol"/>
              </a:rPr>
              <a:t> = 1 </a:t>
            </a:r>
            <a:r>
              <a:rPr lang="en-US" altLang="en-US" b="1" dirty="0" smtClean="0">
                <a:sym typeface="Symbol"/>
              </a:rPr>
              <a:t>only if a zero reward absorbing state is always reached.</a:t>
            </a:r>
            <a:endParaRPr lang="en-US" altLang="en-US" b="1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Unified Notation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7405141" y="5681272"/>
            <a:ext cx="914400" cy="914400"/>
          </a:xfrm>
          <a:prstGeom prst="arc">
            <a:avLst>
              <a:gd name="adj1" fmla="val 9987848"/>
              <a:gd name="adj2" fmla="val 10284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79304" y="2687042"/>
            <a:ext cx="6945444" cy="960905"/>
            <a:chOff x="629604" y="2926882"/>
            <a:chExt cx="6945444" cy="960905"/>
          </a:xfrm>
        </p:grpSpPr>
        <p:grpSp>
          <p:nvGrpSpPr>
            <p:cNvPr id="13" name="Group 12"/>
            <p:cNvGrpSpPr/>
            <p:nvPr/>
          </p:nvGrpSpPr>
          <p:grpSpPr>
            <a:xfrm>
              <a:off x="629604" y="3054350"/>
              <a:ext cx="457200" cy="457200"/>
              <a:chOff x="5411449" y="6130977"/>
              <a:chExt cx="457200" cy="457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21125" y="3054350"/>
              <a:ext cx="457200" cy="457200"/>
              <a:chOff x="5411449" y="6130977"/>
              <a:chExt cx="457200" cy="457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7643" y="3054350"/>
              <a:ext cx="457200" cy="457200"/>
              <a:chOff x="5411449" y="6130977"/>
              <a:chExt cx="457200" cy="457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800" kern="0" baseline="-25000" dirty="0" smtClean="0">
                    <a:latin typeface="+mn-lt"/>
                  </a:rPr>
                  <a:t>2</a:t>
                </a:r>
                <a:endPara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081682" y="3054350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2352" y="3282950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491882" y="2926882"/>
              <a:ext cx="1223711" cy="712136"/>
              <a:chOff x="4052809" y="2758294"/>
              <a:chExt cx="989351" cy="1004341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82789" y="2803264"/>
                <a:ext cx="959371" cy="959371"/>
                <a:chOff x="4082789" y="2789238"/>
                <a:chExt cx="959371" cy="959371"/>
              </a:xfrm>
            </p:grpSpPr>
            <p:sp>
              <p:nvSpPr>
                <p:cNvPr id="33" name="Arc 32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H="1" flipV="1">
                <a:off x="4052809" y="2758294"/>
                <a:ext cx="959371" cy="959371"/>
                <a:chOff x="4082789" y="2789238"/>
                <a:chExt cx="959371" cy="959371"/>
              </a:xfrm>
            </p:grpSpPr>
            <p:sp>
              <p:nvSpPr>
                <p:cNvPr id="39" name="Arc 38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099296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599560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84241" y="293100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8228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2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84772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3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5560" y="2945991"/>
              <a:ext cx="779488" cy="9417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4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0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kern="0" dirty="0" smtClean="0"/>
                <a:t>r</a:t>
              </a:r>
              <a:r>
                <a:rPr lang="en-US" sz="1800" kern="0" baseline="-25000" dirty="0" smtClean="0"/>
                <a:t>5</a:t>
              </a:r>
              <a:r>
                <a:rPr lang="en-US" sz="1800" kern="0" dirty="0" smtClean="0"/>
                <a:t> =0</a:t>
              </a:r>
              <a:endParaRPr lang="en-US" sz="1800" b="1" kern="0" dirty="0" smtClean="0"/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b="1" kern="0" dirty="0" smtClean="0"/>
                <a:t>…</a:t>
              </a:r>
            </a:p>
          </p:txBody>
        </p:sp>
      </p:grp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103375" y="3457680"/>
          <a:ext cx="1422400" cy="571500"/>
        </p:xfrm>
        <a:graphic>
          <a:graphicData uri="http://schemas.openxmlformats.org/presentationml/2006/ole">
            <p:oleObj spid="_x0000_s98309" name="Equation" r:id="rId3" imgW="142236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11501</TotalTime>
  <Words>1738</Words>
  <Application>Microsoft PowerPoint</Application>
  <PresentationFormat>Letter Paper (8.5x11 in)</PresentationFormat>
  <Paragraphs>171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772</cp:revision>
  <dcterms:created xsi:type="dcterms:W3CDTF">2002-09-12T17:13:32Z</dcterms:created>
  <dcterms:modified xsi:type="dcterms:W3CDTF">2008-03-27T14:19:47Z</dcterms:modified>
</cp:coreProperties>
</file>