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8"/>
  </p:notesMasterIdLst>
  <p:handoutMasterIdLst>
    <p:handoutMasterId r:id="rId19"/>
  </p:handoutMasterIdLst>
  <p:sldIdLst>
    <p:sldId id="325" r:id="rId3"/>
    <p:sldId id="334" r:id="rId4"/>
    <p:sldId id="375" r:id="rId5"/>
    <p:sldId id="376" r:id="rId6"/>
    <p:sldId id="350" r:id="rId7"/>
    <p:sldId id="353" r:id="rId8"/>
    <p:sldId id="383" r:id="rId9"/>
    <p:sldId id="377" r:id="rId10"/>
    <p:sldId id="384" r:id="rId11"/>
    <p:sldId id="379" r:id="rId12"/>
    <p:sldId id="385" r:id="rId13"/>
    <p:sldId id="386" r:id="rId14"/>
    <p:sldId id="387" r:id="rId15"/>
    <p:sldId id="388" r:id="rId16"/>
    <p:sldId id="378" r:id="rId17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2683"/>
        <p:guide pos="561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5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17,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rii.ricoh.com/~stork/DHSch6.ppt" TargetMode="External"/><Relationship Id="rId7" Type="http://schemas.openxmlformats.org/officeDocument/2006/relationships/hyperlink" Target="http://www.ece.msstate.edu/research/isip/publications/courses/ece_8443/lectures/current/lecture_17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s.toronto.edu/~hinton/nntut.html" TargetMode="External"/><Relationship Id="rId5" Type="http://schemas.openxmlformats.org/officeDocument/2006/relationships/hyperlink" Target="http://www.idsia.ch/NNcourse/" TargetMode="External"/><Relationship Id="rId4" Type="http://schemas.openxmlformats.org/officeDocument/2006/relationships/hyperlink" Target="http://www.autonlab.org/tutorials/neural.html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Feedforward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 Networks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Multilayer Networks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Backpropagation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Posteriors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Kernels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DHS: Chapter 6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AM: Neural Network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NSFC: Introduction to NNs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6"/>
              </a:rPr>
              <a:t>GH: Short Courses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6018213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.../publications/courses/ece_8443/lectures/current/lecture_17.ppt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17: </a:t>
            </a:r>
            <a:r>
              <a:rPr lang="en-US" b="1" dirty="0" smtClean="0">
                <a:solidFill>
                  <a:schemeClr val="accent2"/>
                </a:solidFill>
              </a:rPr>
              <a:t>NEURAL NETWORKS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15790" y="1543988"/>
            <a:ext cx="1933732" cy="235037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61406" y="3207479"/>
            <a:ext cx="2762421" cy="210356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Network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Let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k</a:t>
            </a:r>
            <a:r>
              <a:rPr lang="en-US" sz="1800" b="1" dirty="0" smtClean="0"/>
              <a:t> be the </a:t>
            </a:r>
            <a:r>
              <a:rPr lang="en-US" sz="1800" dirty="0" smtClean="0"/>
              <a:t>k-</a:t>
            </a:r>
            <a:r>
              <a:rPr lang="en-US" sz="1800" dirty="0" err="1" smtClean="0"/>
              <a:t>th</a:t>
            </a:r>
            <a:r>
              <a:rPr lang="en-US" sz="1800" b="1" dirty="0" smtClean="0"/>
              <a:t> target (or desired) output and </a:t>
            </a:r>
            <a:r>
              <a:rPr lang="en-US" sz="1800" dirty="0" err="1" smtClean="0"/>
              <a:t>z</a:t>
            </a:r>
            <a:r>
              <a:rPr lang="en-US" sz="1800" baseline="-25000" dirty="0" err="1" smtClean="0"/>
              <a:t>k</a:t>
            </a:r>
            <a:r>
              <a:rPr lang="en-US" sz="1800" b="1" dirty="0" smtClean="0"/>
              <a:t> be the </a:t>
            </a:r>
            <a:r>
              <a:rPr lang="en-US" sz="1800" dirty="0" smtClean="0"/>
              <a:t>k-</a:t>
            </a:r>
            <a:r>
              <a:rPr lang="en-US" sz="1800" dirty="0" err="1" smtClean="0"/>
              <a:t>th</a:t>
            </a:r>
            <a:r>
              <a:rPr lang="en-US" sz="1800" b="1" dirty="0" smtClean="0"/>
              <a:t> computed output with </a:t>
            </a:r>
            <a:r>
              <a:rPr lang="en-US" sz="1800" dirty="0" smtClean="0"/>
              <a:t>k = 1, …, c </a:t>
            </a:r>
            <a:r>
              <a:rPr lang="en-US" sz="1800" b="1" dirty="0" smtClean="0"/>
              <a:t>and w represents all the weights of the network.</a:t>
            </a:r>
          </a:p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Training error: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 learning rule is based on gradient descent:</a:t>
            </a:r>
          </a:p>
          <a:p>
            <a:pPr marL="344488" lvl="1" indent="-179388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weights are initialized with pseudo-random values and are changed in a direction that will reduce the error:</a:t>
            </a:r>
          </a:p>
          <a:p>
            <a:pPr marL="344488" lvl="1" indent="-179388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b="1" dirty="0" smtClean="0">
                <a:solidFill>
                  <a:schemeClr val="bg1"/>
                </a:solidFill>
              </a:rPr>
              <a:t>where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</a:t>
            </a:r>
            <a:r>
              <a:rPr lang="en-US" sz="1800" b="1" i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is the learning rate which indicates the relative size of the change in weights.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weight are updated using: </a:t>
            </a:r>
            <a:r>
              <a:rPr lang="en-US" sz="1800" b="1" dirty="0" smtClean="0">
                <a:solidFill>
                  <a:schemeClr val="bg1"/>
                </a:solidFill>
              </a:rPr>
              <a:t>w</a:t>
            </a:r>
            <a:r>
              <a:rPr lang="en-US" sz="1800" dirty="0" smtClean="0">
                <a:solidFill>
                  <a:schemeClr val="bg1"/>
                </a:solidFill>
              </a:rPr>
              <a:t>(m +1) = </a:t>
            </a:r>
            <a:r>
              <a:rPr lang="en-US" sz="1800" b="1" dirty="0" smtClean="0">
                <a:solidFill>
                  <a:schemeClr val="bg1"/>
                </a:solidFill>
              </a:rPr>
              <a:t>w </a:t>
            </a:r>
            <a:r>
              <a:rPr lang="en-US" sz="1800" dirty="0" smtClean="0">
                <a:solidFill>
                  <a:schemeClr val="bg1"/>
                </a:solidFill>
              </a:rPr>
              <a:t>(m) +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</a:t>
            </a:r>
            <a:r>
              <a:rPr lang="en-US" sz="1800" b="1" dirty="0" smtClean="0">
                <a:solidFill>
                  <a:schemeClr val="bg1"/>
                </a:solidFill>
              </a:rPr>
              <a:t>w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(m).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Error on the hidden–to-output weights:</a:t>
            </a:r>
          </a:p>
          <a:p>
            <a:pPr marL="165100" lvl="1" indent="-165100">
              <a:spcBef>
                <a:spcPts val="120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where the sensitivity of unit </a:t>
            </a:r>
            <a:r>
              <a:rPr lang="en-US" sz="1800" dirty="0" smtClean="0">
                <a:solidFill>
                  <a:schemeClr val="bg1"/>
                </a:solidFill>
              </a:rPr>
              <a:t>k </a:t>
            </a:r>
            <a:r>
              <a:rPr lang="en-US" sz="1800" b="1" dirty="0" smtClean="0">
                <a:solidFill>
                  <a:schemeClr val="bg1"/>
                </a:solidFill>
              </a:rPr>
              <a:t>is defined as:</a:t>
            </a:r>
          </a:p>
          <a:p>
            <a:pPr marL="165100" lvl="1" indent="-165100"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and describes how the overall error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changes with the activation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of the unit’s net:</a:t>
            </a:r>
          </a:p>
          <a:p>
            <a:pPr lvl="2">
              <a:spcAft>
                <a:spcPts val="1200"/>
              </a:spcAft>
              <a:buFontTx/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                         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122853" y="1352082"/>
          <a:ext cx="3043237" cy="574675"/>
        </p:xfrm>
        <a:graphic>
          <a:graphicData uri="http://schemas.openxmlformats.org/presentationml/2006/ole">
            <p:oleObj spid="_x0000_s34817" name="Equation" r:id="rId3" imgW="3022560" imgH="571320" progId="Equation.3">
              <p:embed/>
            </p:oleObj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633548" y="2771723"/>
          <a:ext cx="1179513" cy="557213"/>
        </p:xfrm>
        <a:graphic>
          <a:graphicData uri="http://schemas.openxmlformats.org/presentationml/2006/ole">
            <p:oleObj spid="_x0000_s34818" name="Equation" r:id="rId4" imgW="1180800" imgH="558720" progId="Equation.3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738478" y="4517740"/>
          <a:ext cx="2952750" cy="639762"/>
        </p:xfrm>
        <a:graphic>
          <a:graphicData uri="http://schemas.openxmlformats.org/presentationml/2006/ole">
            <p:oleObj spid="_x0000_s34822" name="Equation" r:id="rId5" imgW="2933640" imgH="634680" progId="Equation.3">
              <p:embed/>
            </p:oleObj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223527" y="5118674"/>
          <a:ext cx="1158875" cy="604838"/>
        </p:xfrm>
        <a:graphic>
          <a:graphicData uri="http://schemas.openxmlformats.org/presentationml/2006/ole">
            <p:oleObj spid="_x0000_s34823" name="Equation" r:id="rId6" imgW="1168200" imgH="609480" progId="Equation.3">
              <p:embed/>
            </p:oleObj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944001" y="6006996"/>
          <a:ext cx="4211637" cy="604838"/>
        </p:xfrm>
        <a:graphic>
          <a:graphicData uri="http://schemas.openxmlformats.org/presentationml/2006/ole">
            <p:oleObj spid="_x0000_s34824" name="Equation" r:id="rId7" imgW="422892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Network Learning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Since </a:t>
            </a:r>
            <a:r>
              <a:rPr lang="en-US" sz="1800" dirty="0" err="1" smtClean="0">
                <a:solidFill>
                  <a:schemeClr val="bg1"/>
                </a:solidFill>
              </a:rPr>
              <a:t>net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= </a:t>
            </a:r>
            <a:r>
              <a:rPr lang="en-US" sz="1800" b="1" dirty="0" err="1" smtClean="0">
                <a:solidFill>
                  <a:schemeClr val="bg1"/>
                </a:solidFill>
              </a:rPr>
              <a:t>w</a:t>
            </a:r>
            <a:r>
              <a:rPr lang="en-US" sz="1800" b="1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b="1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1800" b="1" dirty="0" err="1" smtClean="0">
                <a:solidFill>
                  <a:schemeClr val="bg1"/>
                </a:solidFill>
              </a:rPr>
              <a:t>.y</a:t>
            </a:r>
            <a:r>
              <a:rPr 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Therefore, the weight update (or learning rule) for the hidden-to-output weights is: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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w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kj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= 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= (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t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 –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) f’ (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net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endParaRPr lang="en-US" sz="1800" i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 algn="ctr">
              <a:buFont typeface="Arial" pitchFamily="34" charset="0"/>
              <a:buChar char="•"/>
            </a:pPr>
            <a:endParaRPr lang="en-US" sz="1800" b="1" i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error on the input-to-hidden units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 smtClean="0"/>
              <a:t>The first term is given by:</a:t>
            </a:r>
          </a:p>
          <a:p>
            <a:pPr marL="165100" lvl="1" indent="-165100">
              <a:spcBef>
                <a:spcPts val="8400"/>
              </a:spcBef>
              <a:buFont typeface="Arial" pitchFamily="34" charset="0"/>
              <a:buChar char="•"/>
            </a:pPr>
            <a:r>
              <a:rPr lang="en-US" sz="1800" b="1" dirty="0" smtClean="0"/>
              <a:t>We define the sensitivity for a hidden unit:</a:t>
            </a:r>
          </a:p>
          <a:p>
            <a:pPr marL="165100" lvl="1" indent="-165100">
              <a:spcBef>
                <a:spcPts val="1800"/>
              </a:spcBef>
            </a:pPr>
            <a:r>
              <a:rPr lang="en-US" sz="1800" b="1" dirty="0" smtClean="0"/>
              <a:t>	which demonstrates that </a:t>
            </a:r>
            <a:r>
              <a:rPr lang="en-US" sz="1800" b="1" dirty="0" smtClean="0">
                <a:solidFill>
                  <a:schemeClr val="bg1"/>
                </a:solidFill>
              </a:rPr>
              <a:t>“the sensitivity at a hidden unit is simply the sum of the individual sensitivities at the output units weighted by the hidden-to-output weights </a:t>
            </a:r>
            <a:r>
              <a:rPr lang="en-US" sz="1800" dirty="0" err="1" smtClean="0">
                <a:solidFill>
                  <a:schemeClr val="bg1"/>
                </a:solidFill>
              </a:rPr>
              <a:t>w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kj</a:t>
            </a:r>
            <a:r>
              <a:rPr lang="en-US" sz="1800" b="1" dirty="0" smtClean="0">
                <a:solidFill>
                  <a:schemeClr val="bg1"/>
                </a:solidFill>
              </a:rPr>
              <a:t>; all </a:t>
            </a:r>
            <a:r>
              <a:rPr lang="en-US" sz="1800" b="1" dirty="0" err="1" smtClean="0">
                <a:solidFill>
                  <a:schemeClr val="bg1"/>
                </a:solidFill>
              </a:rPr>
              <a:t>multipled</a:t>
            </a:r>
            <a:r>
              <a:rPr lang="en-US" sz="1800" b="1" dirty="0" smtClean="0">
                <a:solidFill>
                  <a:schemeClr val="bg1"/>
                </a:solidFill>
              </a:rPr>
              <a:t> by </a:t>
            </a:r>
            <a:r>
              <a:rPr lang="en-US" sz="1800" dirty="0" smtClean="0">
                <a:solidFill>
                  <a:schemeClr val="bg1"/>
                </a:solidFill>
              </a:rPr>
              <a:t>f’(</a:t>
            </a:r>
            <a:r>
              <a:rPr lang="en-US" sz="1800" dirty="0" err="1" smtClean="0">
                <a:solidFill>
                  <a:schemeClr val="bg1"/>
                </a:solidFill>
              </a:rPr>
              <a:t>net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1800" dirty="0" smtClean="0">
                <a:solidFill>
                  <a:schemeClr val="bg1"/>
                </a:solidFill>
              </a:rPr>
              <a:t>).</a:t>
            </a:r>
            <a:r>
              <a:rPr lang="en-US" sz="1800" b="1" i="1" dirty="0" smtClean="0">
                <a:solidFill>
                  <a:schemeClr val="bg1"/>
                </a:solidFill>
              </a:rPr>
              <a:t>”</a:t>
            </a:r>
          </a:p>
          <a:p>
            <a:pPr marL="165100" lvl="1" indent="-1651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b="1" dirty="0" smtClean="0"/>
              <a:t>The learning rule for the</a:t>
            </a:r>
            <a:br>
              <a:rPr lang="en-US" sz="1800" b="1" dirty="0" smtClean="0"/>
            </a:br>
            <a:r>
              <a:rPr lang="en-US" sz="1800" b="1" dirty="0" smtClean="0"/>
              <a:t>input-to-hidden weights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390854" y="601481"/>
          <a:ext cx="996950" cy="631825"/>
        </p:xfrm>
        <a:graphic>
          <a:graphicData uri="http://schemas.openxmlformats.org/presentationml/2006/ole">
            <p:oleObj spid="_x0000_s37895" name="Equation" r:id="rId3" imgW="1002960" imgH="634680" progId="Equation.3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4863346" y="2039703"/>
          <a:ext cx="2246312" cy="679450"/>
        </p:xfrm>
        <a:graphic>
          <a:graphicData uri="http://schemas.openxmlformats.org/presentationml/2006/ole">
            <p:oleObj spid="_x0000_s37896" name="Equation" r:id="rId4" imgW="2222280" imgH="672840" progId="Equation.3">
              <p:embed/>
            </p:oleObj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182910" y="2794000"/>
          <a:ext cx="5256213" cy="1360488"/>
        </p:xfrm>
        <a:graphic>
          <a:graphicData uri="http://schemas.openxmlformats.org/presentationml/2006/ole">
            <p:oleObj spid="_x0000_s37897" name="Equation" r:id="rId5" imgW="5257800" imgH="1358640" progId="Equation.3">
              <p:embed/>
            </p:oleObj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5033676" y="4154333"/>
          <a:ext cx="1971675" cy="569912"/>
        </p:xfrm>
        <a:graphic>
          <a:graphicData uri="http://schemas.openxmlformats.org/presentationml/2006/ole">
            <p:oleObj spid="_x0000_s37898" name="Equation" r:id="rId6" imgW="1981080" imgH="571320" progId="Equation.3">
              <p:embed/>
            </p:oleObj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488571" y="5979853"/>
          <a:ext cx="3619500" cy="631825"/>
        </p:xfrm>
        <a:graphic>
          <a:graphicData uri="http://schemas.openxmlformats.org/presentationml/2006/ole">
            <p:oleObj spid="_x0000_s37899" name="Equation" r:id="rId7" imgW="322560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Stochastic Back 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kern="0" dirty="0" smtClean="0"/>
              <a:t>Starting with a pseudo-random weight configuration, the stochastic </a:t>
            </a:r>
            <a:r>
              <a:rPr lang="en-US" sz="1800" b="1" kern="0" dirty="0" err="1" smtClean="0"/>
              <a:t>backpropagation</a:t>
            </a:r>
            <a:r>
              <a:rPr lang="en-US" sz="1800" b="1" kern="0" dirty="0" smtClean="0"/>
              <a:t> algorithm can be written as: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79685" y="1680954"/>
            <a:ext cx="8349522" cy="2578309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1" indent="-1651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Begin</a:t>
            </a:r>
          </a:p>
          <a:p>
            <a:pPr marL="344488" marR="0" lvl="1" indent="-179388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initialize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n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H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; </a:t>
            </a: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w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 criterion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, , m  0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do m  m + 1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30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m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 randomly chosen pattern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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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;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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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y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endParaRPr kumimoji="0" lang="en-US" sz="1800" i="0" strike="noStrike" kern="0" cap="none" spc="0" normalizeH="0" baseline="-25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until ||J(w)|| &lt; </a:t>
            </a:r>
          </a:p>
          <a:p>
            <a:pPr marL="344488" marR="0" lvl="1" indent="-179388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return w</a:t>
            </a:r>
          </a:p>
          <a:p>
            <a:pPr marL="0"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End</a:t>
            </a:r>
            <a:endParaRPr kumimoji="0" lang="en-US" sz="1800" b="1" i="0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Stopping Criterion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278817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One example of a stopping algorithm is to terminate the algorithm when the change in the criterion function </a:t>
            </a:r>
            <a:r>
              <a:rPr lang="en-US" sz="1800" dirty="0" smtClean="0"/>
              <a:t>J(w)</a:t>
            </a:r>
            <a:r>
              <a:rPr lang="en-US" sz="1800" b="1" dirty="0" smtClean="0"/>
              <a:t> is smaller than some preset value </a:t>
            </a:r>
            <a:r>
              <a:rPr lang="en-US" sz="1800" b="1" dirty="0" smtClean="0">
                <a:sym typeface="Symbol" pitchFamily="18" charset="2"/>
              </a:rPr>
              <a:t>.</a:t>
            </a:r>
          </a:p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other stopping criteria that lead to better performance than this one. Most gradient descent approaches can be applied.</a:t>
            </a:r>
          </a:p>
          <a:p>
            <a:pPr marL="165100" lvl="2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So far, we have considered the error on a single pattern, but we want to consider an error defined over the entirety of patterns in the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The total training error is the sum over the errors of</a:t>
            </a:r>
            <a:br>
              <a:rPr lang="en-US" sz="1800" b="1" dirty="0" smtClean="0"/>
            </a:br>
            <a:r>
              <a:rPr lang="en-US" sz="1800" b="1" dirty="0" smtClean="0"/>
              <a:t>n individual patterns: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A weight update may reduce the error on the single pattern being presented but can increase the error on the full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However, given a large number of such individual updates, the total error decreases.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761080" y="3228403"/>
          <a:ext cx="1060450" cy="593725"/>
        </p:xfrm>
        <a:graphic>
          <a:graphicData uri="http://schemas.openxmlformats.org/presentationml/2006/ole">
            <p:oleObj spid="_x0000_s39938" name="Equation" r:id="rId3" imgW="106668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Learning Curves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Before training starts, the error on the training set is high; through the learning process, the error becomes smaller.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error per pattern depends on the amount of training data and the expressive power (such as the number of weights) in the network.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average error on an independent test set is always higher than on the training set, and it can decrease as well as increase.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A validation set is used in order to decide</a:t>
            </a:r>
            <a:br>
              <a:rPr lang="en-US" sz="1800" b="1" dirty="0" smtClean="0"/>
            </a:br>
            <a:r>
              <a:rPr lang="en-US" sz="1800" b="1" dirty="0" smtClean="0"/>
              <a:t>when to stop training; we do not want to</a:t>
            </a:r>
            <a:br>
              <a:rPr lang="en-US" sz="1800" b="1" dirty="0" smtClean="0"/>
            </a:br>
            <a:r>
              <a:rPr lang="en-US" sz="1800" b="1" dirty="0" err="1" smtClean="0"/>
              <a:t>overfit</a:t>
            </a:r>
            <a:r>
              <a:rPr lang="en-US" sz="1800" b="1" dirty="0" smtClean="0"/>
              <a:t> the network and decrease the </a:t>
            </a:r>
            <a:br>
              <a:rPr lang="en-US" sz="1800" b="1" dirty="0" smtClean="0"/>
            </a:br>
            <a:r>
              <a:rPr lang="en-US" sz="1800" b="1" dirty="0" smtClean="0"/>
              <a:t>power of the classifier generalization.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6180" r="17054" b="35203"/>
          <a:stretch>
            <a:fillRect/>
          </a:stretch>
        </p:blipFill>
        <p:spPr>
          <a:xfrm>
            <a:off x="5575769" y="2872668"/>
            <a:ext cx="3342806" cy="2480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the concept of a </a:t>
            </a:r>
            <a:r>
              <a:rPr lang="en-US" sz="1800" b="1" dirty="0" err="1" smtClean="0">
                <a:solidFill>
                  <a:schemeClr val="bg1"/>
                </a:solidFill>
              </a:rPr>
              <a:t>feedforward</a:t>
            </a:r>
            <a:r>
              <a:rPr lang="en-US" sz="1800" b="1" dirty="0" smtClean="0">
                <a:solidFill>
                  <a:schemeClr val="bg1"/>
                </a:solidFill>
              </a:rPr>
              <a:t> neural network.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the basic computational structure.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how to train this network using </a:t>
            </a:r>
            <a:r>
              <a:rPr lang="en-US" sz="1800" b="1" dirty="0" err="1" smtClean="0">
                <a:solidFill>
                  <a:schemeClr val="bg1"/>
                </a:solidFill>
              </a:rPr>
              <a:t>backpropagation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Discussed stopping criterion.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the problems associated with learning, notably </a:t>
            </a:r>
            <a:r>
              <a:rPr lang="en-US" sz="1800" b="1" dirty="0" err="1" smtClean="0">
                <a:solidFill>
                  <a:schemeClr val="bg1"/>
                </a:solidFill>
              </a:rPr>
              <a:t>overfitting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What we didn’t discuss:</a:t>
            </a:r>
          </a:p>
          <a:p>
            <a:pPr marL="344488" indent="-179388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Many, many forms of neural networks. Three important classes to consider: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Basis functions: 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Boltzmann machines: a type of simulated annealing stochastic recurrent neural network.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Recurrent networks: used extensively in time series analysis.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Posterior estimation: in the limit of infinite data the outputs approximate a true a posteriori probability in the least squares sense.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Alternative training strategies and learning rules.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5699" y="3249933"/>
          <a:ext cx="1524000" cy="609600"/>
        </p:xfrm>
        <a:graphic>
          <a:graphicData uri="http://schemas.openxmlformats.org/presentationml/2006/ole">
            <p:oleObj spid="_x0000_s59394" name="Equation" r:id="rId3" imgW="152388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Overview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many problems for which linear discriminant functions are insufficient for minimum error.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 methods, such as Support Vector Machines require judicious choice of a kernel function (though data-driven methods to estimate kernels exist).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“brute” approach might be to select a complete basis set such as all polynomials; such a classifier would require too many parameters to be determined from a limited number of training samples.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is no automatic method for determining the nonlinearities when no information is provided to the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Multilayer Neural Networks attempt to learn the form of the nonlinearity from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These were loosely motivated by attempts to emulate behavior of the human brain, though the individual computation units (e.g., a node) and training procedures (e.g.,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) are not intended to replicate properties of a human brain.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Learning algorithms are generally gradient-descent approaches to minimizing error.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Networks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2618562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three-layer neural network consists of an input layer, a hidden layer and an output layer interconnected by modifiable weights represented by links between layers.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bias term that is connected to all units.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35022" y="674558"/>
            <a:ext cx="6183553" cy="5092414"/>
          </a:xfrm>
          <a:prstGeom prst="rect">
            <a:avLst/>
          </a:prstGeom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0454" y="3948315"/>
            <a:ext cx="4436515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This simple network can solve the exclusive-OR problem.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hidden and output units from the linear weighted sum of their inputs and perform a simple </a:t>
            </a:r>
            <a:r>
              <a:rPr lang="en-US" sz="1800" b="1" dirty="0" err="1" smtClean="0"/>
              <a:t>thresholding</a:t>
            </a:r>
            <a:r>
              <a:rPr lang="en-US" sz="1800" b="1" dirty="0" smtClean="0"/>
              <a:t> (+1 if the inputs are greater than zero, -1 otherwise).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Definitions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 single “bias unit” is connected to each unit other than the input units.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Net activation: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</a:pPr>
            <a:r>
              <a:rPr lang="en-US" sz="1800" b="1" dirty="0" smtClean="0"/>
              <a:t>	where the subscript </a:t>
            </a:r>
            <a:r>
              <a:rPr lang="en-US" sz="1800" dirty="0" err="1" smtClean="0"/>
              <a:t>i</a:t>
            </a:r>
            <a:r>
              <a:rPr lang="en-US" sz="1800" b="1" dirty="0" smtClean="0"/>
              <a:t> indexes units in the input layer,</a:t>
            </a:r>
            <a:r>
              <a:rPr lang="en-US" sz="1800" dirty="0" smtClean="0"/>
              <a:t> </a:t>
            </a:r>
            <a:r>
              <a:rPr lang="en-US" sz="1800" i="1" dirty="0" smtClean="0"/>
              <a:t>j</a:t>
            </a:r>
            <a:r>
              <a:rPr lang="en-US" sz="1800" dirty="0" smtClean="0"/>
              <a:t> </a:t>
            </a:r>
            <a:r>
              <a:rPr lang="en-US" sz="1800" b="1" dirty="0" smtClean="0"/>
              <a:t>in the hidden; </a:t>
            </a:r>
            <a:r>
              <a:rPr lang="en-US" sz="1800" i="1" dirty="0" err="1" smtClean="0"/>
              <a:t>w</a:t>
            </a:r>
            <a:r>
              <a:rPr lang="en-US" sz="1800" i="1" baseline="-25000" dirty="0" err="1" smtClean="0"/>
              <a:t>ji</a:t>
            </a:r>
            <a:r>
              <a:rPr lang="en-US" sz="1800" b="1" baseline="-25000" dirty="0" smtClean="0"/>
              <a:t> </a:t>
            </a:r>
            <a:r>
              <a:rPr lang="en-US" sz="1800" b="1" dirty="0" smtClean="0"/>
              <a:t>denotes the input-to-hidden layer weights at the hidden unit </a:t>
            </a:r>
            <a:r>
              <a:rPr lang="en-US" sz="1800" i="1" dirty="0" smtClean="0"/>
              <a:t>j</a:t>
            </a:r>
            <a:r>
              <a:rPr lang="en-US" sz="1800" b="1" dirty="0" smtClean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hidden unit emits an output that is a nonlinear function of </a:t>
            </a:r>
            <a:br>
              <a:rPr lang="en-US" sz="1800" b="1" dirty="0" smtClean="0"/>
            </a:br>
            <a:r>
              <a:rPr lang="en-US" sz="1800" b="1" dirty="0" smtClean="0"/>
              <a:t>its activation: </a:t>
            </a:r>
            <a:r>
              <a:rPr lang="en-US" sz="1800" i="1" dirty="0" err="1" smtClean="0"/>
              <a:t>y</a:t>
            </a:r>
            <a:r>
              <a:rPr lang="en-US" sz="1800" i="1" baseline="-25000" dirty="0" err="1" smtClean="0"/>
              <a:t>j</a:t>
            </a:r>
            <a:r>
              <a:rPr lang="en-US" sz="1800" i="1" baseline="-25000" dirty="0" smtClean="0"/>
              <a:t> </a:t>
            </a:r>
            <a:r>
              <a:rPr lang="en-US" sz="1800" i="1" dirty="0" smtClean="0"/>
              <a:t>= f(</a:t>
            </a:r>
            <a:r>
              <a:rPr lang="en-US" sz="1800" i="1" dirty="0" err="1" smtClean="0"/>
              <a:t>net</a:t>
            </a:r>
            <a:r>
              <a:rPr lang="en-US" sz="1800" i="1" baseline="-25000" dirty="0" err="1" smtClean="0"/>
              <a:t>j</a:t>
            </a:r>
            <a:r>
              <a:rPr lang="en-US" sz="1800" i="1" dirty="0" smtClean="0"/>
              <a:t>)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Even though the individual computational units are simple (e.g., a simple threshold), a collection of large numbers of simple nonlinear units can result in a powerful learning machine (similar to the human brain).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output unit similarly computes its net activation based on the hidden unit signals as:</a:t>
            </a:r>
          </a:p>
          <a:p>
            <a:pPr marL="165100" indent="-165100">
              <a:lnSpc>
                <a:spcPct val="90000"/>
              </a:lnSpc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 smtClean="0"/>
              <a:t>	where the subscript </a:t>
            </a:r>
            <a:r>
              <a:rPr lang="en-US" sz="1800" dirty="0" smtClean="0"/>
              <a:t>k</a:t>
            </a:r>
            <a:r>
              <a:rPr lang="en-US" sz="1800" b="1" dirty="0" smtClean="0"/>
              <a:t> indexes units in the output layer and</a:t>
            </a:r>
            <a:r>
              <a:rPr lang="en-US" sz="1800" b="1" i="1" dirty="0" smtClean="0"/>
              <a:t>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H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denotes the number of hidden units.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i="1" dirty="0" err="1" smtClean="0"/>
              <a:t>z</a:t>
            </a:r>
            <a:r>
              <a:rPr lang="en-US" sz="1800" i="1" baseline="-25000" dirty="0" err="1" smtClean="0"/>
              <a:t>k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 will represent the output for systems with more than one output node. An output unit computes </a:t>
            </a:r>
            <a:r>
              <a:rPr lang="en-US" sz="1800" i="1" dirty="0" err="1" smtClean="0"/>
              <a:t>z</a:t>
            </a:r>
            <a:r>
              <a:rPr lang="en-US" sz="1800" i="1" baseline="-25000" dirty="0" err="1" smtClean="0"/>
              <a:t>k</a:t>
            </a:r>
            <a:r>
              <a:rPr lang="en-US" sz="1800" i="1" dirty="0" smtClean="0"/>
              <a:t> = f(</a:t>
            </a:r>
            <a:r>
              <a:rPr lang="en-US" sz="1800" i="1" dirty="0" err="1" smtClean="0"/>
              <a:t>net</a:t>
            </a:r>
            <a:r>
              <a:rPr lang="en-US" sz="1800" i="1" baseline="-25000" dirty="0" err="1" smtClean="0"/>
              <a:t>k</a:t>
            </a:r>
            <a:r>
              <a:rPr lang="en-US" sz="1800" i="1" dirty="0" smtClean="0"/>
              <a:t>).</a:t>
            </a:r>
            <a:endParaRPr lang="en-US" sz="1800" b="1" i="1" dirty="0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013237" y="905656"/>
          <a:ext cx="3352800" cy="571500"/>
        </p:xfrm>
        <a:graphic>
          <a:graphicData uri="http://schemas.openxmlformats.org/presentationml/2006/ole">
            <p:oleObj spid="_x0000_s22538" name="Equation" r:id="rId3" imgW="3352680" imgH="571320" progId="Equation.3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0850" y="4483153"/>
          <a:ext cx="3556000" cy="609600"/>
        </p:xfrm>
        <a:graphic>
          <a:graphicData uri="http://schemas.openxmlformats.org/presentationml/2006/ole">
            <p:oleObj spid="_x0000_s22539" name="Equation" r:id="rId4" imgW="3555720" imgH="609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Computations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158584" y="98935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43593" y="125917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161084" y="217606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146093" y="244588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205928" y="963562"/>
            <a:ext cx="2698230" cy="3923182"/>
            <a:chOff x="6205928" y="2297672"/>
            <a:chExt cx="2698230" cy="3923182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/>
            <a:srcRect l="28495" t="22960" r="30051"/>
            <a:stretch>
              <a:fillRect/>
            </a:stretch>
          </p:blipFill>
          <p:spPr>
            <a:xfrm>
              <a:off x="6340840" y="2297672"/>
              <a:ext cx="2563318" cy="3923182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6205928" y="2698230"/>
              <a:ext cx="389744" cy="554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hidden unit </a:t>
            </a:r>
            <a:r>
              <a:rPr lang="en-US" sz="1800" dirty="0" smtClean="0"/>
              <a:t>y</a:t>
            </a:r>
            <a:r>
              <a:rPr lang="en-US" sz="1800" baseline="-25000" dirty="0" smtClean="0"/>
              <a:t>1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 smtClean="0"/>
              <a:t>   </a:t>
            </a:r>
            <a:r>
              <a:rPr lang="en-US" sz="1800" i="1" dirty="0" smtClean="0">
                <a:sym typeface="Symbol" pitchFamily="18" charset="2"/>
              </a:rPr>
              <a:t></a:t>
            </a:r>
            <a:r>
              <a:rPr lang="en-US" sz="1800" i="1" dirty="0" smtClean="0"/>
              <a:t> 0 </a:t>
            </a:r>
            <a:r>
              <a:rPr lang="en-US" sz="1800" i="1" dirty="0" smtClean="0">
                <a:sym typeface="Symbol" pitchFamily="18" charset="2"/>
              </a:rPr>
              <a:t>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</a:t>
            </a:r>
            <a:endParaRPr lang="en-US" sz="1800" i="1" dirty="0" smtClean="0"/>
          </a:p>
          <a:p>
            <a:pPr marL="165100" lvl="2" indent="-165100"/>
            <a:r>
              <a:rPr lang="en-US" sz="1800" b="1" i="1" dirty="0" smtClean="0"/>
              <a:t>	</a:t>
            </a:r>
            <a:r>
              <a:rPr lang="en-US" sz="1800" i="1" dirty="0" smtClean="0"/>
              <a:t>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+ x</a:t>
            </a:r>
            <a:r>
              <a:rPr lang="en-US" sz="1800" i="1" baseline="-25000" dirty="0" smtClean="0"/>
              <a:t>2 </a:t>
            </a:r>
            <a:r>
              <a:rPr lang="en-US" sz="1800" i="1" dirty="0" smtClean="0"/>
              <a:t>+ 0.5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 smtClean="0"/>
              <a:t>  &lt; 0 </a:t>
            </a:r>
            <a:r>
              <a:rPr lang="en-US" sz="1800" i="1" dirty="0" smtClean="0">
                <a:sym typeface="Symbol" pitchFamily="18" charset="2"/>
              </a:rPr>
              <a:t>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 smtClean="0"/>
              <a:t>The hidden unit y</a:t>
            </a:r>
            <a:r>
              <a:rPr lang="en-US" sz="1800" b="1" baseline="-25000" dirty="0" smtClean="0"/>
              <a:t>2 </a:t>
            </a:r>
            <a:r>
              <a:rPr lang="en-US" sz="1800" b="1" dirty="0" smtClean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 smtClean="0"/>
              <a:t>   </a:t>
            </a:r>
            <a:r>
              <a:rPr lang="en-US" sz="1800" i="1" dirty="0" smtClean="0">
                <a:sym typeface="Symbol" pitchFamily="18" charset="2"/>
              </a:rPr>
              <a:t></a:t>
            </a:r>
            <a:r>
              <a:rPr lang="en-US" sz="1800" i="1" dirty="0" smtClean="0"/>
              <a:t> 0 </a:t>
            </a:r>
            <a:r>
              <a:rPr lang="en-US" sz="1800" i="1" dirty="0" smtClean="0">
                <a:sym typeface="Symbol" pitchFamily="18" charset="2"/>
              </a:rPr>
              <a:t> 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+1</a:t>
            </a:r>
            <a:endParaRPr lang="en-US" sz="1800" i="1" dirty="0" smtClean="0"/>
          </a:p>
          <a:p>
            <a:pPr marL="165100" lvl="2" indent="-165100">
              <a:buFont typeface="Arial" pitchFamily="34" charset="0"/>
              <a:buChar char="•"/>
            </a:pPr>
            <a:r>
              <a:rPr lang="en-US" sz="1800" i="1" dirty="0" smtClean="0"/>
              <a:t>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+ x</a:t>
            </a:r>
            <a:r>
              <a:rPr lang="en-US" sz="1800" i="1" baseline="-25000" dirty="0" smtClean="0"/>
              <a:t>2 </a:t>
            </a:r>
            <a:r>
              <a:rPr lang="en-US" sz="1800" i="1" dirty="0" smtClean="0"/>
              <a:t>-1.5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 smtClean="0"/>
              <a:t>  &lt; 0 </a:t>
            </a:r>
            <a:r>
              <a:rPr lang="en-US" sz="1800" i="1" dirty="0" smtClean="0">
                <a:sym typeface="Symbol" pitchFamily="18" charset="2"/>
              </a:rPr>
              <a:t> 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The final output unit emits </a:t>
            </a:r>
            <a:r>
              <a:rPr lang="en-US" sz="1800" i="1" dirty="0" smtClean="0">
                <a:sym typeface="Symbol" pitchFamily="18" charset="2"/>
              </a:rPr>
              <a:t>z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 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 </a:t>
            </a:r>
            <a:r>
              <a:rPr lang="en-US" sz="1800" b="1" i="1" dirty="0" smtClean="0">
                <a:sym typeface="Symbol" pitchFamily="18" charset="2"/>
              </a:rPr>
              <a:t>and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+1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b="1" i="1" dirty="0" smtClean="0">
                <a:sym typeface="Symbol" pitchFamily="18" charset="2"/>
              </a:rPr>
              <a:t>		</a:t>
            </a:r>
            <a:r>
              <a:rPr lang="en-US" sz="1800" i="1" dirty="0" err="1" smtClean="0">
                <a:sym typeface="Symbol" pitchFamily="18" charset="2"/>
              </a:rPr>
              <a:t>z</a:t>
            </a:r>
            <a:r>
              <a:rPr lang="en-US" sz="1800" i="1" baseline="-25000" dirty="0" err="1" smtClean="0">
                <a:sym typeface="Symbol" pitchFamily="18" charset="2"/>
              </a:rPr>
              <a:t>k</a:t>
            </a:r>
            <a:r>
              <a:rPr lang="en-US" sz="1800" i="1" dirty="0" smtClean="0">
                <a:sym typeface="Symbol" pitchFamily="18" charset="2"/>
              </a:rPr>
              <a:t> =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and not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 smtClean="0">
                <a:sym typeface="Symbol" pitchFamily="18" charset="2"/>
              </a:rPr>
              <a:t>			= (x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or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)</a:t>
            </a:r>
            <a:r>
              <a:rPr lang="en-US" sz="1800" b="1" dirty="0" smtClean="0">
                <a:sym typeface="Symbol" pitchFamily="18" charset="2"/>
              </a:rPr>
              <a:t> and not </a:t>
            </a:r>
            <a:r>
              <a:rPr lang="en-US" sz="1800" i="1" dirty="0" smtClean="0">
                <a:sym typeface="Symbol" pitchFamily="18" charset="2"/>
              </a:rPr>
              <a:t>(x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and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)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 smtClean="0">
                <a:sym typeface="Symbol" pitchFamily="18" charset="2"/>
              </a:rPr>
              <a:t>			= x</a:t>
            </a:r>
            <a:r>
              <a:rPr lang="en-US" sz="1800" i="1" baseline="-25000" dirty="0" smtClean="0">
                <a:sym typeface="Symbol" pitchFamily="18" charset="2"/>
              </a:rPr>
              <a:t>1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XOR</a:t>
            </a:r>
            <a:r>
              <a:rPr lang="en-US" sz="1800" i="1" dirty="0" smtClean="0">
                <a:sym typeface="Symbol" pitchFamily="18" charset="2"/>
              </a:rPr>
              <a:t>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endParaRPr lang="en-US" sz="1800" b="1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</a:t>
            </a: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Operation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/>
              <a:t>For </a:t>
            </a:r>
            <a:r>
              <a:rPr lang="en-US" sz="1800" dirty="0" smtClean="0"/>
              <a:t>c</a:t>
            </a:r>
            <a:r>
              <a:rPr lang="en-US" sz="1800" b="1" dirty="0" smtClean="0"/>
              <a:t> output units:</a:t>
            </a:r>
          </a:p>
          <a:p>
            <a:pPr marL="165100" indent="-165100">
              <a:spcBef>
                <a:spcPts val="7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Hidden units enable us to express more complicated nonlinear functions and thus extend the classification.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activation function does not have to be a sign function, it is often required to be continuous and differentiable.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allow the activation in the output layer to be different from the activation function in the hidden layer or have different activation for each individual unit.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assume for now that all activation functions to be identical.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Can every decision be implemented by a three-layer network?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Yes (due to A. </a:t>
            </a:r>
            <a:r>
              <a:rPr lang="en-US" sz="1800" b="1" dirty="0" err="1" smtClean="0">
                <a:solidFill>
                  <a:schemeClr val="bg1"/>
                </a:solidFill>
              </a:rPr>
              <a:t>Kolmogorov</a:t>
            </a:r>
            <a:r>
              <a:rPr lang="en-US" sz="1800" b="1" dirty="0" smtClean="0">
                <a:solidFill>
                  <a:schemeClr val="bg1"/>
                </a:solidFill>
              </a:rPr>
              <a:t>): “Any continuous function from input to output can be implemented in a three-layer net, given sufficient number of hidden units </a:t>
            </a:r>
            <a:r>
              <a:rPr lang="en-US" sz="1800" i="1" dirty="0" err="1" smtClean="0">
                <a:solidFill>
                  <a:schemeClr val="bg1"/>
                </a:solidFill>
              </a:rPr>
              <a:t>n</a:t>
            </a:r>
            <a:r>
              <a:rPr lang="en-US" sz="1800" i="1" baseline="-25000" dirty="0" err="1" smtClean="0">
                <a:solidFill>
                  <a:schemeClr val="bg1"/>
                </a:solidFill>
              </a:rPr>
              <a:t>H</a:t>
            </a:r>
            <a:r>
              <a:rPr lang="en-US" sz="1800" b="1" i="1" dirty="0" smtClean="0">
                <a:solidFill>
                  <a:schemeClr val="bg1"/>
                </a:solidFill>
              </a:rPr>
              <a:t>,</a:t>
            </a:r>
            <a:r>
              <a:rPr lang="en-US" sz="1800" b="1" dirty="0" smtClean="0">
                <a:solidFill>
                  <a:schemeClr val="bg1"/>
                </a:solidFill>
              </a:rPr>
              <a:t> proper nonlinearities, and weights.”</a:t>
            </a:r>
          </a:p>
          <a:p>
            <a:pPr marL="165100" indent="-165100">
              <a:lnSpc>
                <a:spcPct val="90000"/>
              </a:lnSpc>
              <a:spcBef>
                <a:spcPts val="72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for properly chosen functions </a:t>
            </a:r>
            <a:r>
              <a:rPr lang="en-US" sz="1800" b="1" i="1" dirty="0" smtClean="0">
                <a:solidFill>
                  <a:schemeClr val="bg1"/>
                </a:solidFill>
                <a:sym typeface="Symbol" pitchFamily="18" charset="2"/>
              </a:rPr>
              <a:t></a:t>
            </a:r>
            <a:r>
              <a:rPr lang="en-US" sz="1800" b="1" i="1" baseline="-25000" dirty="0" smtClean="0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b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i="1" dirty="0" smtClean="0">
                <a:solidFill>
                  <a:schemeClr val="bg1"/>
                </a:solidFill>
                <a:sym typeface="Symbol" pitchFamily="18" charset="2"/>
              </a:rPr>
              <a:t></a:t>
            </a:r>
            <a:r>
              <a:rPr lang="en-US" sz="1800" b="1" i="1" baseline="-25000" dirty="0" err="1" smtClean="0">
                <a:solidFill>
                  <a:schemeClr val="bg1"/>
                </a:solidFill>
                <a:sym typeface="Symbol" pitchFamily="18" charset="2"/>
              </a:rPr>
              <a:t>ij</a:t>
            </a:r>
            <a:endParaRPr lang="en-US" sz="1800" b="1" i="1" baseline="-25000" dirty="0" smtClean="0">
              <a:solidFill>
                <a:schemeClr val="bg1"/>
              </a:solidFill>
            </a:endParaRP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 smtClean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50850" y="971631"/>
          <a:ext cx="5868988" cy="649287"/>
        </p:xfrm>
        <a:graphic>
          <a:graphicData uri="http://schemas.openxmlformats.org/presentationml/2006/ole">
            <p:oleObj spid="_x0000_s24580" name="Equation" r:id="rId4" imgW="5854680" imgH="64764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50850" y="5566790"/>
          <a:ext cx="4454525" cy="601662"/>
        </p:xfrm>
        <a:graphic>
          <a:graphicData uri="http://schemas.openxmlformats.org/presentationml/2006/ole">
            <p:oleObj spid="_x0000_s24581" name="Equation" r:id="rId5" imgW="441936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</a:t>
            </a: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Operation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of the </a:t>
            </a:r>
            <a:r>
              <a:rPr lang="en-US" sz="1800" dirty="0" smtClean="0"/>
              <a:t>2n+1</a:t>
            </a:r>
            <a:r>
              <a:rPr lang="en-US" sz="1800" b="1" dirty="0" smtClean="0"/>
              <a:t> hidden units </a:t>
            </a:r>
            <a:r>
              <a:rPr lang="en-US" sz="1800" dirty="0" smtClean="0">
                <a:sym typeface="Symbol" pitchFamily="18" charset="2"/>
              </a:rPr>
              <a:t></a:t>
            </a:r>
            <a:r>
              <a:rPr lang="en-US" sz="1800" baseline="-25000" dirty="0" smtClean="0">
                <a:sym typeface="Symbol" pitchFamily="18" charset="2"/>
              </a:rPr>
              <a:t>j </a:t>
            </a:r>
            <a:r>
              <a:rPr lang="en-US" sz="1800" b="1" dirty="0" smtClean="0">
                <a:sym typeface="Symbol" pitchFamily="18" charset="2"/>
              </a:rPr>
              <a:t>takes as input a sum of </a:t>
            </a:r>
            <a:r>
              <a:rPr lang="en-US" sz="1800" dirty="0" smtClean="0">
                <a:sym typeface="Symbol" pitchFamily="18" charset="2"/>
              </a:rPr>
              <a:t>d</a:t>
            </a:r>
            <a:r>
              <a:rPr lang="en-US" sz="1800" b="1" dirty="0" smtClean="0">
                <a:sym typeface="Symbol" pitchFamily="18" charset="2"/>
              </a:rPr>
              <a:t> nonlinear functions, one for each input feature </a:t>
            </a:r>
            <a:r>
              <a:rPr lang="en-US" sz="1800" dirty="0" smtClean="0">
                <a:sym typeface="Symbol" pitchFamily="18" charset="2"/>
              </a:rPr>
              <a:t>x</a:t>
            </a:r>
            <a:r>
              <a:rPr lang="en-US" sz="1800" baseline="-25000" dirty="0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 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Each hidden unit emits a nonlinear function </a:t>
            </a:r>
            <a:r>
              <a:rPr lang="en-US" sz="1800" i="1" dirty="0" smtClean="0">
                <a:sym typeface="Symbol" pitchFamily="18" charset="2"/>
              </a:rPr>
              <a:t></a:t>
            </a:r>
            <a:r>
              <a:rPr lang="en-US" sz="1800" i="1" baseline="-25000" dirty="0" smtClean="0">
                <a:sym typeface="Symbol" pitchFamily="18" charset="2"/>
              </a:rPr>
              <a:t>j</a:t>
            </a:r>
            <a:r>
              <a:rPr lang="en-US" sz="1800" b="1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of its total input.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The output unit emits the sum of the contributions of the hidden units.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Unfortunately: </a:t>
            </a:r>
            <a:r>
              <a:rPr lang="en-US" sz="1800" b="1" dirty="0" err="1" smtClean="0">
                <a:sym typeface="Symbol" pitchFamily="18" charset="2"/>
              </a:rPr>
              <a:t>Kolmogorov’s</a:t>
            </a:r>
            <a:r>
              <a:rPr lang="en-US" sz="1800" b="1" dirty="0" smtClean="0">
                <a:sym typeface="Symbol" pitchFamily="18" charset="2"/>
              </a:rPr>
              <a:t> theorem tells us very little about how to find the nonlinear functions based on data; this is the central problem in network-based pattern recognition.</a:t>
            </a:r>
            <a:endParaRPr lang="en-US" sz="1800" b="1" dirty="0">
              <a:sym typeface="Symbol" pitchFamily="18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b="24049"/>
          <a:stretch>
            <a:fillRect/>
          </a:stretch>
        </p:blipFill>
        <p:spPr>
          <a:xfrm>
            <a:off x="1527638" y="3290980"/>
            <a:ext cx="6091900" cy="3169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Backpropagation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79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Any function from input to output can be implemented as a three-layer neural network.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These results are of greater theoretical interest than practical, since the construction of such a network requires the nonlinear functions and the weight values which are unknown!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Our goal now is to set the interconnection weights based on the training patterns and the desired outputs.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In a three-layer network, it is a straightforward matter to understand how the output, and thus the error, depend on the hidden-to-output layer weights.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 power of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 is that it enables us to compute an effective error for each hidden unit, and thus derive a learning rule for the input-to-hidden weights, this is known as “t</a:t>
            </a:r>
            <a:r>
              <a:rPr lang="en-US" sz="1800" b="1" dirty="0" smtClean="0">
                <a:solidFill>
                  <a:schemeClr val="bg1"/>
                </a:solidFill>
              </a:rPr>
              <a:t>he credit assignment problem.”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Networks have two modes of operation: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err="1" smtClean="0">
                <a:solidFill>
                  <a:schemeClr val="bg1"/>
                </a:solidFill>
              </a:rPr>
              <a:t>Feedforward</a:t>
            </a:r>
            <a:r>
              <a:rPr lang="en-US" sz="1800" b="1" dirty="0" smtClean="0">
                <a:solidFill>
                  <a:schemeClr val="bg1"/>
                </a:solidFill>
              </a:rPr>
              <a:t>: </a:t>
            </a:r>
            <a:r>
              <a:rPr lang="en-US" sz="1800" b="1" dirty="0" smtClean="0"/>
              <a:t>consists of presenting a pattern to the input units and passing (or feeding) the signals through the network in order to get outputs units.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Learning: S</a:t>
            </a:r>
            <a:r>
              <a:rPr lang="en-US" sz="1800" b="1" dirty="0" smtClean="0"/>
              <a:t>upervised learning consists of presenting an input pattern and modifying the network parameters (weights) to reduce distances between the computed output and the desired output.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Backpropagation</a:t>
            </a:r>
            <a:r>
              <a:rPr lang="en-US" b="1" dirty="0" smtClean="0">
                <a:solidFill>
                  <a:schemeClr val="accent2"/>
                </a:solidFill>
              </a:rPr>
              <a:t>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b="35689"/>
          <a:stretch>
            <a:fillRect/>
          </a:stretch>
        </p:blipFill>
        <p:spPr>
          <a:xfrm>
            <a:off x="179811" y="757471"/>
            <a:ext cx="8768397" cy="51486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9074</TotalTime>
  <Words>1329</Words>
  <Application>Microsoft PowerPoint</Application>
  <PresentationFormat>Letter Paper (8.5x11 in)</PresentationFormat>
  <Paragraphs>140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578</cp:revision>
  <dcterms:created xsi:type="dcterms:W3CDTF">2002-09-12T17:13:32Z</dcterms:created>
  <dcterms:modified xsi:type="dcterms:W3CDTF">2008-03-06T13:24:27Z</dcterms:modified>
</cp:coreProperties>
</file>