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293" r:id="rId4"/>
    <p:sldId id="312" r:id="rId5"/>
    <p:sldId id="307" r:id="rId6"/>
    <p:sldId id="313" r:id="rId7"/>
    <p:sldId id="309" r:id="rId8"/>
    <p:sldId id="314" r:id="rId9"/>
    <p:sldId id="315" r:id="rId10"/>
    <p:sldId id="316" r:id="rId11"/>
    <p:sldId id="317" r:id="rId12"/>
    <p:sldId id="320" r:id="rId13"/>
    <p:sldId id="310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3683"/>
        <p:guide pos="30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cs.brown.edu/research/ai/dynamics/tutorial/Documents/ExpectationMaximization.html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en.wikipedia.org/wiki/Expectation-maximization_algorith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ublications/courses/ece_8443/lectures/current/lecture_11.ppt" TargetMode="External"/><Relationship Id="rId5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Relationship Id="rId4" Type="http://schemas.openxmlformats.org/officeDocument/2006/relationships/hyperlink" Target="http://sifaka.cs.uiuc.edu/course/397cxz03f/em-note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6.435/www/Dempster77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en.wikipedia.org/wiki/Jensen's_inequalit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.ucla.edu/Applets.dir/MixtureEM.html" TargetMode="External"/><Relationship Id="rId2" Type="http://schemas.openxmlformats.org/officeDocument/2006/relationships/hyperlink" Target="http://citeseer.ist.psu.edu/bilmes98gentle.html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Jensen’s Inequality (Special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Case)</a:t>
            </a:r>
            <a:b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Theorem Proof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Example – Missing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Data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 to Hidden Markov Models</a:t>
            </a:r>
          </a:p>
          <a:p>
            <a:pPr marL="176213" marR="0" lvl="0" indent="-176213" defTabSz="914400" rtl="0" eaLnBrk="1" fontAlgn="auto" latinLnBrk="0" hangingPunct="1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Wiki: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EM History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T.D.: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Brown CS Tutorial</a:t>
            </a:r>
            <a:r>
              <a:rPr lang="en-US" sz="1800" b="1" noProof="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UIUC: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Tutorial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smtClean="0">
                <a:solidFill>
                  <a:srgbClr val="004000"/>
                </a:solidFill>
                <a:latin typeface="+mn-lt"/>
                <a:hlinkClick r:id="rId5"/>
              </a:rPr>
              <a:t>F.J.: </a:t>
            </a: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5"/>
              </a:rPr>
              <a:t>Statistical Methods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6"/>
              </a:rPr>
              <a:t>.../publications/courses/ece_8443/lectures/current/lecture_11.ppt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11: </a:t>
            </a:r>
            <a:r>
              <a:rPr lang="en-US" b="1" dirty="0" smtClean="0">
                <a:solidFill>
                  <a:schemeClr val="accent2"/>
                </a:solidFill>
              </a:rPr>
              <a:t>EXPECTATION MAXIMIZATION (EM)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6507" y="3082414"/>
            <a:ext cx="3259536" cy="2835531"/>
          </a:xfrm>
          <a:prstGeom prst="rect">
            <a:avLst/>
          </a:prstGeom>
        </p:spPr>
      </p:pic>
      <p:pic>
        <p:nvPicPr>
          <p:cNvPr id="8" name="Picture 7" descr="x_Page_2.jpg"/>
          <p:cNvPicPr>
            <a:picLocks noChangeAspect="1"/>
          </p:cNvPicPr>
          <p:nvPr/>
        </p:nvPicPr>
        <p:blipFill>
          <a:blip r:embed="rId8" cstate="print"/>
          <a:srcRect l="19386" t="44301" r="18830" b="19140"/>
          <a:stretch>
            <a:fillRect/>
          </a:stretch>
        </p:blipFill>
        <p:spPr>
          <a:xfrm>
            <a:off x="6152843" y="1120878"/>
            <a:ext cx="2549832" cy="19525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t="39759"/>
          <a:stretch>
            <a:fillRect/>
          </a:stretch>
        </p:blipFill>
        <p:spPr bwMode="auto">
          <a:xfrm>
            <a:off x="693161" y="634181"/>
            <a:ext cx="7683909" cy="583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761" y="518344"/>
            <a:ext cx="7696812" cy="597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 special case of Jensen’s inequality.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and derived the Expectation Maximization Theorem.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Explained how this can be used to reestimate parameters in a pattern recognition system.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Worked through an example of the application of EM to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hidden Markov model.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maximization (EM)  is an approach that is used in many ways to find maximum likelihood estimates of parameters in probabilistic models.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EM is an iterative optimization method to estimate some unknown parameters given measurement data.  U</a:t>
            </a:r>
            <a:r>
              <a:rPr lang="en-US" sz="1800" b="1" dirty="0" smtClean="0">
                <a:solidFill>
                  <a:schemeClr val="bg1"/>
                </a:solidFill>
              </a:rPr>
              <a:t>sed in a variety of contexts to estimate missing data or discover  hidden variables.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intuition behind EM is an old one: alternate between estimating the unknowns and the hidden variables. This idea has been around for a long time. However, in 1977, </a:t>
            </a:r>
            <a:r>
              <a:rPr lang="en-US" sz="1800" b="1" dirty="0" err="1" smtClean="0">
                <a:hlinkClick r:id="rId3"/>
              </a:rPr>
              <a:t>Dempster</a:t>
            </a:r>
            <a:r>
              <a:rPr lang="en-US" sz="1800" b="1" dirty="0" smtClean="0">
                <a:hlinkClick r:id="rId3"/>
              </a:rPr>
              <a:t>, </a:t>
            </a:r>
            <a:r>
              <a:rPr lang="en-US" sz="1800" b="1" i="1" dirty="0" smtClean="0">
                <a:hlinkClick r:id="rId3"/>
              </a:rPr>
              <a:t>et al</a:t>
            </a:r>
            <a:r>
              <a:rPr lang="en-US" sz="1800" b="1" dirty="0" smtClean="0">
                <a:hlinkClick r:id="rId3"/>
              </a:rPr>
              <a:t>., </a:t>
            </a:r>
            <a:r>
              <a:rPr lang="en-US" sz="1800" b="1" dirty="0" smtClean="0"/>
              <a:t>proved convergence and explained the relationship to maximum likelihood estimation.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EM alternates between performing an expectation (E) step, which computes an expectation of the likelihood by including the latent variables as if they were observed, and a maximization (M) step, which computes the maximum likelihood estimates of the parameters by maximizing the expected likelihood found on the E step. The parameters found on the M step are then used to begin another E step, and the process is repeated.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approach is the cornerstone of important  algorithms such as hidden Markov modeling and discriminative training, and has been applied to fields including human language technology and image processing.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Synopsis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590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Lemma: </a:t>
            </a:r>
            <a:r>
              <a:rPr lang="en-US" sz="1800" b="1" dirty="0" smtClean="0"/>
              <a:t>If </a:t>
            </a:r>
            <a:r>
              <a:rPr lang="en-US" sz="1800" dirty="0" smtClean="0"/>
              <a:t>p(x)</a:t>
            </a:r>
            <a:r>
              <a:rPr lang="en-US" sz="1800" b="1" dirty="0" smtClean="0"/>
              <a:t> and </a:t>
            </a:r>
            <a:r>
              <a:rPr lang="en-US" sz="1800" dirty="0" smtClean="0"/>
              <a:t>q(x)</a:t>
            </a:r>
            <a:r>
              <a:rPr lang="en-US" sz="1800" b="1" dirty="0" smtClean="0"/>
              <a:t> are two discrete probability distributions, then:</a:t>
            </a:r>
          </a:p>
          <a:p>
            <a:pPr>
              <a:spcBef>
                <a:spcPts val="4800"/>
              </a:spcBef>
            </a:pPr>
            <a:r>
              <a:rPr lang="en-US" sz="1800" b="1" dirty="0" smtClean="0"/>
              <a:t>with equality if and only if </a:t>
            </a:r>
            <a:r>
              <a:rPr lang="en-US" sz="1800" dirty="0" smtClean="0"/>
              <a:t>p(x) = q(x) </a:t>
            </a:r>
            <a:r>
              <a:rPr lang="en-US" sz="1800" b="1" dirty="0" smtClean="0"/>
              <a:t>for all </a:t>
            </a:r>
            <a:r>
              <a:rPr lang="en-US" sz="1800" dirty="0" smtClean="0"/>
              <a:t>x</a:t>
            </a:r>
            <a:r>
              <a:rPr lang="en-US" sz="1800" b="1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Proof:</a:t>
            </a:r>
          </a:p>
          <a:p>
            <a:pPr marL="0" lvl="1">
              <a:spcBef>
                <a:spcPts val="22500"/>
              </a:spcBef>
              <a:spcAft>
                <a:spcPts val="9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The last step follows because probability distributions sum (or integrate) to 1.</a:t>
            </a:r>
          </a:p>
          <a:p>
            <a:pPr marL="0" lvl="1"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Note: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Jensen’s inequality </a:t>
            </a:r>
            <a:r>
              <a:rPr lang="en-US" sz="1800" b="1" dirty="0" smtClean="0"/>
              <a:t>relates the value of a convex function of an integral to the integral of the convex function and is used extensively in information theory.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867" y="1032386"/>
          <a:ext cx="3086100" cy="457200"/>
        </p:xfrm>
        <a:graphic>
          <a:graphicData uri="http://schemas.openxmlformats.org/presentationml/2006/ole">
            <p:oleObj spid="_x0000_s46082" name="Equation" r:id="rId5" imgW="3085920" imgH="45720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58079" y="2398307"/>
          <a:ext cx="5219700" cy="2425700"/>
        </p:xfrm>
        <a:graphic>
          <a:graphicData uri="http://schemas.openxmlformats.org/presentationml/2006/ole">
            <p:oleObj spid="_x0000_s46083" name="Equation" r:id="rId6" imgW="5219640" imgH="2425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714375"/>
            <a:ext cx="8662988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Theorem: </a:t>
            </a:r>
            <a:r>
              <a:rPr lang="en-US" sz="1800" b="1" dirty="0" smtClean="0">
                <a:solidFill>
                  <a:schemeClr val="bg1"/>
                </a:solidFill>
              </a:rPr>
              <a:t>If                                                                     then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Proof: </a:t>
            </a: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denote observable data. Let              be the probability distribution of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under some model whose parameters are denoted by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          be the corresponding distribution under a different setting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Our goal is to prove that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is more likely under     than  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denote some hidden, or latent, parameters that are governed by the values of     . Because               is a probability distribution that sums to 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we can write:</a:t>
            </a:r>
          </a:p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Because we can exploit the dependence of y on t and using well-known properties of a conditional probability distribution.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63073" y="686157"/>
          <a:ext cx="4089400" cy="469900"/>
        </p:xfrm>
        <a:graphic>
          <a:graphicData uri="http://schemas.openxmlformats.org/presentationml/2006/ole">
            <p:oleObj spid="_x0000_s22529" name="Equation" r:id="rId3" imgW="4089240" imgH="469800" progId="Equation.3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383645" y="720622"/>
          <a:ext cx="1333500" cy="292100"/>
        </p:xfrm>
        <a:graphic>
          <a:graphicData uri="http://schemas.openxmlformats.org/presentationml/2006/ole">
            <p:oleObj spid="_x0000_s22530" name="Equation" r:id="rId4" imgW="1333440" imgH="29196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7393" y="1300211"/>
          <a:ext cx="596900" cy="292100"/>
        </p:xfrm>
        <a:graphic>
          <a:graphicData uri="http://schemas.openxmlformats.org/presentationml/2006/ole">
            <p:oleObj spid="_x0000_s22531" name="Equation" r:id="rId5" imgW="596880" imgH="29196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84482" y="2131499"/>
          <a:ext cx="546100" cy="292100"/>
        </p:xfrm>
        <a:graphic>
          <a:graphicData uri="http://schemas.openxmlformats.org/presentationml/2006/ole">
            <p:oleObj spid="_x0000_s22533" name="Equation" r:id="rId6" imgW="545760" imgH="29196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493260" y="2565349"/>
          <a:ext cx="165100" cy="228600"/>
        </p:xfrm>
        <a:graphic>
          <a:graphicData uri="http://schemas.openxmlformats.org/presentationml/2006/ole">
            <p:oleObj spid="_x0000_s22534" name="Equation" r:id="rId7" imgW="164880" imgH="2286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828425" y="2157312"/>
          <a:ext cx="165100" cy="228600"/>
        </p:xfrm>
        <a:graphic>
          <a:graphicData uri="http://schemas.openxmlformats.org/presentationml/2006/ole">
            <p:oleObj spid="_x0000_s22535" name="Equation" r:id="rId8" imgW="164880" imgH="22860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06521" y="1719056"/>
          <a:ext cx="215900" cy="241300"/>
        </p:xfrm>
        <a:graphic>
          <a:graphicData uri="http://schemas.openxmlformats.org/presentationml/2006/ole">
            <p:oleObj spid="_x0000_s22536" name="Equation" r:id="rId9" imgW="215640" imgH="24120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255005" y="2549525"/>
          <a:ext cx="215900" cy="241300"/>
        </p:xfrm>
        <a:graphic>
          <a:graphicData uri="http://schemas.openxmlformats.org/presentationml/2006/ole">
            <p:oleObj spid="_x0000_s22537" name="Equation" r:id="rId10" imgW="215640" imgH="24120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839064" y="3362171"/>
          <a:ext cx="685800" cy="317500"/>
        </p:xfrm>
        <a:graphic>
          <a:graphicData uri="http://schemas.openxmlformats.org/presentationml/2006/ole">
            <p:oleObj spid="_x0000_s22538" name="Equation" r:id="rId11" imgW="685800" imgH="31716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7200" y="4116388"/>
          <a:ext cx="5765800" cy="469900"/>
        </p:xfrm>
        <a:graphic>
          <a:graphicData uri="http://schemas.openxmlformats.org/presentationml/2006/ole">
            <p:oleObj spid="_x0000_s22539" name="Equation" r:id="rId12" imgW="5765760" imgH="46980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456608" y="3396224"/>
          <a:ext cx="165100" cy="228600"/>
        </p:xfrm>
        <a:graphic>
          <a:graphicData uri="http://schemas.openxmlformats.org/presentationml/2006/ole">
            <p:oleObj spid="_x0000_s22540" name="Equation" r:id="rId13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522651"/>
            <a:ext cx="8662988" cy="58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can multiple each term by “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”:</a:t>
            </a:r>
          </a:p>
          <a:p>
            <a:pPr marL="176213">
              <a:lnSpc>
                <a:spcPct val="150000"/>
              </a:lnSpc>
              <a:spcBef>
                <a:spcPts val="225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where the inequality follows from our lemma.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Explanation: </a:t>
            </a:r>
            <a:r>
              <a:rPr lang="en-US" sz="1800" b="1" dirty="0" smtClean="0">
                <a:solidFill>
                  <a:schemeClr val="bg1"/>
                </a:solidFill>
              </a:rPr>
              <a:t>What exactly have we shown? If the last quantity is greater than zero, then the new model will be better than the old model. This suggests a strategy for finding the new parameters,    – choose them to make the last quantity positive!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Proof Of 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468107" y="984250"/>
          <a:ext cx="7607300" cy="2997200"/>
        </p:xfrm>
        <a:graphic>
          <a:graphicData uri="http://schemas.openxmlformats.org/presentationml/2006/ole">
            <p:oleObj spid="_x0000_s47118" name="Equation" r:id="rId3" imgW="7607160" imgH="2997000" progId="Equation.3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4607848" y="5588667"/>
          <a:ext cx="165100" cy="228600"/>
        </p:xfrm>
        <a:graphic>
          <a:graphicData uri="http://schemas.openxmlformats.org/presentationml/2006/ole">
            <p:oleObj spid="_x0000_s47119" name="Equation" r:id="rId4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Discussion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625887"/>
            <a:ext cx="86629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start with the parameter setting    , and find a parameter setting     for which our inequality holds, then the observed data,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, will be more probable under     than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 name Expectation Maximization comes about because we take the expectation of              with respect to the old distribution              and then maximize the expectation as a function of the argument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Critical to the success of the algorithm is the choice of the proper intermediate variable, t, that will allow finding the maximum of the expectation of           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Perhaps the most prominent use of the EM algorithm in pattern recognition is to derive the Baum-Welch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equations for a hidden Markov model.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algorithms have been derived using this approach.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867905" y="744125"/>
          <a:ext cx="165100" cy="228600"/>
        </p:xfrm>
        <a:graphic>
          <a:graphicData uri="http://schemas.openxmlformats.org/presentationml/2006/ole">
            <p:oleObj spid="_x0000_s21506" name="Equation" r:id="rId3" imgW="16488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396453" y="720725"/>
          <a:ext cx="215900" cy="241300"/>
        </p:xfrm>
        <a:graphic>
          <a:graphicData uri="http://schemas.openxmlformats.org/presentationml/2006/ole">
            <p:oleObj spid="_x0000_s21507" name="Equation" r:id="rId4" imgW="215640" imgH="2412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088308" y="1545866"/>
          <a:ext cx="165100" cy="228600"/>
        </p:xfrm>
        <a:graphic>
          <a:graphicData uri="http://schemas.openxmlformats.org/presentationml/2006/ole">
            <p:oleObj spid="_x0000_s21508" name="Equation" r:id="rId5" imgW="164880" imgH="228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908226" y="1551549"/>
          <a:ext cx="215900" cy="241300"/>
        </p:xfrm>
        <a:graphic>
          <a:graphicData uri="http://schemas.openxmlformats.org/presentationml/2006/ole">
            <p:oleObj spid="_x0000_s21509" name="Equation" r:id="rId6" imgW="215640" imgH="2412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19966" y="2587521"/>
          <a:ext cx="698500" cy="292100"/>
        </p:xfrm>
        <a:graphic>
          <a:graphicData uri="http://schemas.openxmlformats.org/presentationml/2006/ole">
            <p:oleObj spid="_x0000_s21510" name="Equation" r:id="rId7" imgW="698400" imgH="29196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621463" y="2592388"/>
          <a:ext cx="736600" cy="292100"/>
        </p:xfrm>
        <a:graphic>
          <a:graphicData uri="http://schemas.openxmlformats.org/presentationml/2006/ole">
            <p:oleObj spid="_x0000_s21511" name="Equation" r:id="rId8" imgW="736560" imgH="29196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536095" y="3025978"/>
          <a:ext cx="165100" cy="228600"/>
        </p:xfrm>
        <a:graphic>
          <a:graphicData uri="http://schemas.openxmlformats.org/presentationml/2006/ole">
            <p:oleObj spid="_x0000_s21512" name="Equation" r:id="rId9" imgW="164880" imgH="2286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711098" y="4431889"/>
          <a:ext cx="1930400" cy="469900"/>
        </p:xfrm>
        <a:graphic>
          <a:graphicData uri="http://schemas.openxmlformats.org/presentationml/2006/ole">
            <p:oleObj spid="_x0000_s21513" name="Equation" r:id="rId10" imgW="19303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Estimating Missing Data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192661" y="540365"/>
          <a:ext cx="3733800" cy="673100"/>
        </p:xfrm>
        <a:graphic>
          <a:graphicData uri="http://schemas.openxmlformats.org/presentationml/2006/ole">
            <p:oleObj spid="_x0000_s48137" name="Equation" r:id="rId3" imgW="3733560" imgH="672840" progId="Equation.3">
              <p:embed/>
            </p:oleObj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5759092" y="1729914"/>
          <a:ext cx="2286000" cy="355600"/>
        </p:xfrm>
        <a:graphic>
          <a:graphicData uri="http://schemas.openxmlformats.org/presentationml/2006/ole">
            <p:oleObj spid="_x0000_s48138" name="Equation" r:id="rId4" imgW="2286000" imgH="355320" progId="Equation.3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1730" y="640633"/>
            <a:ext cx="8662988" cy="49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a data set with a missing element: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estimate the value of the missing point assuming a Gaussian model with a diagonal covariance and arbitrary means: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step:</a:t>
            </a:r>
          </a:p>
          <a:p>
            <a:pPr marL="176213" indent="-176213">
              <a:lnSpc>
                <a:spcPct val="150000"/>
              </a:lnSpc>
              <a:spcBef>
                <a:spcPts val="17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Assuming normal distributions as initial conditions, this can be simplified to:</a:t>
            </a:r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2436454" y="2381965"/>
          <a:ext cx="1930400" cy="469900"/>
        </p:xfrm>
        <a:graphic>
          <a:graphicData uri="http://schemas.openxmlformats.org/presentationml/2006/ole">
            <p:oleObj spid="_x0000_s48140" name="Equation" r:id="rId5" imgW="1930320" imgH="469800" progId="Equation.3">
              <p:embed/>
            </p:oleObj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488841" y="2991721"/>
          <a:ext cx="6540501" cy="2120900"/>
        </p:xfrm>
        <a:graphic>
          <a:graphicData uri="http://schemas.openxmlformats.org/presentationml/2006/ole">
            <p:oleObj spid="_x0000_s48141" name="Equation" r:id="rId6" imgW="6540480" imgH="2120760" progId="Equation.3">
              <p:embed/>
            </p:oleObj>
          </a:graphicData>
        </a:graphic>
      </p:graphicFrame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474093" y="5551803"/>
          <a:ext cx="5372100" cy="698500"/>
        </p:xfrm>
        <a:graphic>
          <a:graphicData uri="http://schemas.openxmlformats.org/presentationml/2006/ole">
            <p:oleObj spid="_x0000_s48142" name="Equation" r:id="rId7" imgW="537192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Gaussian Mixtures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1730" y="640633"/>
            <a:ext cx="866298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excellent tutorial on Gaussian mixture estimation can be found at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J. </a:t>
            </a:r>
            <a:r>
              <a:rPr lang="en-US" sz="1800" b="1" dirty="0" err="1" smtClean="0">
                <a:solidFill>
                  <a:schemeClr val="bg1"/>
                </a:solidFill>
                <a:hlinkClick r:id="rId2"/>
              </a:rPr>
              <a:t>Bilmes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, EM Estimation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interactive demo showing convergence of the estimate can be found at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I. </a:t>
            </a:r>
            <a:r>
              <a:rPr lang="en-US" sz="1800" b="1" dirty="0" err="1" smtClean="0">
                <a:solidFill>
                  <a:schemeClr val="bg1"/>
                </a:solidFill>
                <a:hlinkClick r:id="rId3"/>
              </a:rPr>
              <a:t>Dinov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, Demonstration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b="61182"/>
          <a:stretch>
            <a:fillRect/>
          </a:stretch>
        </p:blipFill>
        <p:spPr bwMode="auto">
          <a:xfrm>
            <a:off x="235973" y="590550"/>
            <a:ext cx="8799991" cy="430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7221</TotalTime>
  <Words>671</Words>
  <Application>Microsoft PowerPoint</Application>
  <PresentationFormat>Letter Paper (8.5x11 in)</PresentationFormat>
  <Paragraphs>49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373</cp:revision>
  <dcterms:created xsi:type="dcterms:W3CDTF">2002-09-12T17:13:32Z</dcterms:created>
  <dcterms:modified xsi:type="dcterms:W3CDTF">2008-02-26T02:54:05Z</dcterms:modified>
</cp:coreProperties>
</file>