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</p:sldMasterIdLst>
  <p:notesMasterIdLst>
    <p:notesMasterId r:id="rId13"/>
  </p:notesMasterIdLst>
  <p:handoutMasterIdLst>
    <p:handoutMasterId r:id="rId14"/>
  </p:handoutMasterIdLst>
  <p:sldIdLst>
    <p:sldId id="415" r:id="rId3"/>
    <p:sldId id="416" r:id="rId4"/>
    <p:sldId id="405" r:id="rId5"/>
    <p:sldId id="406" r:id="rId6"/>
    <p:sldId id="409" r:id="rId7"/>
    <p:sldId id="410" r:id="rId8"/>
    <p:sldId id="408" r:id="rId9"/>
    <p:sldId id="407" r:id="rId10"/>
    <p:sldId id="411" r:id="rId11"/>
    <p:sldId id="310" r:id="rId1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000080"/>
    <a:srgbClr val="6666FF"/>
    <a:srgbClr val="004000"/>
    <a:srgbClr val="008000"/>
    <a:srgbClr val="9966FF"/>
    <a:srgbClr val="CC66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180"/>
        <p:guide pos="1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rii.ricoh.com/~stork/DHSch3part2.ppt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ece.msstate.edu/research/isip/publications/courses/ece_8443/lectures/current/lecture_09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tsoft.com/textbook/stdiscan.html" TargetMode="External"/><Relationship Id="rId5" Type="http://schemas.openxmlformats.org/officeDocument/2006/relationships/hyperlink" Target="http://www.dtreg.com/lda.htm" TargetMode="External"/><Relationship Id="rId4" Type="http://schemas.openxmlformats.org/officeDocument/2006/relationships/hyperlink" Target="http://en.wikipedia.org/wiki/Ronald_Fishe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rojects/speech/software/demonstrations/applets/util/pattern_recognition/current/index.html" TargetMode="Externa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ublications/seminars/msstate/1999/lda/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2"/>
              </a:rPr>
              <a:t>.../publications/courses/ece_8443/lectures/current/lecture_09.ppt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LINEAR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540424"/>
            <a:ext cx="5593991" cy="44031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Fisher Linear Discriminant Analysis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Multiple Discriminant Analysis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Examples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r>
              <a:rPr lang="en-US" sz="1800" b="1" kern="0" dirty="0" smtClean="0">
                <a:solidFill>
                  <a:schemeClr val="accent1"/>
                </a:solidFill>
              </a:rPr>
              <a:t/>
            </a:r>
            <a:br>
              <a:rPr lang="en-US" sz="1800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(Part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W.P</a:t>
            </a:r>
            <a:r>
              <a:rPr lang="en-US" sz="1800" b="1" smtClean="0">
                <a:solidFill>
                  <a:schemeClr val="accent2"/>
                </a:solidFill>
                <a:hlinkClick r:id="rId4"/>
              </a:rPr>
              <a:t>.: Fisher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5"/>
              </a:rPr>
              <a:t>DTREG</a:t>
            </a:r>
            <a:r>
              <a:rPr lang="en-US" sz="1800" b="1" smtClean="0">
                <a:solidFill>
                  <a:schemeClr val="accent2"/>
                </a:solidFill>
                <a:hlinkClick r:id="rId5"/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5"/>
              </a:rPr>
              <a:t>LDA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6"/>
              </a:rPr>
              <a:t>S.S</a:t>
            </a: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.: DFA</a:t>
            </a:r>
            <a:endParaRPr lang="en-US" b="1" dirty="0" smtClean="0">
              <a:solidFill>
                <a:srgbClr val="004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7999" y="1387908"/>
            <a:ext cx="1704054" cy="207284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58829" y="3519742"/>
            <a:ext cx="3129341" cy="208049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Component Analysis.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Defined a criterion that maximizes discrimination.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Derived the solution to the two-class problem.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Generalized this solution to c classes.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Compared LDA and PCA on some interesting data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7488" y="4188542"/>
            <a:ext cx="8661041" cy="63418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Component Analysis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356" y="663678"/>
            <a:ext cx="8658225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Previously introduced as a “whitening transformation”.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Component analysis is a technique that combines features to reduce the dimension of the feature space.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Linear combinations are simple to compute and tractable.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Project a high dimensional space onto a lower dimensional space.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Three classical approaches for finding the optimal transformation: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Principal Components Analysis (PCA): projection that best represents the data in a least-square sense.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Multiple Discriminant Analysis (MDA): projection that best separates the data in a least-squares sense.</a:t>
            </a:r>
          </a:p>
          <a:p>
            <a:pPr marL="339725" lvl="1" indent="-163513"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Independent Component Analysis (IDA):  projection that  minimizes the mutual  information of the components.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Discriminant analysis seeks directions that are efficient for discrimination.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the problem of projecting data from </a:t>
            </a:r>
            <a:r>
              <a:rPr lang="en-US" altLang="en-US" sz="1800" b="1" i="1" dirty="0" smtClean="0">
                <a:solidFill>
                  <a:schemeClr val="bg1"/>
                </a:solidFill>
              </a:rPr>
              <a:t>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dimensions onto a line with the hope that we can optimize the orientation of the line to minimize error.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a set of n d-dimensional samples x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,…,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in the subset </a:t>
            </a:r>
            <a:r>
              <a:rPr lang="en-US" altLang="en-US" sz="1800" dirty="0" smtClean="0">
                <a:solidFill>
                  <a:schemeClr val="bg1"/>
                </a:solidFill>
              </a:rPr>
              <a:t>D1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in the subset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linear combination of x:</a:t>
            </a: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corresponding set of </a:t>
            </a:r>
            <a:r>
              <a:rPr lang="en-US" altLang="en-US" sz="1800" dirty="0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samples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divided into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71291" y="3887634"/>
          <a:ext cx="2120900" cy="685800"/>
        </p:xfrm>
        <a:graphic>
          <a:graphicData uri="http://schemas.openxmlformats.org/presentationml/2006/ole">
            <p:oleObj spid="_x0000_s177154" name="Equation" r:id="rId3" imgW="2120760" imgH="685800" progId="Equation.3">
              <p:embed/>
            </p:oleObj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964243" y="2645648"/>
          <a:ext cx="812800" cy="342900"/>
        </p:xfrm>
        <a:graphic>
          <a:graphicData uri="http://schemas.openxmlformats.org/presentationml/2006/ole">
            <p:oleObj spid="_x0000_s177158" name="Equation" r:id="rId4" imgW="812520" imgH="342720" progId="Equation.3">
              <p:embed/>
            </p:oleObj>
          </a:graphicData>
        </a:graphic>
      </p:graphicFrame>
      <p:pic>
        <p:nvPicPr>
          <p:cNvPr id="10" name="Picture 9" descr="tm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0555" y="3859555"/>
            <a:ext cx="4823644" cy="2586103"/>
          </a:xfrm>
          <a:prstGeom prst="rect">
            <a:avLst/>
          </a:prstGeom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3244" y="4128416"/>
            <a:ext cx="3779324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Our challenge is to find w that maximizes separation.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done by considering the ratio of the between-class scatter to the within-class scatter.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Means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63679"/>
            <a:ext cx="8658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sample mean for class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sample mean for the projected points are: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The sample mean for the projected points is just the projection of the mean (which is expected since this is a linear transformation).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follows that the distance between the projected means is: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the projected samples: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estimate of the variance of the pooled data is: 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called the within-class scatter.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4066412" y="530019"/>
          <a:ext cx="1219200" cy="635000"/>
        </p:xfrm>
        <a:graphic>
          <a:graphicData uri="http://schemas.openxmlformats.org/presentationml/2006/ole">
            <p:oleObj spid="_x0000_s178184" name="Equation" r:id="rId3" imgW="1218960" imgH="634680" progId="Equation.3">
              <p:embed/>
            </p:oleObj>
          </a:graphicData>
        </a:graphic>
      </p:graphicFrame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3094959" y="1568604"/>
          <a:ext cx="3086101" cy="635000"/>
        </p:xfrm>
        <a:graphic>
          <a:graphicData uri="http://schemas.openxmlformats.org/presentationml/2006/ole">
            <p:oleObj spid="_x0000_s178185" name="Equation" r:id="rId4" imgW="3085920" imgH="634680" progId="Equation.3">
              <p:embed/>
            </p:oleObj>
          </a:graphicData>
        </a:graphic>
      </p:graphicFrame>
      <p:graphicFrame>
        <p:nvGraphicFramePr>
          <p:cNvPr id="178186" name="Object 10"/>
          <p:cNvGraphicFramePr>
            <a:graphicFrameLocks noChangeAspect="1"/>
          </p:cNvGraphicFramePr>
          <p:nvPr/>
        </p:nvGraphicFramePr>
        <p:xfrm>
          <a:off x="3070225" y="3543300"/>
          <a:ext cx="2527300" cy="469900"/>
        </p:xfrm>
        <a:graphic>
          <a:graphicData uri="http://schemas.openxmlformats.org/presentationml/2006/ole">
            <p:oleObj spid="_x0000_s178186" name="Equation" r:id="rId5" imgW="2527200" imgH="469800" progId="Equation.3">
              <p:embed/>
            </p:oleObj>
          </a:graphicData>
        </a:graphic>
      </p:graphicFrame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3475038" y="4722813"/>
          <a:ext cx="1638300" cy="571500"/>
        </p:xfrm>
        <a:graphic>
          <a:graphicData uri="http://schemas.openxmlformats.org/presentationml/2006/ole">
            <p:oleObj spid="_x0000_s178187" name="Equation" r:id="rId6" imgW="1638000" imgH="571320" progId="Equation.3">
              <p:embed/>
            </p:oleObj>
          </a:graphicData>
        </a:graphic>
      </p:graphicFrame>
      <p:graphicFrame>
        <p:nvGraphicFramePr>
          <p:cNvPr id="178188" name="Object 12"/>
          <p:cNvGraphicFramePr>
            <a:graphicFrameLocks noChangeAspect="1"/>
          </p:cNvGraphicFramePr>
          <p:nvPr/>
        </p:nvGraphicFramePr>
        <p:xfrm>
          <a:off x="5943600" y="5265738"/>
          <a:ext cx="1282700" cy="558800"/>
        </p:xfrm>
        <a:graphic>
          <a:graphicData uri="http://schemas.openxmlformats.org/presentationml/2006/ole">
            <p:oleObj spid="_x0000_s178188" name="Equation" r:id="rId7" imgW="1282680" imgH="558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Fisher Linear Discriminant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Fisher linear discriminant maximizes the criteria: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class I,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i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scatter for the projected samples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the sum of the scatters can be written as:</a:t>
            </a: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6274415" y="491205"/>
          <a:ext cx="1701800" cy="774700"/>
        </p:xfrm>
        <a:graphic>
          <a:graphicData uri="http://schemas.openxmlformats.org/presentationml/2006/ole">
            <p:oleObj spid="_x0000_s182277" name="Equation" r:id="rId3" imgW="1701720" imgH="774360" progId="Equation.3">
              <p:embed/>
            </p:oleObj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3160713" y="1717675"/>
          <a:ext cx="2311400" cy="571500"/>
        </p:xfrm>
        <a:graphic>
          <a:graphicData uri="http://schemas.openxmlformats.org/presentationml/2006/ole">
            <p:oleObj spid="_x0000_s182279" name="Equation" r:id="rId4" imgW="2311200" imgH="571320" progId="Equation.3">
              <p:embed/>
            </p:oleObj>
          </a:graphicData>
        </a:graphic>
      </p:graphicFrame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3652838" y="2732088"/>
          <a:ext cx="1308100" cy="292100"/>
        </p:xfrm>
        <a:graphic>
          <a:graphicData uri="http://schemas.openxmlformats.org/presentationml/2006/ole">
            <p:oleObj spid="_x0000_s182280" name="Equation" r:id="rId5" imgW="1307880" imgH="291960" progId="Equation.3">
              <p:embed/>
            </p:oleObj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2336800" y="3690938"/>
          <a:ext cx="3835400" cy="1257300"/>
        </p:xfrm>
        <a:graphic>
          <a:graphicData uri="http://schemas.openxmlformats.org/presentationml/2006/ole">
            <p:oleObj spid="_x0000_s182281" name="Equation" r:id="rId6" imgW="3835080" imgH="1257120" progId="Equation.3">
              <p:embed/>
            </p:oleObj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3736975" y="5661025"/>
          <a:ext cx="1841500" cy="368300"/>
        </p:xfrm>
        <a:graphic>
          <a:graphicData uri="http://schemas.openxmlformats.org/presentationml/2006/ole">
            <p:oleObj spid="_x0000_s182282" name="Equation" r:id="rId7" imgW="1841400" imgH="368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Projected Means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separation of the projected means obeys: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Where the between class scatter,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 given by: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the within-class scatter and is proportional to the covariance of the pooled data.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the between-class scatter, is symmetric and positive definite, but because it is the outer product of two vectors, its rank is at most one.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implies that for any w,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in the direction of 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-m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function, J(w), can be written as: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2800350" y="1169988"/>
          <a:ext cx="3429000" cy="1244600"/>
        </p:xfrm>
        <a:graphic>
          <a:graphicData uri="http://schemas.openxmlformats.org/presentationml/2006/ole">
            <p:oleObj spid="_x0000_s183298" name="Equation" r:id="rId3" imgW="3429000" imgH="1244520" progId="Equation.3">
              <p:embed/>
            </p:oleObj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3291143" y="3202860"/>
          <a:ext cx="2501900" cy="368300"/>
        </p:xfrm>
        <a:graphic>
          <a:graphicData uri="http://schemas.openxmlformats.org/presentationml/2006/ole">
            <p:oleObj spid="_x0000_s183303" name="Equation" r:id="rId4" imgW="2501640" imgH="368280" progId="Equation.3">
              <p:embed/>
            </p:oleObj>
          </a:graphicData>
        </a:graphic>
      </p:graphicFrame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5446713" y="5697538"/>
          <a:ext cx="1562100" cy="698500"/>
        </p:xfrm>
        <a:graphic>
          <a:graphicData uri="http://schemas.openxmlformats.org/presentationml/2006/ole">
            <p:oleObj spid="_x0000_s183304" name="Equation" r:id="rId5" imgW="1562040" imgH="698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ratio is well-known as the generalized Rayleigh quotient and has the well-known property that the vector, w, that maximizes J(), must satisfy:</a:t>
            </a:r>
          </a:p>
          <a:p>
            <a:pPr marL="176213" indent="-176213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Fisher’s linear discriminant, also known as the canonical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variate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solution maps the d-dimensional problem to a one-dimensional problem (in this case). 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From Chapter 2, when the conditional densities, p(x|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), are multivariate normal with equal covariances, the optimal decision boundary is given by: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where                             ,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is related to the prior probabilities.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 computational complexity is dominated by the calculation of the within-class scatter and its inverse, an O(d</a:t>
            </a:r>
            <a:r>
              <a:rPr lang="en-US" altLang="en-US" sz="1800" b="1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n) calculation. But this is done offline!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(class-independent PCA and LDA).</a:t>
            </a: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30769" y="1562611"/>
          <a:ext cx="1397000" cy="292100"/>
        </p:xfrm>
        <a:graphic>
          <a:graphicData uri="http://schemas.openxmlformats.org/presentationml/2006/ole">
            <p:oleObj spid="_x0000_s180226" name="Equation" r:id="rId4" imgW="1396800" imgH="291960" progId="Equation.3">
              <p:embed/>
            </p:oleObj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2355697" y="1927584"/>
          <a:ext cx="1892300" cy="368300"/>
        </p:xfrm>
        <a:graphic>
          <a:graphicData uri="http://schemas.openxmlformats.org/presentationml/2006/ole">
            <p:oleObj spid="_x0000_s180228" name="Equation" r:id="rId5" imgW="1892160" imgH="368280" progId="Equation.3">
              <p:embed/>
            </p:oleObj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3902075" y="4475575"/>
          <a:ext cx="1257300" cy="355600"/>
        </p:xfrm>
        <a:graphic>
          <a:graphicData uri="http://schemas.openxmlformats.org/presentationml/2006/ole">
            <p:oleObj spid="_x0000_s180229" name="Equation" r:id="rId6" imgW="1257120" imgH="355320" progId="Equation.3">
              <p:embed/>
            </p:oleObj>
          </a:graphicData>
        </a:graphic>
      </p:graphicFrame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1196612" y="4834507"/>
          <a:ext cx="1574800" cy="355600"/>
        </p:xfrm>
        <a:graphic>
          <a:graphicData uri="http://schemas.openxmlformats.org/presentationml/2006/ole">
            <p:oleObj spid="_x0000_s180230" name="Equation" r:id="rId7" imgW="157464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For the c-class problem in a d-dimensional space, the natural generalization involves c-1 discriminant functions.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within-class scatter is defined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total mean vector, m: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total scatter matrix,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by: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 is related to the within-class scatter (derivation omitted):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have c-1 discriminant functions of the form:</a:t>
            </a: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2697163" y="1673225"/>
          <a:ext cx="3238500" cy="660400"/>
        </p:xfrm>
        <a:graphic>
          <a:graphicData uri="http://schemas.openxmlformats.org/presentationml/2006/ole">
            <p:oleObj spid="_x0000_s179214" name="Equation" r:id="rId3" imgW="3238200" imgH="660240" progId="Equation.3">
              <p:embed/>
            </p:oleObj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3789363" y="2642424"/>
          <a:ext cx="1270000" cy="622300"/>
        </p:xfrm>
        <a:graphic>
          <a:graphicData uri="http://schemas.openxmlformats.org/presentationml/2006/ole">
            <p:oleObj spid="_x0000_s179215" name="Equation" r:id="rId4" imgW="1269720" imgH="622080" progId="Equation.3">
              <p:embed/>
            </p:oleObj>
          </a:graphicData>
        </a:graphic>
      </p:graphicFrame>
      <p:graphicFrame>
        <p:nvGraphicFramePr>
          <p:cNvPr id="179217" name="Object 17"/>
          <p:cNvGraphicFramePr>
            <a:graphicFrameLocks noChangeAspect="1"/>
          </p:cNvGraphicFramePr>
          <p:nvPr/>
        </p:nvGraphicFramePr>
        <p:xfrm>
          <a:off x="3402013" y="3778250"/>
          <a:ext cx="2095500" cy="520700"/>
        </p:xfrm>
        <a:graphic>
          <a:graphicData uri="http://schemas.openxmlformats.org/presentationml/2006/ole">
            <p:oleObj spid="_x0000_s179217" name="Equation" r:id="rId5" imgW="2095200" imgH="520560" progId="Equation.3">
              <p:embed/>
            </p:oleObj>
          </a:graphicData>
        </a:graphic>
      </p:graphicFrame>
      <p:graphicFrame>
        <p:nvGraphicFramePr>
          <p:cNvPr id="179218" name="Object 18"/>
          <p:cNvGraphicFramePr>
            <a:graphicFrameLocks noChangeAspect="1"/>
          </p:cNvGraphicFramePr>
          <p:nvPr/>
        </p:nvGraphicFramePr>
        <p:xfrm>
          <a:off x="1838940" y="4812788"/>
          <a:ext cx="1397000" cy="292100"/>
        </p:xfrm>
        <a:graphic>
          <a:graphicData uri="http://schemas.openxmlformats.org/presentationml/2006/ole">
            <p:oleObj spid="_x0000_s179218" name="Equation" r:id="rId6" imgW="1396800" imgH="291960" progId="Equation.3">
              <p:embed/>
            </p:oleObj>
          </a:graphicData>
        </a:graphic>
      </p:graphicFrame>
      <p:graphicFrame>
        <p:nvGraphicFramePr>
          <p:cNvPr id="179219" name="Object 19"/>
          <p:cNvGraphicFramePr>
            <a:graphicFrameLocks noChangeAspect="1"/>
          </p:cNvGraphicFramePr>
          <p:nvPr/>
        </p:nvGraphicFramePr>
        <p:xfrm>
          <a:off x="4471988" y="4681538"/>
          <a:ext cx="2717800" cy="622300"/>
        </p:xfrm>
        <a:graphic>
          <a:graphicData uri="http://schemas.openxmlformats.org/presentationml/2006/ole">
            <p:oleObj spid="_x0000_s179219" name="Equation" r:id="rId7" imgW="2717640" imgH="622080" progId="Equation.3">
              <p:embed/>
            </p:oleObj>
          </a:graphicData>
        </a:graphic>
      </p:graphicFrame>
      <p:graphicFrame>
        <p:nvGraphicFramePr>
          <p:cNvPr id="179220" name="Object 20"/>
          <p:cNvGraphicFramePr>
            <a:graphicFrameLocks noChangeAspect="1"/>
          </p:cNvGraphicFramePr>
          <p:nvPr/>
        </p:nvGraphicFramePr>
        <p:xfrm>
          <a:off x="3148320" y="5824743"/>
          <a:ext cx="2857500" cy="355600"/>
        </p:xfrm>
        <a:graphic>
          <a:graphicData uri="http://schemas.openxmlformats.org/presentationml/2006/ole">
            <p:oleObj spid="_x0000_s179220" name="Equation" r:id="rId8" imgW="285732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 is: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to maximizing </a:t>
            </a:r>
            <a:r>
              <a:rPr lang="en-US" altLang="en-US" sz="1800" dirty="0" smtClean="0">
                <a:solidFill>
                  <a:schemeClr val="bg1"/>
                </a:solidFill>
              </a:rPr>
              <a:t>J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(W) is once again found via an eigenvalue decomposition: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Because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is the sum of c rank one or less matrices, and because only c-1 of these are independent,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of rank c-1 or less.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excellent presentation on applications of LDA can be found at 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PCA Fails!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3326427" y="695119"/>
          <a:ext cx="1714500" cy="876300"/>
        </p:xfrm>
        <a:graphic>
          <a:graphicData uri="http://schemas.openxmlformats.org/presentationml/2006/ole">
            <p:oleObj spid="_x0000_s184322" name="Equation" r:id="rId4" imgW="1714320" imgH="876240" progId="Equation.3">
              <p:embed/>
            </p:oleObj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2617788" y="2278887"/>
          <a:ext cx="3467100" cy="317500"/>
        </p:xfrm>
        <a:graphic>
          <a:graphicData uri="http://schemas.openxmlformats.org/presentationml/2006/ole">
            <p:oleObj spid="_x0000_s184323" name="Equation" r:id="rId5" imgW="3466800" imgH="317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7725</TotalTime>
  <Words>630</Words>
  <Application>Microsoft PowerPoint</Application>
  <PresentationFormat>Letter Paper (8.5x11 in)</PresentationFormat>
  <Paragraphs>94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493</cp:revision>
  <dcterms:created xsi:type="dcterms:W3CDTF">2002-09-12T17:13:32Z</dcterms:created>
  <dcterms:modified xsi:type="dcterms:W3CDTF">2008-02-26T02:52:45Z</dcterms:modified>
</cp:coreProperties>
</file>