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64" r:id="rId3"/>
    <p:sldId id="349" r:id="rId4"/>
    <p:sldId id="35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10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5" d="100"/>
          <a:sy n="65" d="100"/>
        </p:scale>
        <p:origin x="-810" y="-96"/>
      </p:cViewPr>
      <p:guideLst>
        <p:guide orient="horz" pos="1399"/>
        <p:guide pos="28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2D8CA-08A9-4AC0-A4C6-360A737FD2B1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706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-2.cs.cmu.edu/~awm/tutorials/list.html" TargetMode="External"/><Relationship Id="rId13" Type="http://schemas.openxmlformats.org/officeDocument/2006/relationships/hyperlink" Target="http://www-2.cs.cmu.edu/~awm/tutorials/mle12.pdf" TargetMode="External"/><Relationship Id="rId3" Type="http://schemas.openxmlformats.org/officeDocument/2006/relationships/hyperlink" Target="http://rii.ricoh.com/~stork/DHSch3part1.ppt" TargetMode="External"/><Relationship Id="rId7" Type="http://schemas.openxmlformats.org/officeDocument/2006/relationships/hyperlink" Target="http://www-2.cs.cmu.edu/~awm/tutorials/mle.html" TargetMode="External"/><Relationship Id="rId12" Type="http://schemas.openxmlformats.org/officeDocument/2006/relationships/hyperlink" Target="http://www.eas.asu.edu/~morrell/556/Lecture11.pdf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://www.ece.msstate.edu/research/isip/publications/courses/ece_8443/lectures/current/lecture_05.ppt" TargetMode="External"/><Relationship Id="rId16" Type="http://schemas.openxmlformats.org/officeDocument/2006/relationships/hyperlink" Target="http://www.weibull.com/LifeDataWeb/image/apa_fig3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ayes.bgsu.edu/nsf_web/tutorial/a_brief_tutorial.htm" TargetMode="External"/><Relationship Id="rId11" Type="http://schemas.openxmlformats.org/officeDocument/2006/relationships/hyperlink" Target="http://cnx.rice.edu/content/m11426/latest/" TargetMode="External"/><Relationship Id="rId5" Type="http://schemas.openxmlformats.org/officeDocument/2006/relationships/hyperlink" Target="http://www.nebulasearch.com/encyclopedia/article/Bayesian_inference.html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://www.ex.ac.uk/~ajwills/courses/rm1/stats/variance.ppt" TargetMode="External"/><Relationship Id="rId4" Type="http://schemas.openxmlformats.org/officeDocument/2006/relationships/hyperlink" Target="http://rii.ricoh.com/~stork/DHSch3part2.ppt" TargetMode="External"/><Relationship Id="rId9" Type="http://schemas.openxmlformats.org/officeDocument/2006/relationships/hyperlink" Target="http://statgen.iop.kcl.ac.uk/bgim/mle/sslike_1.html" TargetMode="External"/><Relationship Id="rId14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68275" indent="-168275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1"/>
                </a:solidFill>
                <a:hlinkClick r:id="rId2"/>
              </a:rPr>
              <a:t>.../publications/courses/ece_8443/lectures/current/lecture_05.ppt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569920"/>
            <a:ext cx="4721225" cy="43589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Discrete Features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Maximum Likelihood</a:t>
            </a:r>
          </a:p>
          <a:p>
            <a:pPr marL="168275" marR="0" lvl="0" indent="-168275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b="1" kern="0" dirty="0" smtClean="0">
                <a:solidFill>
                  <a:srgbClr val="000080"/>
                </a:solidFill>
              </a:rPr>
              <a:t/>
            </a:r>
            <a:br>
              <a:rPr lang="en-US" b="1" kern="0" dirty="0" smtClean="0">
                <a:solidFill>
                  <a:srgbClr val="000080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D.H.S: Chapter 3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(Part 1)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D.H.S.: Chapter 3 </a:t>
            </a: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"/>
              </a:rPr>
              <a:t>J.O.S.: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Nebula: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BGSU: Example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A.W.M.: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A.W.M.: Links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S.P.: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Primer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11"/>
              </a:rPr>
              <a:t>CSRN: Unbiased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12"/>
              </a:rPr>
              <a:t>A.W.M.:</a:t>
            </a:r>
            <a:r>
              <a:rPr lang="en-US" sz="1800" b="1" smtClean="0">
                <a:solidFill>
                  <a:schemeClr val="accent2"/>
                </a:solidFill>
              </a:rPr>
              <a:t> </a:t>
            </a:r>
            <a:r>
              <a:rPr lang="en-US" sz="1800" b="1" smtClean="0">
                <a:solidFill>
                  <a:schemeClr val="accent2"/>
                </a:solidFill>
                <a:hlinkClick r:id="rId13"/>
              </a:rPr>
              <a:t>Bias</a:t>
            </a:r>
            <a:r>
              <a:rPr lang="en-US" sz="1800" b="1" dirty="0" smtClean="0">
                <a:solidFill>
                  <a:srgbClr val="004000"/>
                </a:solidFill>
              </a:rPr>
              <a:t>	</a:t>
            </a:r>
          </a:p>
        </p:txBody>
      </p:sp>
      <p:pic>
        <p:nvPicPr>
          <p:cNvPr id="7" name="Picture 50" descr="http://www.mat.ulaval.ca/informatique/guide94/img14.pn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512851" y="3362632"/>
            <a:ext cx="3049356" cy="2313705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8" name="Picture 44" descr="http://www.weibull.com/LifeDataWeb/image/apa_fig3.gif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689834" y="1322808"/>
            <a:ext cx="2286153" cy="23801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185738" y="1934193"/>
            <a:ext cx="325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terms: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95263" y="5183878"/>
            <a:ext cx="4322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Significance???</a:t>
            </a: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2681083" y="1767661"/>
          <a:ext cx="2298700" cy="3263900"/>
        </p:xfrm>
        <a:graphic>
          <a:graphicData uri="http://schemas.openxmlformats.org/presentationml/2006/ole">
            <p:oleObj spid="_x0000_s109570" name="Equation" r:id="rId3" imgW="2298600" imgH="3263760" progId="Equation.3">
              <p:embed/>
            </p:oleObj>
          </a:graphicData>
        </a:graphic>
      </p:graphicFrame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2792"/>
            <a:ext cx="8693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Substituting into the </a:t>
            </a:r>
            <a:r>
              <a:rPr lang="en-US" sz="1800" b="1" dirty="0" smtClean="0">
                <a:solidFill>
                  <a:schemeClr val="bg1"/>
                </a:solidFill>
              </a:rPr>
              <a:t>expression </a:t>
            </a:r>
            <a:r>
              <a:rPr lang="en-US" sz="1800" b="1" dirty="0">
                <a:solidFill>
                  <a:schemeClr val="bg1"/>
                </a:solidFill>
              </a:rPr>
              <a:t>for the total likelihood: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454025" y="1042270"/>
          <a:ext cx="4140200" cy="622300"/>
        </p:xfrm>
        <a:graphic>
          <a:graphicData uri="http://schemas.openxmlformats.org/presentationml/2006/ole">
            <p:oleObj spid="_x0000_s109571" name="Equation" r:id="rId4" imgW="414000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4" name="Rectangle 5144"/>
          <p:cNvSpPr>
            <a:spLocks noChangeArrowheads="1"/>
          </p:cNvSpPr>
          <p:nvPr/>
        </p:nvSpPr>
        <p:spPr bwMode="auto">
          <a:xfrm>
            <a:off x="185483" y="618931"/>
            <a:ext cx="8645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Let </a:t>
            </a:r>
            <a:r>
              <a:rPr lang="en-US" sz="1800" b="1" dirty="0">
                <a:solidFill>
                  <a:srgbClr val="004000"/>
                </a:solidFill>
                <a:sym typeface="Symbol" pitchFamily="18" charset="2"/>
              </a:rPr>
              <a:t> </a:t>
            </a:r>
            <a:r>
              <a:rPr lang="en-US" sz="1800" dirty="0">
                <a:solidFill>
                  <a:srgbClr val="004000"/>
                </a:solidFill>
                <a:sym typeface="Symbol" pitchFamily="18" charset="2"/>
              </a:rPr>
              <a:t>= [,</a:t>
            </a:r>
            <a:r>
              <a:rPr lang="en-US" sz="1800" baseline="30000" dirty="0">
                <a:solidFill>
                  <a:srgbClr val="004000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rgbClr val="004000"/>
                </a:solidFill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</a:rPr>
              <a:t>. The log likelihood of a SINGLE point is:</a:t>
            </a:r>
            <a:endParaRPr lang="en-US" sz="1800" b="1" dirty="0">
              <a:solidFill>
                <a:srgbClr val="004000"/>
              </a:solidFill>
            </a:endParaRPr>
          </a:p>
        </p:txBody>
      </p:sp>
      <p:graphicFrame>
        <p:nvGraphicFramePr>
          <p:cNvPr id="158745" name="Object 5145"/>
          <p:cNvGraphicFramePr>
            <a:graphicFrameLocks noChangeAspect="1"/>
          </p:cNvGraphicFramePr>
          <p:nvPr/>
        </p:nvGraphicFramePr>
        <p:xfrm>
          <a:off x="454025" y="1103978"/>
          <a:ext cx="5168900" cy="609600"/>
        </p:xfrm>
        <a:graphic>
          <a:graphicData uri="http://schemas.openxmlformats.org/presentationml/2006/ole">
            <p:oleObj spid="_x0000_s110594" name="Equation" r:id="rId3" imgW="5168880" imgH="609480" progId="Equation.3">
              <p:embed/>
            </p:oleObj>
          </a:graphicData>
        </a:graphic>
      </p:graphicFrame>
      <p:graphicFrame>
        <p:nvGraphicFramePr>
          <p:cNvPr id="158746" name="Object 5146"/>
          <p:cNvGraphicFramePr>
            <a:graphicFrameLocks noChangeAspect="1"/>
          </p:cNvGraphicFramePr>
          <p:nvPr/>
        </p:nvGraphicFramePr>
        <p:xfrm>
          <a:off x="454025" y="1848875"/>
          <a:ext cx="4038600" cy="1308100"/>
        </p:xfrm>
        <a:graphic>
          <a:graphicData uri="http://schemas.openxmlformats.org/presentationml/2006/ole">
            <p:oleObj spid="_x0000_s110595" name="Equation" r:id="rId4" imgW="4038480" imgH="1307880" progId="Equation.3">
              <p:embed/>
            </p:oleObj>
          </a:graphicData>
        </a:graphic>
      </p:graphicFrame>
      <p:sp>
        <p:nvSpPr>
          <p:cNvPr id="158747" name="Rectangle 5147"/>
          <p:cNvSpPr>
            <a:spLocks noChangeArrowheads="1"/>
          </p:cNvSpPr>
          <p:nvPr/>
        </p:nvSpPr>
        <p:spPr bwMode="auto">
          <a:xfrm>
            <a:off x="185483" y="3328648"/>
            <a:ext cx="4322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full likelihood leads to:</a:t>
            </a:r>
          </a:p>
        </p:txBody>
      </p:sp>
      <p:graphicFrame>
        <p:nvGraphicFramePr>
          <p:cNvPr id="158750" name="Object 5150"/>
          <p:cNvGraphicFramePr>
            <a:graphicFrameLocks noChangeAspect="1"/>
          </p:cNvGraphicFramePr>
          <p:nvPr/>
        </p:nvGraphicFramePr>
        <p:xfrm>
          <a:off x="454025" y="3764321"/>
          <a:ext cx="4559300" cy="1384300"/>
        </p:xfrm>
        <a:graphic>
          <a:graphicData uri="http://schemas.openxmlformats.org/presentationml/2006/ole">
            <p:oleObj spid="_x0000_s110596" name="Equation" r:id="rId5" imgW="4559040" imgH="138420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85483" y="6926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This leads to these equations: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3667443" y="560387"/>
          <a:ext cx="2260600" cy="1282700"/>
        </p:xfrm>
        <a:graphic>
          <a:graphicData uri="http://schemas.openxmlformats.org/presentationml/2006/ole">
            <p:oleObj spid="_x0000_s111618" name="Equation" r:id="rId3" imgW="2260440" imgH="1282680" progId="Equation.3">
              <p:embed/>
            </p:oleObj>
          </a:graphicData>
        </a:graphic>
      </p:graphicFrame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185483" y="1905664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In the multivariate case:</a:t>
            </a:r>
          </a:p>
        </p:txBody>
      </p:sp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3624263" y="1769110"/>
          <a:ext cx="2603500" cy="1282700"/>
        </p:xfrm>
        <a:graphic>
          <a:graphicData uri="http://schemas.openxmlformats.org/presentationml/2006/ole">
            <p:oleObj spid="_x0000_s111619" name="Equation" r:id="rId4" imgW="2603160" imgH="1282680" progId="Equation.3">
              <p:embed/>
            </p:oleObj>
          </a:graphicData>
        </a:graphic>
      </p:graphicFrame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01215" y="3302644"/>
            <a:ext cx="8645525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lnSpc>
                <a:spcPct val="125000"/>
              </a:lnSpc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4000"/>
                </a:solidFill>
              </a:rPr>
              <a:t>The </a:t>
            </a:r>
            <a:r>
              <a:rPr lang="en-US" sz="1800" b="1" dirty="0">
                <a:solidFill>
                  <a:srgbClr val="004000"/>
                </a:solidFill>
              </a:rPr>
              <a:t>true covariance is the expected value of </a:t>
            </a:r>
            <a:r>
              <a:rPr lang="en-US" sz="1800" b="1" dirty="0" smtClean="0">
                <a:solidFill>
                  <a:srgbClr val="004000"/>
                </a:solidFill>
              </a:rPr>
              <a:t>the matrix                           ,</a:t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</a:rPr>
              <a:t>which </a:t>
            </a:r>
            <a:r>
              <a:rPr lang="en-US" sz="1800" b="1" dirty="0">
                <a:solidFill>
                  <a:srgbClr val="004000"/>
                </a:solidFill>
              </a:rPr>
              <a:t>is a familiar result.</a:t>
            </a:r>
          </a:p>
        </p:txBody>
      </p:sp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6398895" y="3258185"/>
          <a:ext cx="1600200" cy="381000"/>
        </p:xfrm>
        <a:graphic>
          <a:graphicData uri="http://schemas.openxmlformats.org/presentationml/2006/ole">
            <p:oleObj spid="_x0000_s111620" name="Equation" r:id="rId5" imgW="1600200" imgH="380880" progId="Equation.3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85483" y="630298"/>
            <a:ext cx="8645525" cy="74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Does the maximum likelihood estimate of the variance converge to the true value of the variance? Let’s start with a few simple results we will need later.</a:t>
            </a:r>
          </a:p>
        </p:txBody>
      </p:sp>
      <p:sp>
        <p:nvSpPr>
          <p:cNvPr id="168985" name="Rectangle 25"/>
          <p:cNvSpPr>
            <a:spLocks noChangeArrowheads="1"/>
          </p:cNvSpPr>
          <p:nvPr/>
        </p:nvSpPr>
        <p:spPr bwMode="auto">
          <a:xfrm>
            <a:off x="185483" y="1406137"/>
            <a:ext cx="86455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Expected value of the ML estimate of the mean:</a:t>
            </a:r>
          </a:p>
        </p:txBody>
      </p:sp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455613" y="1866900"/>
          <a:ext cx="1651000" cy="1943100"/>
        </p:xfrm>
        <a:graphic>
          <a:graphicData uri="http://schemas.openxmlformats.org/presentationml/2006/ole">
            <p:oleObj spid="_x0000_s112642" name="Equation" r:id="rId3" imgW="1650960" imgH="1942920" progId="Equation.3">
              <p:embed/>
            </p:oleObj>
          </a:graphicData>
        </a:graphic>
      </p:graphicFrame>
      <p:graphicFrame>
        <p:nvGraphicFramePr>
          <p:cNvPr id="168987" name="Object 27"/>
          <p:cNvGraphicFramePr>
            <a:graphicFrameLocks noChangeAspect="1"/>
          </p:cNvGraphicFramePr>
          <p:nvPr/>
        </p:nvGraphicFramePr>
        <p:xfrm>
          <a:off x="4325732" y="1970136"/>
          <a:ext cx="3340100" cy="2349500"/>
        </p:xfrm>
        <a:graphic>
          <a:graphicData uri="http://schemas.openxmlformats.org/presentationml/2006/ole">
            <p:oleObj spid="_x0000_s112643" name="Equation" r:id="rId4" imgW="3340080" imgH="23493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Convergence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188246" y="626614"/>
            <a:ext cx="873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x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for </a:t>
            </a:r>
            <a:r>
              <a:rPr lang="en-US" sz="1800" dirty="0">
                <a:solidFill>
                  <a:schemeClr val="bg1"/>
                </a:solidFill>
              </a:rPr>
              <a:t>j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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b="1" dirty="0">
                <a:solidFill>
                  <a:schemeClr val="bg1"/>
                </a:solidFill>
              </a:rPr>
              <a:t>since the two random variables are independent.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aseline="-25000" dirty="0">
                <a:solidFill>
                  <a:schemeClr val="bg1"/>
                </a:solidFill>
              </a:rPr>
              <a:t>i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baseline="30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will be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Hence, in the summation above, we have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-n</a:t>
            </a:r>
            <a:r>
              <a:rPr lang="en-US" sz="1800" b="1" dirty="0">
                <a:solidFill>
                  <a:schemeClr val="bg1"/>
                </a:solidFill>
              </a:rPr>
              <a:t>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n terms with expected value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+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</a:t>
            </a:r>
          </a:p>
        </p:txBody>
      </p:sp>
      <p:graphicFrame>
        <p:nvGraphicFramePr>
          <p:cNvPr id="175115" name="Object 11"/>
          <p:cNvGraphicFramePr>
            <a:graphicFrameLocks noChangeAspect="1"/>
          </p:cNvGraphicFramePr>
          <p:nvPr/>
        </p:nvGraphicFramePr>
        <p:xfrm>
          <a:off x="455613" y="3152314"/>
          <a:ext cx="4419600" cy="647700"/>
        </p:xfrm>
        <a:graphic>
          <a:graphicData uri="http://schemas.openxmlformats.org/presentationml/2006/ole">
            <p:oleObj spid="_x0000_s113666" name="Equation" r:id="rId3" imgW="4419360" imgH="647640" progId="Equation.3">
              <p:embed/>
            </p:oleObj>
          </a:graphicData>
        </a:graphic>
      </p:graphicFrame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186865" y="5194301"/>
            <a:ext cx="8731250" cy="69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see that </a:t>
            </a:r>
            <a:r>
              <a:rPr lang="en-US" sz="1800" b="1" dirty="0">
                <a:solidFill>
                  <a:schemeClr val="bg1"/>
                </a:solidFill>
                <a:cs typeface="Arial" charset="0"/>
                <a:sym typeface="Symbol" pitchFamily="18" charset="2"/>
              </a:rPr>
              <a:t>the variance of the estimate goes to zero as n goes to infinity, and our estimate converges to the true estimate (error goes to zero).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75117" name="Rectangle 13"/>
          <p:cNvSpPr>
            <a:spLocks noChangeArrowheads="1"/>
          </p:cNvSpPr>
          <p:nvPr/>
        </p:nvSpPr>
        <p:spPr bwMode="auto">
          <a:xfrm>
            <a:off x="134938" y="3929077"/>
            <a:ext cx="23876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which implies: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455613" y="4256756"/>
          <a:ext cx="3390900" cy="622300"/>
        </p:xfrm>
        <a:graphic>
          <a:graphicData uri="http://schemas.openxmlformats.org/presentationml/2006/ole">
            <p:oleObj spid="_x0000_s113667" name="Equation" r:id="rId4" imgW="3390840" imgH="62208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of the ML Estimate of the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Discriminant functions for discrete features are completely analogous to the continuous case (end of Chapter 2).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To develop an optimal classifier, we need reliable estimates of the statistics of the features.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 Maximum Likelihood (ML) estimation, we treat the parameters as having unknown but fixed values.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Justified many well-known results for estimating parameters (e.g., computing the mean by summing the observations).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Biased and unbiased estimators.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Convergence of the mean and variance </a:t>
            </a:r>
            <a:r>
              <a:rPr lang="en-US" sz="1800" b="1" smtClean="0">
                <a:solidFill>
                  <a:schemeClr val="bg1"/>
                </a:solidFill>
              </a:rPr>
              <a:t>estimates.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155987" y="63797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problems where features are discrete:</a:t>
            </a:r>
          </a:p>
        </p:txBody>
      </p:sp>
      <p:graphicFrame>
        <p:nvGraphicFramePr>
          <p:cNvPr id="172032" name="Object 1024"/>
          <p:cNvGraphicFramePr>
            <a:graphicFrameLocks noChangeAspect="1"/>
          </p:cNvGraphicFramePr>
          <p:nvPr/>
        </p:nvGraphicFramePr>
        <p:xfrm>
          <a:off x="454025" y="1036791"/>
          <a:ext cx="2400300" cy="457200"/>
        </p:xfrm>
        <a:graphic>
          <a:graphicData uri="http://schemas.openxmlformats.org/presentationml/2006/ole">
            <p:oleObj spid="_x0000_s98306" name="Equation" r:id="rId3" imgW="2400120" imgH="457200" progId="Equation.3">
              <p:embed/>
            </p:oleObj>
          </a:graphicData>
        </a:graphic>
      </p:graphicFrame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160289" y="1573578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formula involves probabilities (not densities):</a:t>
            </a:r>
          </a:p>
        </p:txBody>
      </p:sp>
      <p:graphicFrame>
        <p:nvGraphicFramePr>
          <p:cNvPr id="172033" name="Object 1025"/>
          <p:cNvGraphicFramePr>
            <a:graphicFrameLocks noChangeAspect="1"/>
          </p:cNvGraphicFramePr>
          <p:nvPr/>
        </p:nvGraphicFramePr>
        <p:xfrm>
          <a:off x="454025" y="1978435"/>
          <a:ext cx="4864100" cy="698500"/>
        </p:xfrm>
        <a:graphic>
          <a:graphicData uri="http://schemas.openxmlformats.org/presentationml/2006/ole">
            <p:oleObj spid="_x0000_s98307" name="Equation" r:id="rId4" imgW="4863960" imgH="698400" progId="Equation.3">
              <p:embed/>
            </p:oleObj>
          </a:graphicData>
        </a:graphic>
      </p:graphicFrame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175037" y="271044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  <a:latin typeface="+mj-lt"/>
              </a:rPr>
              <a:t>	where</a:t>
            </a:r>
          </a:p>
        </p:txBody>
      </p:sp>
      <p:graphicFrame>
        <p:nvGraphicFramePr>
          <p:cNvPr id="172035" name="Object 1027"/>
          <p:cNvGraphicFramePr>
            <a:graphicFrameLocks noChangeAspect="1"/>
          </p:cNvGraphicFramePr>
          <p:nvPr/>
        </p:nvGraphicFramePr>
        <p:xfrm>
          <a:off x="454025" y="3071558"/>
          <a:ext cx="2273300" cy="660400"/>
        </p:xfrm>
        <a:graphic>
          <a:graphicData uri="http://schemas.openxmlformats.org/presentationml/2006/ole">
            <p:oleObj spid="_x0000_s98309" name="Equation" r:id="rId5" imgW="2273040" imgH="660240" progId="Equation.3">
              <p:embed/>
            </p:oleObj>
          </a:graphicData>
        </a:graphic>
      </p:graphicFrame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160289" y="3807045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 rule remains the same:</a:t>
            </a:r>
          </a:p>
        </p:txBody>
      </p:sp>
      <p:graphicFrame>
        <p:nvGraphicFramePr>
          <p:cNvPr id="172034" name="Object 1026"/>
          <p:cNvGraphicFramePr>
            <a:graphicFrameLocks noChangeAspect="1"/>
          </p:cNvGraphicFramePr>
          <p:nvPr/>
        </p:nvGraphicFramePr>
        <p:xfrm>
          <a:off x="454025" y="4199501"/>
          <a:ext cx="1968500" cy="533400"/>
        </p:xfrm>
        <a:graphic>
          <a:graphicData uri="http://schemas.openxmlformats.org/presentationml/2006/ole">
            <p:oleObj spid="_x0000_s98308" name="Equation" r:id="rId6" imgW="1968480" imgH="533160" progId="Equation.3">
              <p:embed/>
            </p:oleObj>
          </a:graphicData>
        </a:graphic>
      </p:graphicFrame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160289" y="4810248"/>
            <a:ext cx="8645525" cy="34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maximum entropy distribution is a uniform distribution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8310" name="Object 1026"/>
          <p:cNvGraphicFramePr>
            <a:graphicFrameLocks noChangeAspect="1"/>
          </p:cNvGraphicFramePr>
          <p:nvPr/>
        </p:nvGraphicFramePr>
        <p:xfrm>
          <a:off x="454025" y="5193635"/>
          <a:ext cx="1384300" cy="558800"/>
        </p:xfrm>
        <a:graphic>
          <a:graphicData uri="http://schemas.openxmlformats.org/presentationml/2006/ole">
            <p:oleObj spid="_x0000_s98310" name="Equation" r:id="rId7" imgW="13842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70735" y="5676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independent binary features: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4026" y="959743"/>
            <a:ext cx="5527675" cy="355600"/>
            <a:chOff x="286" y="933"/>
            <a:chExt cx="3482" cy="224"/>
          </a:xfrm>
        </p:grpSpPr>
        <p:graphicFrame>
          <p:nvGraphicFramePr>
            <p:cNvPr id="173060" name="Object 4"/>
            <p:cNvGraphicFramePr>
              <a:graphicFrameLocks noChangeAspect="1"/>
            </p:cNvGraphicFramePr>
            <p:nvPr/>
          </p:nvGraphicFramePr>
          <p:xfrm>
            <a:off x="286" y="933"/>
            <a:ext cx="864" cy="224"/>
          </p:xfrm>
          <a:graphic>
            <a:graphicData uri="http://schemas.openxmlformats.org/presentationml/2006/ole">
              <p:oleObj spid="_x0000_s99334" name="Equation" r:id="rId3" imgW="1371600" imgH="355320" progId="Equation.3">
                <p:embed/>
              </p:oleObj>
            </a:graphicData>
          </a:graphic>
        </p:graphicFrame>
        <p:graphicFrame>
          <p:nvGraphicFramePr>
            <p:cNvPr id="173061" name="Object 5"/>
            <p:cNvGraphicFramePr>
              <a:graphicFrameLocks noChangeAspect="1"/>
            </p:cNvGraphicFramePr>
            <p:nvPr/>
          </p:nvGraphicFramePr>
          <p:xfrm>
            <a:off x="1600" y="953"/>
            <a:ext cx="2168" cy="184"/>
          </p:xfrm>
          <a:graphic>
            <a:graphicData uri="http://schemas.openxmlformats.org/presentationml/2006/ole">
              <p:oleObj spid="_x0000_s99335" name="Equation" r:id="rId4" imgW="3441600" imgH="291960" progId="Equation.3">
                <p:embed/>
              </p:oleObj>
            </a:graphicData>
          </a:graphic>
        </p:graphicFrame>
      </p:grp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75037" y="1453456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Assuming conditional independence: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4026" y="1875731"/>
            <a:ext cx="5540375" cy="596900"/>
            <a:chOff x="286" y="1600"/>
            <a:chExt cx="3490" cy="376"/>
          </a:xfrm>
        </p:grpSpPr>
        <p:graphicFrame>
          <p:nvGraphicFramePr>
            <p:cNvPr id="173058" name="Object 2"/>
            <p:cNvGraphicFramePr>
              <a:graphicFrameLocks noChangeAspect="1"/>
            </p:cNvGraphicFramePr>
            <p:nvPr/>
          </p:nvGraphicFramePr>
          <p:xfrm>
            <a:off x="286" y="1600"/>
            <a:ext cx="1672" cy="376"/>
          </p:xfrm>
          <a:graphic>
            <a:graphicData uri="http://schemas.openxmlformats.org/presentationml/2006/ole">
              <p:oleObj spid="_x0000_s99332" name="Equation" r:id="rId5" imgW="2654280" imgH="596880" progId="Equation.3">
                <p:embed/>
              </p:oleObj>
            </a:graphicData>
          </a:graphic>
        </p:graphicFrame>
        <p:graphicFrame>
          <p:nvGraphicFramePr>
            <p:cNvPr id="173059" name="Object 3"/>
            <p:cNvGraphicFramePr>
              <a:graphicFrameLocks noChangeAspect="1"/>
            </p:cNvGraphicFramePr>
            <p:nvPr/>
          </p:nvGraphicFramePr>
          <p:xfrm>
            <a:off x="2120" y="1600"/>
            <a:ext cx="1656" cy="376"/>
          </p:xfrm>
          <a:graphic>
            <a:graphicData uri="http://schemas.openxmlformats.org/presentationml/2006/ole">
              <p:oleObj spid="_x0000_s99333" name="Equation" r:id="rId6" imgW="2628720" imgH="596880" progId="Equation.3">
                <p:embed/>
              </p:oleObj>
            </a:graphicData>
          </a:graphic>
        </p:graphicFrame>
      </p:grp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175037" y="266313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likelihood ratio is:</a:t>
            </a:r>
          </a:p>
        </p:txBody>
      </p:sp>
      <p:graphicFrame>
        <p:nvGraphicFramePr>
          <p:cNvPr id="173056" name="Object 0"/>
          <p:cNvGraphicFramePr>
            <a:graphicFrameLocks noChangeAspect="1"/>
          </p:cNvGraphicFramePr>
          <p:nvPr/>
        </p:nvGraphicFramePr>
        <p:xfrm>
          <a:off x="454025" y="3064284"/>
          <a:ext cx="2755900" cy="749300"/>
        </p:xfrm>
        <a:graphic>
          <a:graphicData uri="http://schemas.openxmlformats.org/presentationml/2006/ole">
            <p:oleObj spid="_x0000_s99330" name="Equation" r:id="rId7" imgW="2755800" imgH="749160" progId="Equation.3">
              <p:embed/>
            </p:oleObj>
          </a:graphicData>
        </a:graphic>
      </p:graphicFrame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175037" y="3944401"/>
            <a:ext cx="86455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discriminant function is:</a:t>
            </a:r>
          </a:p>
        </p:txBody>
      </p:sp>
      <p:graphicFrame>
        <p:nvGraphicFramePr>
          <p:cNvPr id="173057" name="Object 1"/>
          <p:cNvGraphicFramePr>
            <a:graphicFrameLocks noChangeAspect="1"/>
          </p:cNvGraphicFramePr>
          <p:nvPr/>
        </p:nvGraphicFramePr>
        <p:xfrm>
          <a:off x="454025" y="4308270"/>
          <a:ext cx="5791200" cy="1308100"/>
        </p:xfrm>
        <a:graphic>
          <a:graphicData uri="http://schemas.openxmlformats.org/presentationml/2006/ole">
            <p:oleObj spid="_x0000_s99331" name="Equation" r:id="rId8" imgW="5790960" imgH="1307880" progId="Equation.3">
              <p:embed/>
            </p:oleObj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Functions For Discrete Features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2131"/>
          <p:cNvSpPr>
            <a:spLocks noChangeArrowheads="1"/>
          </p:cNvSpPr>
          <p:nvPr/>
        </p:nvSpPr>
        <p:spPr bwMode="auto">
          <a:xfrm>
            <a:off x="203200" y="648929"/>
            <a:ext cx="8645525" cy="43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can we do if we do not have this information?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limitations do we face?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There are two common approaches to parameter estimation: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maximum likelihood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Bayesian estimation.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Maximum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Likelihood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treat the parameters as quantities whose values are fixed but unknown.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Learning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</p:txBody>
      </p:sp>
      <p:sp>
        <p:nvSpPr>
          <p:cNvPr id="80899" name="Rectangle 2051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2" y="57150"/>
            <a:ext cx="8371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Maximum Likelihood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244475" y="648929"/>
            <a:ext cx="8645525" cy="44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i="1" dirty="0">
                <a:solidFill>
                  <a:srgbClr val="000080"/>
                </a:solidFill>
                <a:latin typeface="+mj-lt"/>
              </a:rPr>
              <a:t>I.I.D.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: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data sets,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,...,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i="1" baseline="-25000" dirty="0">
                <a:solidFill>
                  <a:srgbClr val="004000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, where </a:t>
            </a:r>
            <a:r>
              <a:rPr lang="en-US" sz="1800" i="1" dirty="0" err="1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according to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.</a:t>
            </a:r>
          </a:p>
          <a:p>
            <a:pPr marL="228600" indent="-228600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has a known parametric form and is completely determined by the parameter vector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(e.g., </a:t>
            </a: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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N(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="1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where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=[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 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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 ...,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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dd</a:t>
            </a:r>
            <a:r>
              <a:rPr lang="en-US" sz="1800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]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).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dirty="0" smtClean="0">
                <a:solidFill>
                  <a:srgbClr val="004000"/>
                </a:solidFill>
              </a:rPr>
              <a:t>p(</a:t>
            </a:r>
            <a:r>
              <a:rPr lang="en-US" sz="1800" b="1" dirty="0" smtClean="0">
                <a:solidFill>
                  <a:srgbClr val="004000"/>
                </a:solidFill>
              </a:rPr>
              <a:t>x</a:t>
            </a:r>
            <a:r>
              <a:rPr lang="en-US" sz="1800" dirty="0" smtClean="0">
                <a:solidFill>
                  <a:srgbClr val="004000"/>
                </a:solidFill>
              </a:rPr>
              <a:t>|</a:t>
            </a:r>
            <a:r>
              <a:rPr lang="en-US" sz="1800" dirty="0" smtClean="0">
                <a:solidFill>
                  <a:srgbClr val="004000"/>
                </a:solidFill>
                <a:sym typeface="Symbol" pitchFamily="18" charset="2"/>
              </a:rPr>
              <a:t></a:t>
            </a:r>
            <a:r>
              <a:rPr lang="en-US" sz="1800" baseline="-25000" dirty="0" smtClean="0">
                <a:solidFill>
                  <a:srgbClr val="004000"/>
                </a:solidFill>
                <a:sym typeface="Symbol" pitchFamily="18" charset="2"/>
              </a:rPr>
              <a:t>j</a:t>
            </a:r>
            <a:r>
              <a:rPr lang="en-US" sz="1800" dirty="0" smtClean="0">
                <a:solidFill>
                  <a:srgbClr val="004000"/>
                </a:solidFill>
              </a:rPr>
              <a:t>)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has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an explicit dependence on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: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</a:rPr>
              <a:t>Use training samples to estimate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 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4000"/>
                </a:solidFill>
                <a:latin typeface="+mj-lt"/>
                <a:sym typeface="Symbol" pitchFamily="18" charset="2"/>
              </a:rPr>
              <a:t>,...,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c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latin typeface="+mj-lt"/>
                <a:sym typeface="Symbol" pitchFamily="18" charset="2"/>
              </a:rPr>
              <a:t>Functional independence</a:t>
            </a:r>
            <a:r>
              <a:rPr lang="en-US" sz="1800" b="1" dirty="0">
                <a:solidFill>
                  <a:schemeClr val="accent1"/>
                </a:solidFill>
                <a:latin typeface="+mj-lt"/>
              </a:rPr>
              <a:t>: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assume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gives no useful 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information</a:t>
            </a:r>
            <a:br>
              <a:rPr lang="en-US" sz="1800" b="1" dirty="0" smtClean="0">
                <a:solidFill>
                  <a:srgbClr val="004000"/>
                </a:solidFill>
                <a:latin typeface="+mj-lt"/>
              </a:rPr>
            </a:br>
            <a:r>
              <a:rPr lang="en-US" sz="1800" b="1" dirty="0" smtClean="0">
                <a:solidFill>
                  <a:srgbClr val="004000"/>
                </a:solidFill>
                <a:latin typeface="+mj-lt"/>
              </a:rPr>
              <a:t>about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for </a:t>
            </a:r>
            <a:r>
              <a:rPr lang="en-US" sz="1800" dirty="0" err="1">
                <a:solidFill>
                  <a:srgbClr val="004000"/>
                </a:solidFill>
                <a:latin typeface="+mj-lt"/>
              </a:rPr>
              <a:t>i</a:t>
            </a:r>
            <a:r>
              <a:rPr lang="en-US" sz="1800" dirty="0" err="1">
                <a:solidFill>
                  <a:srgbClr val="004000"/>
                </a:solidFill>
                <a:latin typeface="+mj-lt"/>
                <a:sym typeface="Symbol" pitchFamily="18" charset="2"/>
              </a:rPr>
              <a:t></a:t>
            </a:r>
            <a:r>
              <a:rPr lang="en-US" sz="1800" dirty="0" err="1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b="1" dirty="0" smtClean="0">
                <a:solidFill>
                  <a:srgbClr val="004000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rgbClr val="004000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Simplifies notation to a set </a:t>
            </a:r>
            <a:r>
              <a:rPr lang="en-US" sz="1800" i="1" dirty="0">
                <a:solidFill>
                  <a:srgbClr val="004000"/>
                </a:solidFill>
                <a:latin typeface="+mj-lt"/>
              </a:rPr>
              <a:t>D</a:t>
            </a:r>
            <a:r>
              <a:rPr lang="en-US" sz="1800" b="1" i="1" dirty="0">
                <a:solidFill>
                  <a:srgbClr val="004000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of training samples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baseline="-25000" dirty="0">
                <a:solidFill>
                  <a:srgbClr val="004000"/>
                </a:solidFill>
                <a:latin typeface="+mj-lt"/>
              </a:rPr>
              <a:t>1</a:t>
            </a:r>
            <a:r>
              <a:rPr lang="en-US" sz="1800" dirty="0" smtClean="0">
                <a:solidFill>
                  <a:srgbClr val="004000"/>
                </a:solidFill>
                <a:latin typeface="+mj-lt"/>
              </a:rPr>
              <a:t>,...</a:t>
            </a:r>
            <a:r>
              <a:rPr lang="en-US" sz="1800" b="1" dirty="0" smtClean="0">
                <a:solidFill>
                  <a:srgbClr val="004000"/>
                </a:solidFill>
              </a:rPr>
              <a:t> </a:t>
            </a:r>
            <a:r>
              <a:rPr lang="en-US" sz="1800" b="1" dirty="0" err="1" smtClean="0">
                <a:solidFill>
                  <a:srgbClr val="004000"/>
                </a:solidFill>
              </a:rPr>
              <a:t>x</a:t>
            </a:r>
            <a:r>
              <a:rPr lang="en-US" sz="1800" baseline="-25000" dirty="0" err="1" smtClean="0">
                <a:solidFill>
                  <a:srgbClr val="004000"/>
                </a:solidFill>
                <a:latin typeface="+mj-lt"/>
              </a:rPr>
              <a:t>n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drawn independently from 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x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rgbClr val="004000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rgbClr val="004000"/>
                </a:solidFill>
                <a:latin typeface="+mj-lt"/>
              </a:rPr>
              <a:t> to estimate </a:t>
            </a: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.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  <a:latin typeface="+mj-lt"/>
                <a:sym typeface="Symbol" pitchFamily="18" charset="2"/>
              </a:rPr>
              <a:t>Because the samples were drawn independently:</a:t>
            </a: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4025" y="5115744"/>
          <a:ext cx="2019300" cy="660400"/>
        </p:xfrm>
        <a:graphic>
          <a:graphicData uri="http://schemas.openxmlformats.org/presentationml/2006/ole">
            <p:oleObj spid="_x0000_s104450" name="Equation" r:id="rId3" imgW="2019240" imgH="622080" progId="Equation.3">
              <p:embed/>
            </p:oleObj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Principle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01613" y="690878"/>
            <a:ext cx="86455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D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is called the likelihood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with respect to the data.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44429" name="Picture 45"/>
          <p:cNvPicPr>
            <a:picLocks noChangeAspect="1" noChangeArrowheads="1"/>
          </p:cNvPicPr>
          <p:nvPr/>
        </p:nvPicPr>
        <p:blipFill>
          <a:blip r:embed="rId3"/>
          <a:srcRect l="33125" t="35916" r="33646" b="21674"/>
          <a:stretch>
            <a:fillRect/>
          </a:stretch>
        </p:blipFill>
        <p:spPr bwMode="auto">
          <a:xfrm>
            <a:off x="4724243" y="1905424"/>
            <a:ext cx="43116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424" name="Rectangle 40"/>
          <p:cNvSpPr>
            <a:spLocks noChangeArrowheads="1"/>
          </p:cNvSpPr>
          <p:nvPr/>
        </p:nvSpPr>
        <p:spPr bwMode="auto">
          <a:xfrm>
            <a:off x="215900" y="2884331"/>
            <a:ext cx="4508500" cy="260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several training points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Top: candidate source distributions are shown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Which distribution is the ML estimate?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Middle: an estimate of the likelihood of the data as a function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(the mean)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Bottom: log likelihood</a:t>
            </a:r>
          </a:p>
        </p:txBody>
      </p:sp>
      <p:graphicFrame>
        <p:nvGraphicFramePr>
          <p:cNvPr id="176128" name="Object 0"/>
          <p:cNvGraphicFramePr>
            <a:graphicFrameLocks noChangeAspect="1"/>
          </p:cNvGraphicFramePr>
          <p:nvPr/>
        </p:nvGraphicFramePr>
        <p:xfrm>
          <a:off x="6343856" y="1306973"/>
          <a:ext cx="165100" cy="279400"/>
        </p:xfrm>
        <a:graphic>
          <a:graphicData uri="http://schemas.openxmlformats.org/presentationml/2006/ole">
            <p:oleObj spid="_x0000_s105474" name="Equation" r:id="rId4" imgW="164880" imgH="279360" progId="Equation.3">
              <p:embed/>
            </p:oleObj>
          </a:graphicData>
        </a:graphic>
      </p:graphicFrame>
      <p:sp>
        <p:nvSpPr>
          <p:cNvPr id="144432" name="Rectangle 48"/>
          <p:cNvSpPr>
            <a:spLocks noChangeArrowheads="1"/>
          </p:cNvSpPr>
          <p:nvPr/>
        </p:nvSpPr>
        <p:spPr bwMode="auto">
          <a:xfrm>
            <a:off x="244475" y="1324296"/>
            <a:ext cx="8645525" cy="87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value of  that maximizes this likelihood,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denoted   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endParaRPr lang="en-US" sz="1800" b="1" dirty="0">
              <a:solidFill>
                <a:schemeClr val="bg1"/>
              </a:solidFill>
            </a:endParaRP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is the maximum likelihood estimate (ML)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ML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0" name="Object 24"/>
          <p:cNvGraphicFramePr>
            <a:graphicFrameLocks noChangeAspect="1"/>
          </p:cNvGraphicFramePr>
          <p:nvPr/>
        </p:nvGraphicFramePr>
        <p:xfrm>
          <a:off x="897040" y="770297"/>
          <a:ext cx="2349500" cy="4203700"/>
        </p:xfrm>
        <a:graphic>
          <a:graphicData uri="http://schemas.openxmlformats.org/presentationml/2006/ole">
            <p:oleObj spid="_x0000_s106498" name="Equation" r:id="rId3" imgW="2349360" imgH="4203360" progId="Equation.3">
              <p:embed/>
            </p:oleObj>
          </a:graphicData>
        </a:graphic>
      </p:graphicFrame>
      <p:sp>
        <p:nvSpPr>
          <p:cNvPr id="157726" name="Rectangle 30"/>
          <p:cNvSpPr>
            <a:spLocks noChangeArrowheads="1"/>
          </p:cNvSpPr>
          <p:nvPr/>
        </p:nvSpPr>
        <p:spPr bwMode="auto">
          <a:xfrm>
            <a:off x="4281803" y="787412"/>
            <a:ext cx="40259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ML estimate is found by solving this equation: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4423752" y="1535113"/>
          <a:ext cx="2628900" cy="1282700"/>
        </p:xfrm>
        <a:graphic>
          <a:graphicData uri="http://schemas.openxmlformats.org/presentationml/2006/ole">
            <p:oleObj spid="_x0000_s106499" name="Equation" r:id="rId4" imgW="2628720" imgH="1282680" progId="Equation.3">
              <p:embed/>
            </p:oleObj>
          </a:graphicData>
        </a:graphic>
      </p:graphicFrame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281803" y="2994764"/>
            <a:ext cx="40259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The solution to this equation can be a global maximum, a local maximum, or even an inflection point.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Under what conditions is it a global maximum?</a:t>
            </a: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Mathematics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01613" y="668347"/>
            <a:ext cx="8645525" cy="1138237"/>
            <a:chOff x="127" y="421"/>
            <a:chExt cx="5446" cy="717"/>
          </a:xfrm>
        </p:grpSpPr>
        <p:sp>
          <p:nvSpPr>
            <p:cNvPr id="147487" name="Rectangle 31"/>
            <p:cNvSpPr>
              <a:spLocks noChangeArrowheads="1"/>
            </p:cNvSpPr>
            <p:nvPr/>
          </p:nvSpPr>
          <p:spPr bwMode="auto">
            <a:xfrm>
              <a:off x="127" y="421"/>
              <a:ext cx="5446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228600" indent="-228600">
                <a:lnSpc>
                  <a:spcPct val="200000"/>
                </a:lnSpc>
                <a:spcAft>
                  <a:spcPts val="24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A class of estimators – maximum a posteriori (MAP) – maximize                where         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describes </a:t>
              </a:r>
              <a:r>
                <a:rPr lang="en-US" sz="1800" b="1" dirty="0">
                  <a:solidFill>
                    <a:schemeClr val="bg1"/>
                  </a:solidFill>
                </a:rPr>
                <a:t>the prior probability of different parameter values.</a:t>
              </a:r>
            </a:p>
          </p:txBody>
        </p:sp>
        <p:graphicFrame>
          <p:nvGraphicFramePr>
            <p:cNvPr id="177152" name="Object 0"/>
            <p:cNvGraphicFramePr>
              <a:graphicFrameLocks noChangeAspect="1"/>
            </p:cNvGraphicFramePr>
            <p:nvPr/>
          </p:nvGraphicFramePr>
          <p:xfrm>
            <a:off x="4709" y="552"/>
            <a:ext cx="496" cy="176"/>
          </p:xfrm>
          <a:graphic>
            <a:graphicData uri="http://schemas.openxmlformats.org/presentationml/2006/ole">
              <p:oleObj spid="_x0000_s107522" name="Equation" r:id="rId3" imgW="787320" imgH="279360" progId="Equation.3">
                <p:embed/>
              </p:oleObj>
            </a:graphicData>
          </a:graphic>
        </p:graphicFrame>
        <p:graphicFrame>
          <p:nvGraphicFramePr>
            <p:cNvPr id="177153" name="Object 1"/>
            <p:cNvGraphicFramePr>
              <a:graphicFrameLocks noChangeAspect="1"/>
            </p:cNvGraphicFramePr>
            <p:nvPr/>
          </p:nvGraphicFramePr>
          <p:xfrm>
            <a:off x="756" y="880"/>
            <a:ext cx="288" cy="176"/>
          </p:xfrm>
          <a:graphic>
            <a:graphicData uri="http://schemas.openxmlformats.org/presentationml/2006/ole">
              <p:oleObj spid="_x0000_s107523" name="Equation" r:id="rId4" imgW="457200" imgH="279360" progId="Equation.3">
                <p:embed/>
              </p:oleObj>
            </a:graphicData>
          </a:graphic>
        </p:graphicFrame>
      </p:grp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244475" y="2298700"/>
            <a:ext cx="864552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An ML estimator is a MAP estimator for uniform priors.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MAP estimator finds the peak, or mode, of a posterior density.</a:t>
            </a:r>
          </a:p>
          <a:p>
            <a:pPr marL="228600" indent="-228600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MAP estimators are not transformation invariant (if we perform a nonlinear transformation of the input data, the estimator is no longer optimum in the new space). This observation will be useful later in the course.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Posteriori Estimation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3469" y="677923"/>
            <a:ext cx="88169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Consider the case where only the mean,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 = ,</a:t>
            </a:r>
            <a:r>
              <a:rPr lang="en-US" sz="1800" b="1" dirty="0">
                <a:solidFill>
                  <a:schemeClr val="bg1"/>
                </a:solidFill>
              </a:rPr>
              <a:t> is unknown:</a:t>
            </a:r>
          </a:p>
        </p:txBody>
      </p:sp>
      <p:graphicFrame>
        <p:nvGraphicFramePr>
          <p:cNvPr id="178176" name="Object 0"/>
          <p:cNvGraphicFramePr>
            <a:graphicFrameLocks noChangeAspect="1"/>
          </p:cNvGraphicFramePr>
          <p:nvPr/>
        </p:nvGraphicFramePr>
        <p:xfrm>
          <a:off x="455613" y="1794951"/>
          <a:ext cx="5600700" cy="1282700"/>
        </p:xfrm>
        <a:graphic>
          <a:graphicData uri="http://schemas.openxmlformats.org/presentationml/2006/ole">
            <p:oleObj spid="_x0000_s108546" name="Equation" r:id="rId3" imgW="5600520" imgH="1282680" progId="Equation.3">
              <p:embed/>
            </p:oleObj>
          </a:graphicData>
        </a:graphic>
      </p:graphicFrame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455613" y="1032951"/>
          <a:ext cx="1943100" cy="622300"/>
        </p:xfrm>
        <a:graphic>
          <a:graphicData uri="http://schemas.openxmlformats.org/presentationml/2006/ole">
            <p:oleObj spid="_x0000_s108547" name="Equation" r:id="rId4" imgW="1942920" imgH="622080" progId="Equation.3">
              <p:embed/>
            </p:oleObj>
          </a:graphicData>
        </a:graphic>
      </p:graphicFrame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2084183" y="3597070"/>
          <a:ext cx="2844800" cy="393700"/>
        </p:xfrm>
        <a:graphic>
          <a:graphicData uri="http://schemas.openxmlformats.org/presentationml/2006/ole">
            <p:oleObj spid="_x0000_s108549" name="Equation" r:id="rId5" imgW="2844720" imgH="393480" progId="Equation.3">
              <p:embed/>
            </p:oleObj>
          </a:graphicData>
        </a:graphic>
      </p:graphicFrame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52583" y="3643282"/>
            <a:ext cx="2159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/>
            <a:r>
              <a:rPr lang="en-US" sz="1800" b="1" dirty="0">
                <a:solidFill>
                  <a:schemeClr val="bg1"/>
                </a:solidFill>
              </a:rPr>
              <a:t>which implies: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85766" y="4176714"/>
            <a:ext cx="5873752" cy="1625600"/>
            <a:chOff x="243" y="2631"/>
            <a:chExt cx="3700" cy="1024"/>
          </a:xfrm>
        </p:grpSpPr>
        <p:graphicFrame>
          <p:nvGraphicFramePr>
            <p:cNvPr id="178178" name="Object 2"/>
            <p:cNvGraphicFramePr>
              <a:graphicFrameLocks noChangeAspect="1"/>
            </p:cNvGraphicFramePr>
            <p:nvPr/>
          </p:nvGraphicFramePr>
          <p:xfrm>
            <a:off x="959" y="2631"/>
            <a:ext cx="2984" cy="1024"/>
          </p:xfrm>
          <a:graphic>
            <a:graphicData uri="http://schemas.openxmlformats.org/presentationml/2006/ole">
              <p:oleObj spid="_x0000_s108548" name="Equation" r:id="rId6" imgW="4736880" imgH="1625400" progId="Equation.3">
                <p:embed/>
              </p:oleObj>
            </a:graphicData>
          </a:graphic>
        </p:graphicFrame>
        <p:sp>
          <p:nvSpPr>
            <p:cNvPr id="148540" name="Rectangle 60"/>
            <p:cNvSpPr>
              <a:spLocks noChangeArrowheads="1"/>
            </p:cNvSpPr>
            <p:nvPr/>
          </p:nvSpPr>
          <p:spPr bwMode="auto">
            <a:xfrm>
              <a:off x="243" y="2636"/>
              <a:ext cx="13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/>
              <a:r>
                <a:rPr lang="en-US" sz="1800" b="1" dirty="0">
                  <a:solidFill>
                    <a:schemeClr val="bg1"/>
                  </a:solidFill>
                </a:rPr>
                <a:t>because:</a:t>
              </a:r>
            </a:p>
          </p:txBody>
        </p:sp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Gaussian Case: Unknown Mean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6926</TotalTime>
  <Words>794</Words>
  <Application>Microsoft PowerPoint</Application>
  <PresentationFormat>Letter Paper (8.5x11 in)</PresentationFormat>
  <Paragraphs>82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lecture_title</vt:lpstr>
      <vt:lpstr>2_isip_default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378</cp:revision>
  <dcterms:created xsi:type="dcterms:W3CDTF">2002-09-12T17:13:32Z</dcterms:created>
  <dcterms:modified xsi:type="dcterms:W3CDTF">2008-02-26T02:41:00Z</dcterms:modified>
</cp:coreProperties>
</file>