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</p:sldMasterIdLst>
  <p:notesMasterIdLst>
    <p:notesMasterId r:id="rId21"/>
  </p:notesMasterIdLst>
  <p:handoutMasterIdLst>
    <p:handoutMasterId r:id="rId22"/>
  </p:handoutMasterIdLst>
  <p:sldIdLst>
    <p:sldId id="318" r:id="rId5"/>
    <p:sldId id="353" r:id="rId6"/>
    <p:sldId id="355" r:id="rId7"/>
    <p:sldId id="356" r:id="rId8"/>
    <p:sldId id="357" r:id="rId9"/>
    <p:sldId id="338" r:id="rId10"/>
    <p:sldId id="339" r:id="rId11"/>
    <p:sldId id="340" r:id="rId12"/>
    <p:sldId id="351" r:id="rId13"/>
    <p:sldId id="343" r:id="rId14"/>
    <p:sldId id="344" r:id="rId15"/>
    <p:sldId id="345" r:id="rId16"/>
    <p:sldId id="346" r:id="rId17"/>
    <p:sldId id="347" r:id="rId18"/>
    <p:sldId id="348" r:id="rId19"/>
    <p:sldId id="310" r:id="rId2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1026" y="-90"/>
      </p:cViewPr>
      <p:guideLst>
        <p:guide orient="horz" pos="3694"/>
        <p:guide pos="14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2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717A38-BA66-40A0-97E8-5809CB1A57F4}" type="slidenum">
              <a:rPr lang="en-US"/>
              <a:pPr/>
              <a:t>9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04,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channelfoundation.org/VascAlert/ROC.gif" TargetMode="External"/><Relationship Id="rId13" Type="http://schemas.openxmlformats.org/officeDocument/2006/relationships/image" Target="../media/image5.emf"/><Relationship Id="rId3" Type="http://schemas.openxmlformats.org/officeDocument/2006/relationships/hyperlink" Target="http://www.cs.ucsd.edu/~klevchen/techniques/chernoff.pdf" TargetMode="External"/><Relationship Id="rId7" Type="http://schemas.openxmlformats.org/officeDocument/2006/relationships/image" Target="../media/image2.png"/><Relationship Id="rId12" Type="http://schemas.openxmlformats.org/officeDocument/2006/relationships/hyperlink" Target="http://www.isip.piconepress.com/publications/courses/ece_8443/lectures/2009_spring/lecture_04.pptx" TargetMode="External"/><Relationship Id="rId2" Type="http://schemas.openxmlformats.org/officeDocument/2006/relationships/hyperlink" Target="http://www.rii.ricoh.com/~stork/DHSch2part3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e.msstate.edu/research/isip/publications/courses/ece_8443/lectures/current/lecture_04_det.pdf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gim.unmc.edu/dxtests/ROC1.htm" TargetMode="External"/><Relationship Id="rId10" Type="http://schemas.openxmlformats.org/officeDocument/2006/relationships/hyperlink" Target="http://www.isip.piconepress.com/publications/courses/ece_8443/lectures/2009_spring/lecture_04.mp3" TargetMode="External"/><Relationship Id="rId4" Type="http://schemas.openxmlformats.org/officeDocument/2006/relationships/hyperlink" Target="http://www.ece.msstate.edu/research/isip/publications/courses/ece_8443/lectures/current/lecture_04_errorbounds.pdf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hyperlink" Target="http://en.wikipedia.org/wiki/Occam's_Razor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ce.msstate.edu/research/isip/projects/speech/software/demonstrations/applets/util/pattern_recognition/current/index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ECE 8443 – Pattern Recognition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04: </a:t>
            </a:r>
            <a:r>
              <a:rPr lang="en-US" b="1" dirty="0" smtClean="0">
                <a:solidFill>
                  <a:schemeClr val="accent2"/>
                </a:solidFill>
              </a:rPr>
              <a:t>PERFORMANCE BOUNDS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41338" y="1569920"/>
            <a:ext cx="4721225" cy="43589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8275" marR="0" lvl="0" indent="-168275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	Objectives: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Examples</a:t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dirty="0" smtClean="0">
                <a:solidFill>
                  <a:schemeClr val="accent2"/>
                </a:solidFill>
                <a:latin typeface="+mn-lt"/>
              </a:rPr>
              <a:t>Performance Bounds</a:t>
            </a:r>
            <a:br>
              <a:rPr lang="en-US" sz="1800" b="1" kern="0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ROC Curves</a:t>
            </a:r>
          </a:p>
          <a:p>
            <a:pPr marL="168275" marR="0" lvl="0" indent="-168275" algn="l" defTabSz="914400" rtl="0" eaLnBrk="0" fontAlgn="base" latinLnBrk="0" hangingPunct="0"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 smtClean="0">
                <a:solidFill>
                  <a:srgbClr val="000080"/>
                </a:solidFill>
              </a:rPr>
              <a:t>Resources:</a:t>
            </a:r>
            <a:br>
              <a:rPr lang="en-US" b="1" kern="0" dirty="0" smtClean="0">
                <a:solidFill>
                  <a:srgbClr val="000080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2"/>
              </a:rPr>
              <a:t>D.H.S.: Chapter 2 (Part 3)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3"/>
              </a:rPr>
              <a:t>V.V.: Chernoff Bound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4"/>
              </a:rPr>
              <a:t>J.G.: Bhattacharyya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  <a:hlinkClick r:id="rId5"/>
              </a:rPr>
              <a:t>T.T. </a:t>
            </a:r>
            <a:r>
              <a:rPr lang="en-US" sz="1800" b="1" smtClean="0">
                <a:solidFill>
                  <a:schemeClr val="accent2"/>
                </a:solidFill>
                <a:hlinkClick r:id="rId5"/>
              </a:rPr>
              <a:t>: ROC </a:t>
            </a:r>
            <a:r>
              <a:rPr lang="en-US" sz="1800" b="1" dirty="0" smtClean="0">
                <a:solidFill>
                  <a:schemeClr val="accent2"/>
                </a:solidFill>
                <a:hlinkClick r:id="rId5"/>
              </a:rPr>
              <a:t>Curves</a:t>
            </a:r>
            <a:r>
              <a:rPr lang="en-US" sz="1800" b="1" smtClean="0">
                <a:solidFill>
                  <a:schemeClr val="accent2"/>
                </a:solidFill>
              </a:rPr>
              <a:t/>
            </a:r>
            <a:br>
              <a:rPr lang="en-US" sz="1800" b="1" smtClean="0">
                <a:solidFill>
                  <a:schemeClr val="accent2"/>
                </a:solidFill>
              </a:rPr>
            </a:br>
            <a:r>
              <a:rPr lang="en-US" sz="1800" b="1" smtClean="0">
                <a:solidFill>
                  <a:schemeClr val="accent2"/>
                </a:solidFill>
                <a:hlinkClick r:id="rId6"/>
              </a:rPr>
              <a:t>NIST: DET </a:t>
            </a:r>
            <a:r>
              <a:rPr lang="en-US" sz="1800" b="1" dirty="0" smtClean="0">
                <a:solidFill>
                  <a:schemeClr val="accent2"/>
                </a:solidFill>
                <a:hlinkClick r:id="rId6"/>
              </a:rPr>
              <a:t>Curves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230188" marR="0" lvl="0" indent="-4763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004000"/>
              </a:solidFill>
            </a:endParaRPr>
          </a:p>
        </p:txBody>
      </p:sp>
      <p:pic>
        <p:nvPicPr>
          <p:cNvPr id="13" name="Picture 38"/>
          <p:cNvPicPr>
            <a:picLocks noChangeAspect="1" noChangeArrowheads="1"/>
          </p:cNvPicPr>
          <p:nvPr/>
        </p:nvPicPr>
        <p:blipFill>
          <a:blip r:embed="rId7"/>
          <a:srcRect l="20232" t="18230" r="22998" b="26237"/>
          <a:stretch>
            <a:fillRect/>
          </a:stretch>
        </p:blipFill>
        <p:spPr bwMode="auto">
          <a:xfrm>
            <a:off x="4401902" y="1291627"/>
            <a:ext cx="2575560" cy="27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66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1482" t="13278" r="40593" b="33922"/>
          <a:stretch>
            <a:fillRect/>
          </a:stretch>
        </p:blipFill>
        <p:spPr bwMode="auto">
          <a:xfrm>
            <a:off x="5947769" y="2654710"/>
            <a:ext cx="2819993" cy="28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379779" y="6116249"/>
            <a:ext cx="997684" cy="357188"/>
            <a:chOff x="563833" y="6157254"/>
            <a:chExt cx="997684" cy="357188"/>
          </a:xfrm>
        </p:grpSpPr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563833" y="6203854"/>
              <a:ext cx="913275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Audio:</a:t>
              </a:r>
            </a:p>
          </p:txBody>
        </p:sp>
        <p:pic>
          <p:nvPicPr>
            <p:cNvPr id="16" name="Picture 15" descr="x.JPG">
              <a:hlinkClick r:id="rId10"/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5279" y="6157254"/>
              <a:ext cx="376238" cy="35718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34857" y="6165787"/>
            <a:ext cx="885361" cy="279514"/>
            <a:chOff x="5231962" y="6231988"/>
            <a:chExt cx="885361" cy="279514"/>
          </a:xfrm>
        </p:grpSpPr>
        <p:pic>
          <p:nvPicPr>
            <p:cNvPr id="18" name="Picture 4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745659" y="6237182"/>
              <a:ext cx="371664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231962" y="6231988"/>
              <a:ext cx="648333" cy="25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marL="176213" indent="-176213">
                <a:lnSpc>
                  <a:spcPct val="90000"/>
                </a:lnSpc>
                <a:spcBef>
                  <a:spcPct val="20000"/>
                </a:spcBef>
                <a:tabLst>
                  <a:tab pos="6864350" algn="r"/>
                </a:tabLst>
              </a:pPr>
              <a:r>
                <a:rPr lang="en-US" sz="1200" b="1" dirty="0" smtClean="0">
                  <a:solidFill>
                    <a:schemeClr val="accent2"/>
                  </a:solidFill>
                </a:rPr>
                <a:t>URL: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2131"/>
          <p:cNvSpPr>
            <a:spLocks noChangeArrowheads="1"/>
          </p:cNvSpPr>
          <p:nvPr/>
        </p:nvSpPr>
        <p:spPr bwMode="auto">
          <a:xfrm>
            <a:off x="172783" y="557636"/>
            <a:ext cx="8645525" cy="202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 decision rule guarantees lowest average error rate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Closed-form solution for two-class Gaussian distributions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Full calculation for high dimensional space difficult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Bounds provide a way to get insight into a problem </a:t>
            </a:r>
            <a:r>
              <a:rPr lang="en-US" sz="1800" b="1" dirty="0" smtClean="0">
                <a:solidFill>
                  <a:schemeClr val="bg1"/>
                </a:solidFill>
              </a:rPr>
              <a:t>and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engineer </a:t>
            </a:r>
            <a:r>
              <a:rPr lang="en-US" sz="1800" b="1" dirty="0">
                <a:solidFill>
                  <a:schemeClr val="bg1"/>
                </a:solidFill>
              </a:rPr>
              <a:t>better solutions.</a:t>
            </a:r>
          </a:p>
          <a:p>
            <a:pPr marL="176213" indent="-176213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Need the following inequality:</a:t>
            </a:r>
          </a:p>
        </p:txBody>
      </p:sp>
      <p:sp>
        <p:nvSpPr>
          <p:cNvPr id="80899" name="Rectangle 2051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90" name="Object 2142"/>
          <p:cNvGraphicFramePr>
            <a:graphicFrameLocks noChangeAspect="1"/>
          </p:cNvGraphicFramePr>
          <p:nvPr/>
        </p:nvGraphicFramePr>
        <p:xfrm>
          <a:off x="425087" y="3266092"/>
          <a:ext cx="4051300" cy="355600"/>
        </p:xfrm>
        <a:graphic>
          <a:graphicData uri="http://schemas.openxmlformats.org/presentationml/2006/ole">
            <p:oleObj spid="_x0000_s93186" name="Equation" r:id="rId4" imgW="4051080" imgH="355320" progId="Equation.3">
              <p:embed/>
            </p:oleObj>
          </a:graphicData>
        </a:graphic>
      </p:graphicFrame>
      <p:sp>
        <p:nvSpPr>
          <p:cNvPr id="81002" name="Rectangle 2154"/>
          <p:cNvSpPr>
            <a:spLocks noChangeArrowheads="1"/>
          </p:cNvSpPr>
          <p:nvPr/>
        </p:nvSpPr>
        <p:spPr bwMode="auto">
          <a:xfrm>
            <a:off x="191833" y="3762415"/>
            <a:ext cx="8645525" cy="184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</a:rPr>
              <a:t>	Assume </a:t>
            </a:r>
            <a:r>
              <a:rPr lang="en-US" sz="1800" dirty="0">
                <a:solidFill>
                  <a:schemeClr val="bg1"/>
                </a:solidFill>
              </a:rPr>
              <a:t>a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 b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without loss of generality: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min[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a,b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] = b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	Also, 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1800" baseline="30000" dirty="0" err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(1- )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= (a/b)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b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and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(a/b)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  1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	Therefore,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b  (a/b)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, which implies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min[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a,b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]  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a</a:t>
            </a:r>
            <a:r>
              <a:rPr lang="en-US" sz="1800" baseline="30000" dirty="0" err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en-US" sz="1800" dirty="0" err="1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US" sz="1800" baseline="30000" dirty="0">
                <a:solidFill>
                  <a:schemeClr val="bg1"/>
                </a:solidFill>
                <a:sym typeface="Symbol" pitchFamily="18" charset="2"/>
              </a:rPr>
              <a:t>(1- )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  <a:p>
            <a:pPr marL="176213" indent="-176213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Apply to our standard expression for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P(error)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Error Bounds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550" name="Object 22"/>
          <p:cNvGraphicFramePr>
            <a:graphicFrameLocks noChangeAspect="1"/>
          </p:cNvGraphicFramePr>
          <p:nvPr/>
        </p:nvGraphicFramePr>
        <p:xfrm>
          <a:off x="455613" y="1060450"/>
          <a:ext cx="5092700" cy="2400300"/>
        </p:xfrm>
        <a:graphic>
          <a:graphicData uri="http://schemas.openxmlformats.org/presentationml/2006/ole">
            <p:oleObj spid="_x0000_s94210" name="Equation" r:id="rId3" imgW="5092560" imgH="2400120" progId="Equation.3">
              <p:embed/>
            </p:oleObj>
          </a:graphicData>
        </a:graphic>
      </p:graphicFrame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170735" y="642953"/>
            <a:ext cx="86455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Recall: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0569" name="Object 41"/>
          <p:cNvGraphicFramePr>
            <a:graphicFrameLocks noChangeAspect="1"/>
          </p:cNvGraphicFramePr>
          <p:nvPr/>
        </p:nvGraphicFramePr>
        <p:xfrm>
          <a:off x="5610225" y="1785938"/>
          <a:ext cx="139700" cy="292100"/>
        </p:xfrm>
        <a:graphic>
          <a:graphicData uri="http://schemas.openxmlformats.org/presentationml/2006/ole">
            <p:oleObj spid="_x0000_s94212" name="Equation" r:id="rId4" imgW="139680" imgH="291960" progId="Equation.3">
              <p:embed/>
            </p:oleObj>
          </a:graphicData>
        </a:graphic>
      </p:graphicFrame>
      <p:graphicFrame>
        <p:nvGraphicFramePr>
          <p:cNvPr id="150570" name="Object 42"/>
          <p:cNvGraphicFramePr>
            <a:graphicFrameLocks noChangeAspect="1"/>
          </p:cNvGraphicFramePr>
          <p:nvPr/>
        </p:nvGraphicFramePr>
        <p:xfrm>
          <a:off x="5162550" y="2462213"/>
          <a:ext cx="139700" cy="292100"/>
        </p:xfrm>
        <a:graphic>
          <a:graphicData uri="http://schemas.openxmlformats.org/presentationml/2006/ole">
            <p:oleObj spid="_x0000_s94213" name="Equation" r:id="rId5" imgW="139680" imgH="291960" progId="Equation.3">
              <p:embed/>
            </p:oleObj>
          </a:graphicData>
        </a:graphic>
      </p:graphicFrame>
      <p:sp>
        <p:nvSpPr>
          <p:cNvPr id="150573" name="Rectangle 45"/>
          <p:cNvSpPr>
            <a:spLocks noChangeArrowheads="1"/>
          </p:cNvSpPr>
          <p:nvPr/>
        </p:nvSpPr>
        <p:spPr bwMode="auto">
          <a:xfrm>
            <a:off x="170735" y="3569600"/>
            <a:ext cx="8645525" cy="10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integral is over the entire feature space, not the decision regions (which makes it simpler).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the conditional probabilities are normal, this expression can be simplified.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Chernoff Bound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6865" y="606002"/>
            <a:ext cx="8645525" cy="61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the conditional probabilities are normal, our bound can be evaluated analytically:</a:t>
            </a:r>
          </a:p>
        </p:txBody>
      </p:sp>
      <p:graphicFrame>
        <p:nvGraphicFramePr>
          <p:cNvPr id="168960" name="Object 0"/>
          <p:cNvGraphicFramePr>
            <a:graphicFrameLocks noChangeAspect="1"/>
          </p:cNvGraphicFramePr>
          <p:nvPr/>
        </p:nvGraphicFramePr>
        <p:xfrm>
          <a:off x="455613" y="1248134"/>
          <a:ext cx="3606800" cy="444500"/>
        </p:xfrm>
        <a:graphic>
          <a:graphicData uri="http://schemas.openxmlformats.org/presentationml/2006/ole">
            <p:oleObj spid="_x0000_s95234" name="Equation" r:id="rId3" imgW="3606480" imgH="444240" progId="Equation.3">
              <p:embed/>
            </p:oleObj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44475" y="1768053"/>
            <a:ext cx="8645525" cy="1692275"/>
            <a:chOff x="154" y="1353"/>
            <a:chExt cx="5446" cy="1066"/>
          </a:xfrm>
        </p:grpSpPr>
        <p:sp>
          <p:nvSpPr>
            <p:cNvPr id="144404" name="Rectangle 20"/>
            <p:cNvSpPr>
              <a:spLocks noChangeArrowheads="1"/>
            </p:cNvSpPr>
            <p:nvPr/>
          </p:nvSpPr>
          <p:spPr bwMode="auto">
            <a:xfrm>
              <a:off x="154" y="1353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	where:</a:t>
              </a:r>
              <a:endParaRPr lang="en-US" sz="1800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graphicFrame>
          <p:nvGraphicFramePr>
            <p:cNvPr id="168961" name="Object 1"/>
            <p:cNvGraphicFramePr>
              <a:graphicFrameLocks noChangeAspect="1"/>
            </p:cNvGraphicFramePr>
            <p:nvPr/>
          </p:nvGraphicFramePr>
          <p:xfrm>
            <a:off x="287" y="1595"/>
            <a:ext cx="3232" cy="824"/>
          </p:xfrm>
          <a:graphic>
            <a:graphicData uri="http://schemas.openxmlformats.org/presentationml/2006/ole">
              <p:oleObj spid="_x0000_s95235" name="Equation" r:id="rId4" imgW="5130720" imgH="1307880" progId="Equation.3">
                <p:embed/>
              </p:oleObj>
            </a:graphicData>
          </a:graphic>
        </p:graphicFrame>
      </p:grpSp>
      <p:sp>
        <p:nvSpPr>
          <p:cNvPr id="144424" name="Rectangle 40"/>
          <p:cNvSpPr>
            <a:spLocks noChangeArrowheads="1"/>
          </p:cNvSpPr>
          <p:nvPr/>
        </p:nvSpPr>
        <p:spPr bwMode="auto">
          <a:xfrm>
            <a:off x="185483" y="3968327"/>
            <a:ext cx="432276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Procedure: find the value of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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that minimizes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exp(-k( ),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and then compute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P(error)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 using the bound.</a:t>
            </a:r>
          </a:p>
        </p:txBody>
      </p:sp>
      <p:pic>
        <p:nvPicPr>
          <p:cNvPr id="144425" name="Picture 41"/>
          <p:cNvPicPr>
            <a:picLocks noChangeAspect="1" noChangeArrowheads="1"/>
          </p:cNvPicPr>
          <p:nvPr/>
        </p:nvPicPr>
        <p:blipFill>
          <a:blip r:embed="rId5"/>
          <a:srcRect l="22084" t="32785" r="17917" b="20439"/>
          <a:stretch>
            <a:fillRect/>
          </a:stretch>
        </p:blipFill>
        <p:spPr bwMode="auto">
          <a:xfrm>
            <a:off x="4862513" y="3836564"/>
            <a:ext cx="4195762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426" name="Rectangle 42"/>
          <p:cNvSpPr>
            <a:spLocks noChangeArrowheads="1"/>
          </p:cNvSpPr>
          <p:nvPr/>
        </p:nvSpPr>
        <p:spPr bwMode="auto">
          <a:xfrm>
            <a:off x="185483" y="4939571"/>
            <a:ext cx="432276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Benefit: one-dimensional optimization using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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Chernoff Bound for Normal Densities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5140"/>
          <p:cNvSpPr>
            <a:spLocks noChangeArrowheads="1"/>
          </p:cNvSpPr>
          <p:nvPr/>
        </p:nvSpPr>
        <p:spPr bwMode="auto">
          <a:xfrm>
            <a:off x="185483" y="609835"/>
            <a:ext cx="86455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Chernoff bound is loose for extreme values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Bhattacharyya bound can be derived by 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 = 0.5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:</a:t>
            </a:r>
          </a:p>
        </p:txBody>
      </p:sp>
      <p:graphicFrame>
        <p:nvGraphicFramePr>
          <p:cNvPr id="169984" name="Object 6144"/>
          <p:cNvGraphicFramePr>
            <a:graphicFrameLocks noChangeAspect="1"/>
          </p:cNvGraphicFramePr>
          <p:nvPr/>
        </p:nvGraphicFramePr>
        <p:xfrm>
          <a:off x="455613" y="1481700"/>
          <a:ext cx="4076700" cy="1257300"/>
        </p:xfrm>
        <a:graphic>
          <a:graphicData uri="http://schemas.openxmlformats.org/presentationml/2006/ole">
            <p:oleObj spid="_x0000_s96258" name="Equation" r:id="rId3" imgW="4076640" imgH="1257120" progId="Equation.3">
              <p:embed/>
            </p:oleObj>
          </a:graphicData>
        </a:graphic>
      </p:graphicFrame>
      <p:graphicFrame>
        <p:nvGraphicFramePr>
          <p:cNvPr id="169985" name="Object 6145"/>
          <p:cNvGraphicFramePr>
            <a:graphicFrameLocks noChangeAspect="1"/>
          </p:cNvGraphicFramePr>
          <p:nvPr/>
        </p:nvGraphicFramePr>
        <p:xfrm>
          <a:off x="4183063" y="2505075"/>
          <a:ext cx="139700" cy="292100"/>
        </p:xfrm>
        <a:graphic>
          <a:graphicData uri="http://schemas.openxmlformats.org/presentationml/2006/ole">
            <p:oleObj spid="_x0000_s96259" name="Equation" r:id="rId4" imgW="139680" imgH="291960" progId="Equation.3">
              <p:embed/>
            </p:oleObj>
          </a:graphicData>
        </a:graphic>
      </p:graphicFrame>
      <p:graphicFrame>
        <p:nvGraphicFramePr>
          <p:cNvPr id="169986" name="Object 6146"/>
          <p:cNvGraphicFramePr>
            <a:graphicFrameLocks noChangeAspect="1"/>
          </p:cNvGraphicFramePr>
          <p:nvPr/>
        </p:nvGraphicFramePr>
        <p:xfrm>
          <a:off x="3554413" y="3276600"/>
          <a:ext cx="139700" cy="292100"/>
        </p:xfrm>
        <a:graphic>
          <a:graphicData uri="http://schemas.openxmlformats.org/presentationml/2006/ole">
            <p:oleObj spid="_x0000_s96260" name="Equation" r:id="rId5" imgW="139680" imgH="291960" progId="Equation.3">
              <p:embed/>
            </p:oleObj>
          </a:graphicData>
        </a:graphic>
      </p:graphicFrame>
      <p:grpSp>
        <p:nvGrpSpPr>
          <p:cNvPr id="2" name="Group 5151"/>
          <p:cNvGrpSpPr>
            <a:grpSpLocks/>
          </p:cNvGrpSpPr>
          <p:nvPr/>
        </p:nvGrpSpPr>
        <p:grpSpPr bwMode="auto">
          <a:xfrm>
            <a:off x="254000" y="2911580"/>
            <a:ext cx="8645525" cy="1044576"/>
            <a:chOff x="160" y="2583"/>
            <a:chExt cx="5446" cy="658"/>
          </a:xfrm>
        </p:grpSpPr>
        <p:sp>
          <p:nvSpPr>
            <p:cNvPr id="157724" name="Rectangle 5148"/>
            <p:cNvSpPr>
              <a:spLocks noChangeArrowheads="1"/>
            </p:cNvSpPr>
            <p:nvPr/>
          </p:nvSpPr>
          <p:spPr bwMode="auto">
            <a:xfrm>
              <a:off x="160" y="2583"/>
              <a:ext cx="5446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ct val="25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	where:</a:t>
              </a:r>
              <a:endParaRPr lang="en-US" sz="1800" b="1" dirty="0">
                <a:solidFill>
                  <a:schemeClr val="bg1"/>
                </a:solidFill>
                <a:sym typeface="Symbol" pitchFamily="18" charset="2"/>
              </a:endParaRPr>
            </a:p>
          </p:txBody>
        </p:sp>
        <p:graphicFrame>
          <p:nvGraphicFramePr>
            <p:cNvPr id="169987" name="Object 6147"/>
            <p:cNvGraphicFramePr>
              <a:graphicFrameLocks noChangeAspect="1"/>
            </p:cNvGraphicFramePr>
            <p:nvPr/>
          </p:nvGraphicFramePr>
          <p:xfrm>
            <a:off x="287" y="2633"/>
            <a:ext cx="3232" cy="608"/>
          </p:xfrm>
          <a:graphic>
            <a:graphicData uri="http://schemas.openxmlformats.org/presentationml/2006/ole">
              <p:oleObj spid="_x0000_s96261" name="Equation" r:id="rId6" imgW="5130720" imgH="965160" progId="Equation.3">
                <p:embed/>
              </p:oleObj>
            </a:graphicData>
          </a:graphic>
        </p:graphicFrame>
      </p:grpSp>
      <p:sp>
        <p:nvSpPr>
          <p:cNvPr id="157726" name="Rectangle 5150"/>
          <p:cNvSpPr>
            <a:spLocks noChangeArrowheads="1"/>
          </p:cNvSpPr>
          <p:nvPr/>
        </p:nvSpPr>
        <p:spPr bwMode="auto">
          <a:xfrm>
            <a:off x="254000" y="4157461"/>
            <a:ext cx="8645525" cy="6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bounds can still be used if the distributions are not Gaussian (why? hint: </a:t>
            </a: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>Occam’s Razor</a:t>
            </a:r>
            <a:r>
              <a:rPr lang="en-US" sz="1800" b="1" dirty="0" smtClean="0">
                <a:solidFill>
                  <a:schemeClr val="bg1"/>
                </a:solidFill>
              </a:rPr>
              <a:t>). </a:t>
            </a:r>
            <a:r>
              <a:rPr lang="en-US" sz="1800" b="1" dirty="0">
                <a:solidFill>
                  <a:schemeClr val="bg1"/>
                </a:solidFill>
              </a:rPr>
              <a:t>However, they might not be adequately tight.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Bhattacharyya Bound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87" name="Rectangle 31"/>
          <p:cNvSpPr>
            <a:spLocks noChangeArrowheads="1"/>
          </p:cNvSpPr>
          <p:nvPr/>
        </p:nvSpPr>
        <p:spPr bwMode="auto">
          <a:xfrm>
            <a:off x="186865" y="577866"/>
            <a:ext cx="8645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compare two decision rules if they require different thresholds for optimum performance?</a:t>
            </a:r>
          </a:p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Consider four probabilities:</a:t>
            </a:r>
          </a:p>
        </p:txBody>
      </p:sp>
      <p:pic>
        <p:nvPicPr>
          <p:cNvPr id="147488" name="Picture 32"/>
          <p:cNvPicPr>
            <a:picLocks noChangeAspect="1" noChangeArrowheads="1"/>
          </p:cNvPicPr>
          <p:nvPr/>
        </p:nvPicPr>
        <p:blipFill>
          <a:blip r:embed="rId3"/>
          <a:srcRect l="29375" t="32327" r="25209" b="26749"/>
          <a:stretch>
            <a:fillRect/>
          </a:stretch>
        </p:blipFill>
        <p:spPr bwMode="auto">
          <a:xfrm>
            <a:off x="236537" y="3063122"/>
            <a:ext cx="4942511" cy="338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1008" name="Object 0"/>
          <p:cNvGraphicFramePr>
            <a:graphicFrameLocks noChangeAspect="1"/>
          </p:cNvGraphicFramePr>
          <p:nvPr/>
        </p:nvGraphicFramePr>
        <p:xfrm>
          <a:off x="455613" y="1685003"/>
          <a:ext cx="5638800" cy="774700"/>
        </p:xfrm>
        <a:graphic>
          <a:graphicData uri="http://schemas.openxmlformats.org/presentationml/2006/ole">
            <p:oleObj spid="_x0000_s97282" name="Equation" r:id="rId4" imgW="5638680" imgH="774360" progId="Equation.3">
              <p:embed/>
            </p:oleObj>
          </a:graphicData>
        </a:graphic>
      </p:graphicFrame>
      <p:pic>
        <p:nvPicPr>
          <p:cNvPr id="147490" name="Picture 34"/>
          <p:cNvPicPr>
            <a:picLocks noChangeAspect="1" noChangeArrowheads="1"/>
          </p:cNvPicPr>
          <p:nvPr/>
        </p:nvPicPr>
        <p:blipFill>
          <a:blip r:embed="rId5"/>
          <a:srcRect l="33333" t="29568" r="24480" b="26689"/>
          <a:stretch>
            <a:fillRect/>
          </a:stretch>
        </p:blipFill>
        <p:spPr bwMode="auto">
          <a:xfrm>
            <a:off x="5029200" y="2610590"/>
            <a:ext cx="3878263" cy="378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Receiver Operating Characteristic (ROC)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5483" y="722379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ROC curve is typically monotonic but not symmetric:</a:t>
            </a:r>
          </a:p>
        </p:txBody>
      </p:sp>
      <p:pic>
        <p:nvPicPr>
          <p:cNvPr id="148520" name="Picture 40"/>
          <p:cNvPicPr>
            <a:picLocks noChangeAspect="1" noChangeArrowheads="1"/>
          </p:cNvPicPr>
          <p:nvPr/>
        </p:nvPicPr>
        <p:blipFill>
          <a:blip r:embed="rId2"/>
          <a:srcRect l="15938" t="26245" r="11563" b="44629"/>
          <a:stretch>
            <a:fillRect/>
          </a:stretch>
        </p:blipFill>
        <p:spPr bwMode="auto">
          <a:xfrm>
            <a:off x="215900" y="1126651"/>
            <a:ext cx="87217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95008" y="1350488"/>
            <a:ext cx="8645525" cy="3840167"/>
            <a:chOff x="160" y="1152"/>
            <a:chExt cx="5446" cy="2419"/>
          </a:xfrm>
        </p:grpSpPr>
        <p:sp>
          <p:nvSpPr>
            <p:cNvPr id="148521" name="Rectangle 41"/>
            <p:cNvSpPr>
              <a:spLocks noChangeArrowheads="1"/>
            </p:cNvSpPr>
            <p:nvPr/>
          </p:nvSpPr>
          <p:spPr bwMode="auto">
            <a:xfrm>
              <a:off x="160" y="3153"/>
              <a:ext cx="5446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One system can be considered superior to another only if its ROC curve lies above the competing system for the operating region of interest.</a:t>
              </a:r>
            </a:p>
          </p:txBody>
        </p:sp>
        <p:sp>
          <p:nvSpPr>
            <p:cNvPr id="148522" name="Freeform 42"/>
            <p:cNvSpPr>
              <a:spLocks/>
            </p:cNvSpPr>
            <p:nvPr/>
          </p:nvSpPr>
          <p:spPr bwMode="auto">
            <a:xfrm>
              <a:off x="3690" y="1152"/>
              <a:ext cx="1074" cy="1296"/>
            </a:xfrm>
            <a:custGeom>
              <a:avLst/>
              <a:gdLst/>
              <a:ahLst/>
              <a:cxnLst>
                <a:cxn ang="0">
                  <a:pos x="0" y="1296"/>
                </a:cxn>
                <a:cxn ang="0">
                  <a:pos x="66" y="972"/>
                </a:cxn>
                <a:cxn ang="0">
                  <a:pos x="108" y="762"/>
                </a:cxn>
                <a:cxn ang="0">
                  <a:pos x="282" y="606"/>
                </a:cxn>
                <a:cxn ang="0">
                  <a:pos x="498" y="492"/>
                </a:cxn>
                <a:cxn ang="0">
                  <a:pos x="780" y="300"/>
                </a:cxn>
                <a:cxn ang="0">
                  <a:pos x="936" y="162"/>
                </a:cxn>
                <a:cxn ang="0">
                  <a:pos x="1074" y="0"/>
                </a:cxn>
              </a:cxnLst>
              <a:rect l="0" t="0" r="r" b="b"/>
              <a:pathLst>
                <a:path w="1074" h="1296">
                  <a:moveTo>
                    <a:pt x="0" y="1296"/>
                  </a:moveTo>
                  <a:cubicBezTo>
                    <a:pt x="24" y="1178"/>
                    <a:pt x="48" y="1061"/>
                    <a:pt x="66" y="972"/>
                  </a:cubicBezTo>
                  <a:cubicBezTo>
                    <a:pt x="84" y="883"/>
                    <a:pt x="72" y="823"/>
                    <a:pt x="108" y="762"/>
                  </a:cubicBezTo>
                  <a:cubicBezTo>
                    <a:pt x="144" y="701"/>
                    <a:pt x="217" y="651"/>
                    <a:pt x="282" y="606"/>
                  </a:cubicBezTo>
                  <a:cubicBezTo>
                    <a:pt x="347" y="561"/>
                    <a:pt x="415" y="543"/>
                    <a:pt x="498" y="492"/>
                  </a:cubicBezTo>
                  <a:cubicBezTo>
                    <a:pt x="581" y="441"/>
                    <a:pt x="707" y="355"/>
                    <a:pt x="780" y="300"/>
                  </a:cubicBezTo>
                  <a:cubicBezTo>
                    <a:pt x="853" y="245"/>
                    <a:pt x="887" y="212"/>
                    <a:pt x="936" y="162"/>
                  </a:cubicBezTo>
                  <a:cubicBezTo>
                    <a:pt x="985" y="112"/>
                    <a:pt x="1051" y="27"/>
                    <a:pt x="1074" y="0"/>
                  </a:cubicBezTo>
                </a:path>
              </a:pathLst>
            </a:custGeom>
            <a:noFill/>
            <a:ln w="38100" cap="flat" cmpd="sng">
              <a:solidFill>
                <a:srgbClr val="000080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0" tIns="0" rIns="0" bIns="0"/>
            <a:lstStyle/>
            <a:p>
              <a:endParaRPr 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48524" name="Line 44"/>
            <p:cNvSpPr>
              <a:spLocks noChangeShapeType="1"/>
            </p:cNvSpPr>
            <p:nvPr/>
          </p:nvSpPr>
          <p:spPr bwMode="auto">
            <a:xfrm flipH="1" flipV="1">
              <a:off x="4056" y="1410"/>
              <a:ext cx="828" cy="732"/>
            </a:xfrm>
            <a:prstGeom prst="line">
              <a:avLst/>
            </a:prstGeom>
            <a:noFill/>
            <a:ln w="38100">
              <a:solidFill>
                <a:srgbClr val="004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endParaRPr lang="en-US" sz="1800" b="1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General ROC Curves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Gaussian Distributions: how is the shape of the decision region influenced by the mean and covariance?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Bounds on performance (i.e., Chernoff, Bhattacharyya) are useful abstractions for obtaining closed-form solutions to problems.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A Receiver Operating Characteristic (ROC) curve is a very useful way to analyze performance and select operating points for systems.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Discrete features can be handled in a way completely analogous to continuous features.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209550" y="586681"/>
            <a:ext cx="87344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A classifier that places a pattern in one of two classes is often referred to as a </a:t>
            </a:r>
            <a:r>
              <a:rPr lang="en-US" sz="1800" b="1" dirty="0">
                <a:solidFill>
                  <a:schemeClr val="accent1"/>
                </a:solidFill>
                <a:latin typeface="+mj-lt"/>
              </a:rPr>
              <a:t>dichotomizer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reshape the decision rule:</a:t>
            </a:r>
          </a:p>
        </p:txBody>
      </p:sp>
      <p:graphicFrame>
        <p:nvGraphicFramePr>
          <p:cNvPr id="157696" name="Object 0"/>
          <p:cNvGraphicFramePr>
            <a:graphicFrameLocks noChangeAspect="1"/>
          </p:cNvGraphicFramePr>
          <p:nvPr/>
        </p:nvGraphicFramePr>
        <p:xfrm>
          <a:off x="484188" y="1764123"/>
          <a:ext cx="4165600" cy="292100"/>
        </p:xfrm>
        <a:graphic>
          <a:graphicData uri="http://schemas.openxmlformats.org/presentationml/2006/ole">
            <p:oleObj spid="_x0000_s102402" name="Equation" r:id="rId3" imgW="4165560" imgH="291960" progId="Equation.3">
              <p:embed/>
            </p:oleObj>
          </a:graphicData>
        </a:graphic>
      </p:graphicFrame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209550" y="2157719"/>
            <a:ext cx="87344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If we use log of the posterior probabilities:</a:t>
            </a:r>
          </a:p>
        </p:txBody>
      </p:sp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484188" y="2533655"/>
          <a:ext cx="3848100" cy="1054100"/>
        </p:xfrm>
        <a:graphic>
          <a:graphicData uri="http://schemas.openxmlformats.org/presentationml/2006/ole">
            <p:oleObj spid="_x0000_s102403" name="Equation" r:id="rId4" imgW="3848040" imgH="1054080" progId="Equation.3">
              <p:embed/>
            </p:oleObj>
          </a:graphicData>
        </a:graphic>
      </p:graphicFrame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209550" y="3707586"/>
            <a:ext cx="87344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A dichotomizer can be viewed as a machine that computes a single discriminant function and classifies x according to the sign (e.g., support vector machines).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Two-Category Case (Review)</a:t>
            </a:r>
          </a:p>
          <a:p>
            <a:pPr>
              <a:spcBef>
                <a:spcPct val="50000"/>
              </a:spcBef>
            </a:pP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/>
          <a:srcRect l="18034" t="19284" r="5087" b="34457"/>
          <a:stretch>
            <a:fillRect/>
          </a:stretch>
        </p:blipFill>
        <p:spPr bwMode="auto">
          <a:xfrm>
            <a:off x="319088" y="530409"/>
            <a:ext cx="8486775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Unconstrained or “Full” Covariance (Review)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185483" y="680175"/>
            <a:ext cx="8645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has a simple geometric interpretation: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57717" name="Object 21"/>
          <p:cNvGraphicFramePr>
            <a:graphicFrameLocks noChangeAspect="1"/>
          </p:cNvGraphicFramePr>
          <p:nvPr/>
        </p:nvGraphicFramePr>
        <p:xfrm>
          <a:off x="455613" y="1145663"/>
          <a:ext cx="3314700" cy="647700"/>
        </p:xfrm>
        <a:graphic>
          <a:graphicData uri="http://schemas.openxmlformats.org/presentationml/2006/ole">
            <p:oleObj spid="_x0000_s104450" name="Equation" r:id="rId3" imgW="3314520" imgH="647640" progId="Equation.3">
              <p:embed/>
            </p:oleObj>
          </a:graphicData>
        </a:graphic>
      </p:graphicFrame>
      <p:pic>
        <p:nvPicPr>
          <p:cNvPr id="157718" name="Picture 22"/>
          <p:cNvPicPr>
            <a:picLocks noChangeAspect="1" noChangeArrowheads="1"/>
          </p:cNvPicPr>
          <p:nvPr/>
        </p:nvPicPr>
        <p:blipFill>
          <a:blip r:embed="rId4"/>
          <a:srcRect l="8153" t="33607" r="7761" b="30316"/>
          <a:stretch>
            <a:fillRect/>
          </a:stretch>
        </p:blipFill>
        <p:spPr bwMode="auto">
          <a:xfrm>
            <a:off x="319088" y="1940936"/>
            <a:ext cx="8494712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19" name="Rectangle 23"/>
          <p:cNvSpPr>
            <a:spLocks noChangeArrowheads="1"/>
          </p:cNvSpPr>
          <p:nvPr/>
        </p:nvSpPr>
        <p:spPr bwMode="auto">
          <a:xfrm>
            <a:off x="190706" y="4749898"/>
            <a:ext cx="8645525" cy="65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region when the priors are equal and the support regions are spherical is simply halfway between the means (Euclidean distance).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Threshold Decoding (Review)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984" name="Object 0"/>
          <p:cNvGraphicFramePr>
            <a:graphicFrameLocks noChangeAspect="1"/>
          </p:cNvGraphicFramePr>
          <p:nvPr/>
        </p:nvGraphicFramePr>
        <p:xfrm>
          <a:off x="457200" y="879730"/>
          <a:ext cx="6197600" cy="4787901"/>
        </p:xfrm>
        <a:graphic>
          <a:graphicData uri="http://schemas.openxmlformats.org/presentationml/2006/ole">
            <p:oleObj spid="_x0000_s105474" name="Equation" r:id="rId3" imgW="6197400" imgH="4787640" progId="Equation.3">
              <p:embed/>
            </p:oleObj>
          </a:graphicData>
        </a:graphic>
      </p:graphicFrame>
      <p:graphicFrame>
        <p:nvGraphicFramePr>
          <p:cNvPr id="169986" name="Object 2"/>
          <p:cNvGraphicFramePr>
            <a:graphicFrameLocks noChangeAspect="1"/>
          </p:cNvGraphicFramePr>
          <p:nvPr/>
        </p:nvGraphicFramePr>
        <p:xfrm>
          <a:off x="5278438" y="3149600"/>
          <a:ext cx="139700" cy="292100"/>
        </p:xfrm>
        <a:graphic>
          <a:graphicData uri="http://schemas.openxmlformats.org/presentationml/2006/ole">
            <p:oleObj spid="_x0000_s105475" name="Equation" r:id="rId4" imgW="139680" imgH="291960" progId="Equation.3">
              <p:embed/>
            </p:oleObj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General Case for Gaussian Classifiers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85483" y="66610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Case: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</a:t>
            </a:r>
            <a:r>
              <a:rPr lang="en-US" sz="1800" baseline="-25000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>
                <a:solidFill>
                  <a:schemeClr val="bg1"/>
                </a:solidFill>
                <a:latin typeface="+mj-lt"/>
                <a:sym typeface="Symbol" pitchFamily="18" charset="2"/>
              </a:rPr>
              <a:t></a:t>
            </a:r>
            <a:r>
              <a:rPr lang="en-US" sz="1800" baseline="30000" dirty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4" name="Object 34"/>
          <p:cNvGraphicFramePr>
            <a:graphicFrameLocks noChangeAspect="1"/>
          </p:cNvGraphicFramePr>
          <p:nvPr/>
        </p:nvGraphicFramePr>
        <p:xfrm>
          <a:off x="454025" y="1075916"/>
          <a:ext cx="3111500" cy="1282700"/>
        </p:xfrm>
        <a:graphic>
          <a:graphicData uri="http://schemas.openxmlformats.org/presentationml/2006/ole">
            <p:oleObj spid="_x0000_s59394" name="Equation" r:id="rId3" imgW="3111480" imgH="1282680" progId="Equation.3">
              <p:embed/>
            </p:oleObj>
          </a:graphicData>
        </a:graphic>
      </p:graphicFrame>
      <p:sp>
        <p:nvSpPr>
          <p:cNvPr id="148515" name="Rectangle 35"/>
          <p:cNvSpPr>
            <a:spLocks noChangeArrowheads="1"/>
          </p:cNvSpPr>
          <p:nvPr/>
        </p:nvSpPr>
        <p:spPr bwMode="auto">
          <a:xfrm>
            <a:off x="185483" y="2590157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This can be rewritten as: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148518" name="Object 38"/>
          <p:cNvGraphicFramePr>
            <a:graphicFrameLocks noChangeAspect="1"/>
          </p:cNvGraphicFramePr>
          <p:nvPr/>
        </p:nvGraphicFramePr>
        <p:xfrm>
          <a:off x="454025" y="3039755"/>
          <a:ext cx="4343400" cy="1231900"/>
        </p:xfrm>
        <a:graphic>
          <a:graphicData uri="http://schemas.openxmlformats.org/presentationml/2006/ole">
            <p:oleObj spid="_x0000_s59395" name="Equation" r:id="rId4" imgW="4343400" imgH="1231560" progId="Equation.3">
              <p:embed/>
            </p:oleObj>
          </a:graphicData>
        </a:graphic>
      </p:graphicFrame>
      <p:pic>
        <p:nvPicPr>
          <p:cNvPr id="148519" name="Picture 39"/>
          <p:cNvPicPr>
            <a:picLocks noChangeAspect="1" noChangeArrowheads="1"/>
          </p:cNvPicPr>
          <p:nvPr/>
        </p:nvPicPr>
        <p:blipFill>
          <a:blip r:embed="rId5"/>
          <a:srcRect l="8153" t="33607" r="7761" b="30316"/>
          <a:stretch>
            <a:fillRect/>
          </a:stretch>
        </p:blipFill>
        <p:spPr bwMode="auto">
          <a:xfrm>
            <a:off x="2000250" y="4852615"/>
            <a:ext cx="513238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Identity Covariance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5125"/>
          <p:cNvSpPr>
            <a:spLocks noChangeArrowheads="1"/>
          </p:cNvSpPr>
          <p:nvPr/>
        </p:nvSpPr>
        <p:spPr bwMode="auto">
          <a:xfrm>
            <a:off x="244475" y="581699"/>
            <a:ext cx="8645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buFontTx/>
              <a:buChar char="•"/>
            </a:pPr>
            <a:r>
              <a:rPr lang="en-US" sz="1800" b="1" dirty="0">
                <a:solidFill>
                  <a:srgbClr val="004000"/>
                </a:solidFill>
              </a:rPr>
              <a:t>Case: </a:t>
            </a:r>
            <a:r>
              <a:rPr lang="en-US" sz="1800" b="1" dirty="0">
                <a:solidFill>
                  <a:srgbClr val="000080"/>
                </a:solidFill>
                <a:sym typeface="Symbol" pitchFamily="18" charset="2"/>
              </a:rPr>
              <a:t></a:t>
            </a:r>
            <a:r>
              <a:rPr lang="en-US" sz="1800" baseline="-25000" dirty="0" err="1">
                <a:solidFill>
                  <a:srgbClr val="000080"/>
                </a:solidFill>
                <a:sym typeface="Symbol" pitchFamily="18" charset="2"/>
              </a:rPr>
              <a:t>i</a:t>
            </a:r>
            <a:r>
              <a:rPr lang="en-US" sz="1800" b="1" baseline="-25000" dirty="0">
                <a:solidFill>
                  <a:srgbClr val="000080"/>
                </a:solidFill>
                <a:sym typeface="Symbol" pitchFamily="18" charset="2"/>
              </a:rPr>
              <a:t> </a:t>
            </a:r>
            <a:r>
              <a:rPr lang="en-US" sz="1800" b="1" dirty="0">
                <a:solidFill>
                  <a:srgbClr val="000080"/>
                </a:solidFill>
                <a:sym typeface="Symbol" pitchFamily="18" charset="2"/>
              </a:rPr>
              <a:t>= </a:t>
            </a:r>
          </a:p>
        </p:txBody>
      </p:sp>
      <p:graphicFrame>
        <p:nvGraphicFramePr>
          <p:cNvPr id="158727" name="Object 5127"/>
          <p:cNvGraphicFramePr>
            <a:graphicFrameLocks noChangeAspect="1"/>
          </p:cNvGraphicFramePr>
          <p:nvPr/>
        </p:nvGraphicFramePr>
        <p:xfrm>
          <a:off x="454025" y="1064444"/>
          <a:ext cx="4762500" cy="711200"/>
        </p:xfrm>
        <a:graphic>
          <a:graphicData uri="http://schemas.openxmlformats.org/presentationml/2006/ole">
            <p:oleObj spid="_x0000_s60418" name="Equation" r:id="rId3" imgW="4762440" imgH="711000" progId="Equation.3">
              <p:embed/>
            </p:oleObj>
          </a:graphicData>
        </a:graphic>
      </p:graphicFrame>
      <p:pic>
        <p:nvPicPr>
          <p:cNvPr id="158728" name="Picture 5128"/>
          <p:cNvPicPr>
            <a:picLocks noChangeAspect="1" noChangeArrowheads="1"/>
          </p:cNvPicPr>
          <p:nvPr/>
        </p:nvPicPr>
        <p:blipFill>
          <a:blip r:embed="rId4"/>
          <a:srcRect l="5795" t="16222" r="35658" b="15222"/>
          <a:stretch>
            <a:fillRect/>
          </a:stretch>
        </p:blipFill>
        <p:spPr bwMode="auto">
          <a:xfrm>
            <a:off x="2549525" y="2210576"/>
            <a:ext cx="403383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Equal Covariances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2"/>
          <a:srcRect l="33398" t="14111" r="12181" b="3889"/>
          <a:stretch>
            <a:fillRect/>
          </a:stretch>
        </p:blipFill>
        <p:spPr bwMode="auto">
          <a:xfrm>
            <a:off x="69850" y="643729"/>
            <a:ext cx="3954463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/>
          <a:srcRect l="27209" t="17111" r="17780" b="7889"/>
          <a:stretch>
            <a:fillRect/>
          </a:stretch>
        </p:blipFill>
        <p:spPr bwMode="auto">
          <a:xfrm>
            <a:off x="4567238" y="594787"/>
            <a:ext cx="4400550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Arbitrary Covariances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Typical Examples of 2D Classifiers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5" name="Picture 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232" t="18230" r="22998" b="26237"/>
          <a:stretch>
            <a:fillRect/>
          </a:stretch>
        </p:blipFill>
        <p:spPr bwMode="auto">
          <a:xfrm>
            <a:off x="1924173" y="701693"/>
            <a:ext cx="5096060" cy="54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7050</TotalTime>
  <Words>475</Words>
  <Application>Microsoft PowerPoint</Application>
  <PresentationFormat>Letter Paper (8.5x11 in)</PresentationFormat>
  <Paragraphs>59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lecture_title</vt:lpstr>
      <vt:lpstr>isip_default</vt:lpstr>
      <vt:lpstr>lecture_default</vt:lpstr>
      <vt:lpstr>1_isip_default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377</cp:revision>
  <dcterms:created xsi:type="dcterms:W3CDTF">2002-09-12T17:13:32Z</dcterms:created>
  <dcterms:modified xsi:type="dcterms:W3CDTF">2009-01-16T04:48:48Z</dcterms:modified>
</cp:coreProperties>
</file>