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77" r:id="rId1"/>
    <p:sldMasterId id="2147483681" r:id="rId2"/>
    <p:sldMasterId id="2147483683" r:id="rId3"/>
    <p:sldMasterId id="2147483685" r:id="rId4"/>
    <p:sldMasterId id="2147483688" r:id="rId5"/>
  </p:sldMasterIdLst>
  <p:notesMasterIdLst>
    <p:notesMasterId r:id="rId22"/>
  </p:notesMasterIdLst>
  <p:sldIdLst>
    <p:sldId id="303" r:id="rId6"/>
    <p:sldId id="416" r:id="rId7"/>
    <p:sldId id="419" r:id="rId8"/>
    <p:sldId id="426" r:id="rId9"/>
    <p:sldId id="428" r:id="rId10"/>
    <p:sldId id="420" r:id="rId11"/>
    <p:sldId id="429" r:id="rId12"/>
    <p:sldId id="424" r:id="rId13"/>
    <p:sldId id="439" r:id="rId14"/>
    <p:sldId id="425" r:id="rId15"/>
    <p:sldId id="432" r:id="rId16"/>
    <p:sldId id="433" r:id="rId17"/>
    <p:sldId id="435" r:id="rId18"/>
    <p:sldId id="434" r:id="rId19"/>
    <p:sldId id="418" r:id="rId20"/>
    <p:sldId id="43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432" userDrawn="1">
          <p15:clr>
            <a:srgbClr val="A4A3A4"/>
          </p15:clr>
        </p15:guide>
        <p15:guide id="3" pos="5616" userDrawn="1">
          <p15:clr>
            <a:srgbClr val="A4A3A4"/>
          </p15:clr>
        </p15:guide>
        <p15:guide id="4" pos="144" userDrawn="1">
          <p15:clr>
            <a:srgbClr val="A4A3A4"/>
          </p15:clr>
        </p15:guide>
        <p15:guide id="5" orient="horz" pos="4176" userDrawn="1">
          <p15:clr>
            <a:srgbClr val="A4A3A4"/>
          </p15:clr>
        </p15:guide>
        <p15:guide id="6" pos="1440" userDrawn="1">
          <p15:clr>
            <a:srgbClr val="A4A3A4"/>
          </p15:clr>
        </p15:guide>
        <p15:guide id="7" pos="43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3585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327" autoAdjust="0"/>
  </p:normalViewPr>
  <p:slideViewPr>
    <p:cSldViewPr snapToGrid="0">
      <p:cViewPr varScale="1">
        <p:scale>
          <a:sx n="85" d="100"/>
          <a:sy n="85" d="100"/>
        </p:scale>
        <p:origin x="1406" y="58"/>
      </p:cViewPr>
      <p:guideLst>
        <p:guide pos="2880"/>
        <p:guide orient="horz" pos="432"/>
        <p:guide pos="5616"/>
        <p:guide pos="144"/>
        <p:guide orient="horz" pos="4176"/>
        <p:guide pos="1440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65" d="100"/>
          <a:sy n="65" d="100"/>
        </p:scale>
        <p:origin x="315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9A63F-A652-A941-943E-42655CBE92DD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B6984-104E-F74E-AFCE-72849C323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836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054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2C866-C79C-5711-FB6A-FB7ECB806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574FC2-E679-1BD5-065F-19DA810328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6F5E88-5F97-5D01-7992-B79C534C46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05326-A1BF-6C32-2FBF-FBD39F5C2C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1ACD00-77F6-4941-B4B0-B7C9C01A2C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554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7148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7860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62988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" y="685800"/>
            <a:ext cx="8869680" cy="5669280"/>
          </a:xfrm>
          <a:prstGeom prst="rect">
            <a:avLst/>
          </a:prstGeom>
        </p:spPr>
        <p:txBody>
          <a:bodyPr/>
          <a:lstStyle>
            <a:lvl1pPr marL="182880" indent="-182880">
              <a:defRPr sz="2400"/>
            </a:lvl1pPr>
            <a:lvl2pPr marL="548640" indent="-182880">
              <a:defRPr sz="2000"/>
            </a:lvl2pPr>
            <a:lvl3pPr marL="1097280" indent="-182880"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8104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04708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7829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ACAF">
                  <a:alpha val="50000"/>
                </a:srgbClr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651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ocument 6"/>
          <p:cNvSpPr/>
          <p:nvPr/>
        </p:nvSpPr>
        <p:spPr>
          <a:xfrm flipV="1">
            <a:off x="-11545" y="4335690"/>
            <a:ext cx="9155545" cy="2522310"/>
          </a:xfrm>
          <a:prstGeom prst="flowChartDocument">
            <a:avLst/>
          </a:prstGeom>
          <a:gradFill flip="none" rotWithShape="1">
            <a:gsLst>
              <a:gs pos="0">
                <a:srgbClr val="FF6C76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4019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FFACA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FFACA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defRPr/>
            </a:pPr>
            <a:endParaRPr lang="en-US" sz="1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 userDrawn="1"/>
        </p:nvSpPr>
        <p:spPr bwMode="auto">
          <a:xfrm>
            <a:off x="39093" y="6612962"/>
            <a:ext cx="9115855" cy="239809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50" marR="0" lvl="0" indent="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13763" algn="r"/>
              </a:tabLst>
              <a:defRPr/>
            </a:pPr>
            <a:r>
              <a:rPr lang="en-US" sz="1000" b="1" kern="1200" cap="none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S. Purba: ECE 8527-Project Presentation</a:t>
            </a:r>
            <a:r>
              <a:rPr lang="en-US" sz="1000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	May 02 , 2025</a:t>
            </a:r>
            <a:endParaRPr lang="en-US" sz="1000" b="1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FFACA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smtClean="0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 sz="1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093" y="6594644"/>
            <a:ext cx="320040" cy="2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161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9804298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FFACA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FFACA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defRPr/>
            </a:pPr>
            <a:endParaRPr lang="en-US" sz="1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 userDrawn="1"/>
        </p:nvSpPr>
        <p:spPr bwMode="auto">
          <a:xfrm>
            <a:off x="39093" y="6612962"/>
            <a:ext cx="9115855" cy="23852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50" marR="0" lvl="0" indent="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13763" algn="r"/>
              </a:tabLst>
              <a:defRPr/>
            </a:pPr>
            <a:r>
              <a:rPr lang="en-US" sz="1000" b="1" kern="1200" cap="none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S. Purba: ECE 8527-Project Presentation </a:t>
            </a:r>
            <a:r>
              <a:rPr lang="en-US" sz="1000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	May 02 , 2025</a:t>
            </a:r>
            <a:endParaRPr lang="en-US" sz="1000" b="1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FFACA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smtClean="0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 sz="1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093" y="6594644"/>
            <a:ext cx="320040" cy="2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042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FFACA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FFACA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defRPr/>
            </a:pPr>
            <a:endParaRPr lang="en-US" sz="1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 userDrawn="1"/>
        </p:nvSpPr>
        <p:spPr bwMode="auto">
          <a:xfrm>
            <a:off x="39093" y="6612962"/>
            <a:ext cx="9115855" cy="23852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50" marR="0" lvl="0" indent="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13763" algn="r"/>
              </a:tabLst>
              <a:defRPr/>
            </a:pPr>
            <a:r>
              <a:rPr lang="en-US" sz="1000" b="1" kern="1200" cap="none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S. Purba: ECE 8527-Project Presentation </a:t>
            </a:r>
            <a:r>
              <a:rPr lang="en-US" sz="1000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	May 02 , 2025</a:t>
            </a:r>
            <a:endParaRPr lang="en-US" sz="1000" b="1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FFACA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smtClean="0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 sz="1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093" y="6594644"/>
            <a:ext cx="320040" cy="2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447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ptuna.org/#key_features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1" y="1001610"/>
            <a:ext cx="8686799" cy="482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ECE 8527: Project Presentation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Rectangle 16"/>
          <p:cNvSpPr txBox="1">
            <a:spLocks noChangeArrowheads="1"/>
          </p:cNvSpPr>
          <p:nvPr/>
        </p:nvSpPr>
        <p:spPr>
          <a:xfrm>
            <a:off x="228601" y="5590577"/>
            <a:ext cx="8686799" cy="104993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8" indent="-14288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Sadia Afrin Purba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888" indent="-115888" algn="ctr">
              <a:spcBef>
                <a:spcPts val="0"/>
              </a:spcBef>
              <a:buNone/>
            </a:pPr>
            <a:r>
              <a:rPr lang="en-US" sz="1800" b="1" dirty="0">
                <a:latin typeface="Arial"/>
                <a:cs typeface="Arial"/>
              </a:rPr>
              <a:t>Neural Engineering Data Consortium</a:t>
            </a:r>
          </a:p>
          <a:p>
            <a:pPr marL="115888" indent="-115888" algn="ctr">
              <a:spcBef>
                <a:spcPts val="0"/>
              </a:spcBef>
              <a:buNone/>
            </a:pPr>
            <a:r>
              <a:rPr lang="en-US" sz="1800" b="1" dirty="0">
                <a:latin typeface="Arial"/>
                <a:cs typeface="Arial"/>
              </a:rPr>
              <a:t>Temple University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5DD0A8F-F279-0C48-8CB5-0F4DBF6FB0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804" y="2784280"/>
            <a:ext cx="1645182" cy="2281098"/>
          </a:xfrm>
          <a:prstGeom prst="rect">
            <a:avLst/>
          </a:prstGeom>
          <a:ln w="25400">
            <a:solidFill>
              <a:srgbClr val="CD1E2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D2A3B40-85ED-4E46-90AE-432B63D8F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8186" y="2784280"/>
            <a:ext cx="1790623" cy="2281098"/>
          </a:xfrm>
          <a:prstGeom prst="rect">
            <a:avLst/>
          </a:prstGeom>
          <a:ln w="25400">
            <a:solidFill>
              <a:srgbClr val="CD1E2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4D3B5A2-613E-9446-8A7A-F9E967EFCC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174649"/>
            <a:ext cx="1004757" cy="6710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31A6B6-1807-DD47-BF76-7860EF5B05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6349" y="2784280"/>
            <a:ext cx="3546473" cy="2281098"/>
          </a:xfrm>
          <a:prstGeom prst="rect">
            <a:avLst/>
          </a:prstGeom>
          <a:ln w="25400">
            <a:solidFill>
              <a:srgbClr val="CD1E2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539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8B5F08-178A-AC73-8262-9C6BF66736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B6708-3EAB-6FD5-EDB8-7DC71634A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Hyperparameter Optimizer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7685AE4-2896-95E9-4EBD-0D5F659893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820602"/>
            <a:ext cx="8686800" cy="11770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2ABD81-0782-7111-E45E-B1B7619CB837}"/>
              </a:ext>
            </a:extLst>
          </p:cNvPr>
          <p:cNvSpPr txBox="1"/>
          <p:nvPr/>
        </p:nvSpPr>
        <p:spPr>
          <a:xfrm>
            <a:off x="228600" y="2345267"/>
            <a:ext cx="8585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hlinkClick r:id="rId3"/>
              </a:rPr>
              <a:t>Optuna</a:t>
            </a:r>
            <a:r>
              <a:rPr lang="en-US" dirty="0"/>
              <a:t>: </a:t>
            </a:r>
          </a:p>
          <a:p>
            <a:r>
              <a:rPr lang="en-US" dirty="0"/>
              <a:t>an open-source hyperparameter optimization framework designed to automate the process of tuning parameters in machine learning models. It uses a flexible and efficient sampling algorithm (often based on Bayesian optimization) to find the best combination of hyperparameters for a given objective function.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32ECB5C-536B-1F7D-D6F9-64FCD5761E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783669"/>
              </p:ext>
            </p:extLst>
          </p:nvPr>
        </p:nvGraphicFramePr>
        <p:xfrm>
          <a:off x="3124200" y="3942669"/>
          <a:ext cx="2159000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9000">
                  <a:extLst>
                    <a:ext uri="{9D8B030D-6E8A-4147-A177-3AD203B41FA5}">
                      <a16:colId xmlns:a16="http://schemas.microsoft.com/office/drawing/2014/main" val="2606017570"/>
                    </a:ext>
                  </a:extLst>
                </a:gridCol>
              </a:tblGrid>
              <a:tr h="2480733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Best trial dev error: 37.24% 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Best hyperparameters: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sz="800" dirty="0" err="1">
                          <a:solidFill>
                            <a:schemeClr val="tx1"/>
                          </a:solidFill>
                        </a:rPr>
                        <a:t>lr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: 0.0010719476722953968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sz="800" dirty="0" err="1">
                          <a:solidFill>
                            <a:schemeClr val="tx1"/>
                          </a:solidFill>
                        </a:rPr>
                        <a:t>weight_decay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: 5.775669887410536e-06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sz="800" dirty="0" err="1">
                          <a:solidFill>
                            <a:schemeClr val="tx1"/>
                          </a:solidFill>
                        </a:rPr>
                        <a:t>batch_size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: 16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sz="800" dirty="0" err="1">
                          <a:solidFill>
                            <a:schemeClr val="tx1"/>
                          </a:solidFill>
                        </a:rPr>
                        <a:t>n_blocks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: 7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  channels_l0: 16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  kernel_l0: 3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  channels_l1: 128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  kernel_l1: 3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  channels_l2: 32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  kernel_l2: 3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  channels_l3: 64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  kernel_l3: 3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  channels_l4: 64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  kernel_l4: 7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  channels_l5: 32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  kernel_l5: 11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  channels_l6: 256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  kernel_l6: 3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256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70302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BF7762-4844-7AA9-2ADE-ED9DAED1F2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09B7D-0D3D-B54C-C1CB-654E75255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Architectures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4E092C9-F749-882B-8AB4-69F59EF9CA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927" y="795249"/>
            <a:ext cx="4692566" cy="2280361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EB921A-9FF1-4A77-1F77-97909CE905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942" y="792673"/>
            <a:ext cx="3731420" cy="2282937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248E8C5-C81F-D7B6-CBE8-44EEF3E1DB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138" y="3977123"/>
            <a:ext cx="4740144" cy="1720944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Residual neural network - Wikipedia">
            <a:extLst>
              <a:ext uri="{FF2B5EF4-FFF2-40B4-BE49-F238E27FC236}">
                <a16:creationId xmlns:a16="http://schemas.microsoft.com/office/drawing/2014/main" id="{75CE9633-AB82-0787-8E81-EA30E9C10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537" y="3977123"/>
            <a:ext cx="3654229" cy="1704849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65F0A4-EC54-E431-5BB9-06F58C9AEB24}"/>
              </a:ext>
            </a:extLst>
          </p:cNvPr>
          <p:cNvSpPr txBox="1"/>
          <p:nvPr/>
        </p:nvSpPr>
        <p:spPr>
          <a:xfrm>
            <a:off x="289927" y="3187812"/>
            <a:ext cx="868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err="1"/>
              <a:t>Tolstikhin</a:t>
            </a:r>
            <a:r>
              <a:rPr lang="en-US" sz="800" b="1" dirty="0"/>
              <a:t>, I. O., </a:t>
            </a:r>
            <a:r>
              <a:rPr lang="en-US" sz="800" b="1" dirty="0" err="1"/>
              <a:t>Houlsby</a:t>
            </a:r>
            <a:r>
              <a:rPr lang="en-US" sz="800" b="1" dirty="0"/>
              <a:t>, N., Kolesnikov, A., Beyer, L., Zhai, X., </a:t>
            </a:r>
            <a:r>
              <a:rPr lang="en-US" sz="800" b="1" dirty="0" err="1"/>
              <a:t>Unterthiner</a:t>
            </a:r>
            <a:r>
              <a:rPr lang="en-US" sz="800" b="1" dirty="0"/>
              <a:t>, T., ... &amp; </a:t>
            </a:r>
            <a:r>
              <a:rPr lang="en-US" sz="800" b="1" dirty="0" err="1"/>
              <a:t>Dosovitskiy</a:t>
            </a:r>
            <a:r>
              <a:rPr lang="en-US" sz="800" b="1" dirty="0"/>
              <a:t>, A. (2021). </a:t>
            </a:r>
            <a:r>
              <a:rPr lang="en-US" sz="800" b="1" dirty="0" err="1"/>
              <a:t>Mlp</a:t>
            </a:r>
            <a:r>
              <a:rPr lang="en-US" sz="800" b="1" dirty="0"/>
              <a:t>-mixer: An all-</a:t>
            </a:r>
            <a:r>
              <a:rPr lang="en-US" sz="800" b="1" dirty="0" err="1"/>
              <a:t>mlp</a:t>
            </a:r>
            <a:r>
              <a:rPr lang="en-US" sz="800" b="1" dirty="0"/>
              <a:t> architecture for vision. Advances in neural information processing systems, 34, 24261-24272.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4F9C82-1057-2EF1-349E-A043D9211E20}"/>
              </a:ext>
            </a:extLst>
          </p:cNvPr>
          <p:cNvSpPr txBox="1"/>
          <p:nvPr/>
        </p:nvSpPr>
        <p:spPr>
          <a:xfrm>
            <a:off x="457200" y="5963452"/>
            <a:ext cx="8686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He, K., Zhang, X., Ren, S., &amp; Sun, J. (2016). Deep residual learning for image recognition. In Proceedings of the IEEE conference on computer vision and pattern recognition (pp. 770-778).</a:t>
            </a:r>
          </a:p>
        </p:txBody>
      </p:sp>
    </p:spTree>
    <p:extLst>
      <p:ext uri="{BB962C8B-B14F-4D97-AF65-F5344CB8AC3E}">
        <p14:creationId xmlns:p14="http://schemas.microsoft.com/office/powerpoint/2010/main" val="1445795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93AD15-10AC-4BAA-96F5-0D608841B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9285C-C054-5BFC-12DA-04EC91C85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Architectures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E215252-CB63-5C3F-8310-CA9FD18D43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616" y="3139130"/>
            <a:ext cx="4115384" cy="2628563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6F2770-CD86-1619-4D69-20D92D34D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616" y="890581"/>
            <a:ext cx="4056117" cy="1874213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7F2621-318B-D1FE-DB75-3D5D1C4D4A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761" y="890581"/>
            <a:ext cx="3318931" cy="1893046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D4FBED1-984E-6FAD-8C21-57C84F10B7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9002" y="3139130"/>
            <a:ext cx="3450450" cy="1661470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A93987-182E-25D9-2D40-DA934480E207}"/>
              </a:ext>
            </a:extLst>
          </p:cNvPr>
          <p:cNvSpPr txBox="1"/>
          <p:nvPr/>
        </p:nvSpPr>
        <p:spPr>
          <a:xfrm>
            <a:off x="329616" y="5972752"/>
            <a:ext cx="4242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err="1"/>
              <a:t>Dosovitskiy</a:t>
            </a:r>
            <a:r>
              <a:rPr lang="en-US" sz="800" b="1" dirty="0"/>
              <a:t>, A., Beyer, L., Kolesnikov, A., Weissenborn, D., Zhai, X., </a:t>
            </a:r>
            <a:r>
              <a:rPr lang="en-US" sz="800" b="1" dirty="0" err="1"/>
              <a:t>Unterthiner</a:t>
            </a:r>
            <a:r>
              <a:rPr lang="en-US" sz="800" b="1" dirty="0"/>
              <a:t>, T., ... &amp; </a:t>
            </a:r>
            <a:r>
              <a:rPr lang="en-US" sz="800" b="1" dirty="0" err="1"/>
              <a:t>Houlsby</a:t>
            </a:r>
            <a:r>
              <a:rPr lang="en-US" sz="800" b="1" dirty="0"/>
              <a:t>, N. (2020). An image is worth 16x16 words: Transformers for image recognition at scale. </a:t>
            </a:r>
            <a:r>
              <a:rPr lang="en-US" sz="800" b="1" dirty="0" err="1"/>
              <a:t>arXiv</a:t>
            </a:r>
            <a:r>
              <a:rPr lang="en-US" sz="800" b="1" dirty="0"/>
              <a:t> preprint arXiv:2010.11929.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DB6A7F-91D5-E4B4-453C-CAA48162B399}"/>
              </a:ext>
            </a:extLst>
          </p:cNvPr>
          <p:cNvSpPr txBox="1"/>
          <p:nvPr/>
        </p:nvSpPr>
        <p:spPr>
          <a:xfrm>
            <a:off x="4572000" y="5967419"/>
            <a:ext cx="4242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Tan, M., &amp; Le, Q. (2019, May). </a:t>
            </a:r>
            <a:r>
              <a:rPr lang="en-US" sz="800" b="1" dirty="0" err="1"/>
              <a:t>Efficientnet</a:t>
            </a:r>
            <a:r>
              <a:rPr lang="en-US" sz="800" b="1" dirty="0"/>
              <a:t>: Rethinking model scaling for convolutional neural networks. In International conference on machine learning (pp. 6105-6114). PMLR.</a:t>
            </a:r>
          </a:p>
        </p:txBody>
      </p:sp>
    </p:spTree>
    <p:extLst>
      <p:ext uri="{BB962C8B-B14F-4D97-AF65-F5344CB8AC3E}">
        <p14:creationId xmlns:p14="http://schemas.microsoft.com/office/powerpoint/2010/main" val="36288618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777965-8345-629D-521E-534408239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32CCA-DAD2-D5D7-12D0-6992E815C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Architectures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B893ADF-E90B-7023-B80E-F071790238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600516"/>
            <a:ext cx="4753893" cy="2625284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506CDF-6E92-5B1C-7815-FCECC97BB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2493" y="685800"/>
            <a:ext cx="4001660" cy="2448274"/>
          </a:xfrm>
          <a:prstGeom prst="rect">
            <a:avLst/>
          </a:prstGeom>
        </p:spPr>
      </p:pic>
      <p:pic>
        <p:nvPicPr>
          <p:cNvPr id="3" name="object 4">
            <a:extLst>
              <a:ext uri="{FF2B5EF4-FFF2-40B4-BE49-F238E27FC236}">
                <a16:creationId xmlns:a16="http://schemas.microsoft.com/office/drawing/2014/main" id="{3E00D6BE-1B2A-FE74-13D3-6FF729E30357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4066" y="4147260"/>
            <a:ext cx="4064000" cy="1686273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DAAC8A2-799D-4868-B4D0-4B54FC8C77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03174"/>
              </p:ext>
            </p:extLst>
          </p:nvPr>
        </p:nvGraphicFramePr>
        <p:xfrm>
          <a:off x="4560358" y="4147260"/>
          <a:ext cx="4355042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7521">
                  <a:extLst>
                    <a:ext uri="{9D8B030D-6E8A-4147-A177-3AD203B41FA5}">
                      <a16:colId xmlns:a16="http://schemas.microsoft.com/office/drawing/2014/main" val="2620265893"/>
                    </a:ext>
                  </a:extLst>
                </a:gridCol>
                <a:gridCol w="2177521">
                  <a:extLst>
                    <a:ext uri="{9D8B030D-6E8A-4147-A177-3AD203B41FA5}">
                      <a16:colId xmlns:a16="http://schemas.microsoft.com/office/drawing/2014/main" val="3412435055"/>
                    </a:ext>
                  </a:extLst>
                </a:gridCol>
              </a:tblGrid>
              <a:tr h="249794">
                <a:tc>
                  <a:txBody>
                    <a:bodyPr/>
                    <a:lstStyle/>
                    <a:p>
                      <a:r>
                        <a:rPr lang="en-US" sz="1100" dirty="0"/>
                        <a:t>RL Component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0722635"/>
                  </a:ext>
                </a:extLst>
              </a:tr>
              <a:tr h="411425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Google Sans"/>
                        </a:rPr>
                        <a:t>Environment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Google Sans"/>
                        </a:rPr>
                        <a:t>A dataset of breast cancer to determine nine classes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9003357"/>
                  </a:ext>
                </a:extLst>
              </a:tr>
              <a:tr h="249794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Google Sans"/>
                        </a:rPr>
                        <a:t>State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Google Sans"/>
                        </a:rPr>
                        <a:t>32x32x3 patch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644994"/>
                  </a:ext>
                </a:extLst>
              </a:tr>
              <a:tr h="249794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Google Sans"/>
                        </a:rPr>
                        <a:t>Agent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Google Sans"/>
                        </a:rPr>
                        <a:t>MLP-Mixer Model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881632"/>
                  </a:ext>
                </a:extLst>
              </a:tr>
              <a:tr h="249794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Google Sans"/>
                        </a:rPr>
                        <a:t>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Google Sans"/>
                        </a:rPr>
                        <a:t>Class Label (0-8)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723509"/>
                  </a:ext>
                </a:extLst>
              </a:tr>
              <a:tr h="411425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Google Sans"/>
                        </a:rPr>
                        <a:t>Penalty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  <a:latin typeface="Google Sans"/>
                          <a:ea typeface="Times New Roman" panose="02020603050405020304" pitchFamily="18" charset="0"/>
                        </a:rPr>
                        <a:t>Penalty is derived by the error rate from the dev set after each epoch.</a:t>
                      </a:r>
                      <a:endParaRPr lang="en-US" sz="1100" dirty="0">
                        <a:latin typeface="Google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44513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6336FDB-8FFB-BD89-E6A6-17C2F8273DD6}"/>
              </a:ext>
            </a:extLst>
          </p:cNvPr>
          <p:cNvSpPr txBox="1"/>
          <p:nvPr/>
        </p:nvSpPr>
        <p:spPr>
          <a:xfrm>
            <a:off x="143933" y="3378752"/>
            <a:ext cx="721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“When something works, we experiment </a:t>
            </a:r>
            <a:r>
              <a:rPr lang="en-US" sz="1400"/>
              <a:t>further.”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511079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7A9BA8-9448-CB7E-44AC-135B68B7D6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2C5CD-EB91-91F4-C39F-F2AF56B80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Architectures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184D4278-DBF5-8D75-956D-F1677742DD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2947306"/>
              </p:ext>
            </p:extLst>
          </p:nvPr>
        </p:nvGraphicFramePr>
        <p:xfrm>
          <a:off x="1426760" y="1250577"/>
          <a:ext cx="6290480" cy="3805596"/>
        </p:xfrm>
        <a:graphic>
          <a:graphicData uri="http://schemas.openxmlformats.org/drawingml/2006/table">
            <a:tbl>
              <a:tblPr/>
              <a:tblGrid>
                <a:gridCol w="769593">
                  <a:extLst>
                    <a:ext uri="{9D8B030D-6E8A-4147-A177-3AD203B41FA5}">
                      <a16:colId xmlns:a16="http://schemas.microsoft.com/office/drawing/2014/main" val="2266926916"/>
                    </a:ext>
                  </a:extLst>
                </a:gridCol>
                <a:gridCol w="995082">
                  <a:extLst>
                    <a:ext uri="{9D8B030D-6E8A-4147-A177-3AD203B41FA5}">
                      <a16:colId xmlns:a16="http://schemas.microsoft.com/office/drawing/2014/main" val="450131338"/>
                    </a:ext>
                  </a:extLst>
                </a:gridCol>
                <a:gridCol w="753036">
                  <a:extLst>
                    <a:ext uri="{9D8B030D-6E8A-4147-A177-3AD203B41FA5}">
                      <a16:colId xmlns:a16="http://schemas.microsoft.com/office/drawing/2014/main" val="3592106620"/>
                    </a:ext>
                  </a:extLst>
                </a:gridCol>
                <a:gridCol w="552439">
                  <a:extLst>
                    <a:ext uri="{9D8B030D-6E8A-4147-A177-3AD203B41FA5}">
                      <a16:colId xmlns:a16="http://schemas.microsoft.com/office/drawing/2014/main" val="1161492252"/>
                    </a:ext>
                  </a:extLst>
                </a:gridCol>
                <a:gridCol w="644066">
                  <a:extLst>
                    <a:ext uri="{9D8B030D-6E8A-4147-A177-3AD203B41FA5}">
                      <a16:colId xmlns:a16="http://schemas.microsoft.com/office/drawing/2014/main" val="38221758"/>
                    </a:ext>
                  </a:extLst>
                </a:gridCol>
                <a:gridCol w="644066">
                  <a:extLst>
                    <a:ext uri="{9D8B030D-6E8A-4147-A177-3AD203B41FA5}">
                      <a16:colId xmlns:a16="http://schemas.microsoft.com/office/drawing/2014/main" val="2335198035"/>
                    </a:ext>
                  </a:extLst>
                </a:gridCol>
                <a:gridCol w="644066">
                  <a:extLst>
                    <a:ext uri="{9D8B030D-6E8A-4147-A177-3AD203B41FA5}">
                      <a16:colId xmlns:a16="http://schemas.microsoft.com/office/drawing/2014/main" val="1599959166"/>
                    </a:ext>
                  </a:extLst>
                </a:gridCol>
                <a:gridCol w="644066">
                  <a:extLst>
                    <a:ext uri="{9D8B030D-6E8A-4147-A177-3AD203B41FA5}">
                      <a16:colId xmlns:a16="http://schemas.microsoft.com/office/drawing/2014/main" val="3933764169"/>
                    </a:ext>
                  </a:extLst>
                </a:gridCol>
                <a:gridCol w="644066">
                  <a:extLst>
                    <a:ext uri="{9D8B030D-6E8A-4147-A177-3AD203B41FA5}">
                      <a16:colId xmlns:a16="http://schemas.microsoft.com/office/drawing/2014/main" val="2974209913"/>
                    </a:ext>
                  </a:extLst>
                </a:gridCol>
              </a:tblGrid>
              <a:tr h="14634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System</a:t>
                      </a:r>
                    </a:p>
                  </a:txBody>
                  <a:tcPr marL="22860" marR="2286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Preprocessing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Training Data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n-US" sz="11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Train (%)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n-US" sz="11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Dev (%)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126202"/>
                  </a:ext>
                </a:extLst>
              </a:tr>
              <a:tr h="146346">
                <a:tc gridSpan="3">
                  <a:txBody>
                    <a:bodyPr/>
                    <a:lstStyle/>
                    <a:p>
                      <a:pPr rtl="0" fontAlgn="b"/>
                      <a:endParaRPr lang="en-US" sz="105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2860" marR="2286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0" fontAlgn="b"/>
                      <a:endParaRPr lang="en-US" sz="105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0" fontAlgn="b"/>
                      <a:endParaRPr lang="en-US" sz="105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avg </a:t>
                      </a:r>
                      <a:r>
                        <a:rPr lang="en-US" sz="1050" b="1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lbls</a:t>
                      </a:r>
                      <a:endParaRPr lang="en-US" sz="1050" b="1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avg </a:t>
                      </a:r>
                      <a:r>
                        <a:rPr lang="en-US" sz="1050" b="1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bckg</a:t>
                      </a:r>
                      <a:endParaRPr lang="en-US" sz="1050" b="1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2860" marR="22860" marT="15240" marB="15240" anchor="ctr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score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avg </a:t>
                      </a:r>
                      <a:r>
                        <a:rPr lang="en-US" sz="1050" b="1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lbls</a:t>
                      </a:r>
                      <a:endParaRPr lang="en-US" sz="1050" b="1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2860" marR="22860" marT="15240" marB="152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avg </a:t>
                      </a:r>
                      <a:r>
                        <a:rPr lang="en-US" sz="1050" b="1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bckg</a:t>
                      </a:r>
                      <a:endParaRPr lang="en-US" sz="1050" b="1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score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267338"/>
                  </a:ext>
                </a:extLst>
              </a:tr>
              <a:tr h="77024">
                <a:tc row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MLP-Mixer</a:t>
                      </a:r>
                    </a:p>
                  </a:txBody>
                  <a:tcPr marL="22860" marR="2286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raw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/train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85.97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74.94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84.87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60.19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18.58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56.03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8144367"/>
                  </a:ext>
                </a:extLst>
              </a:tr>
              <a:tr h="2156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gaussian_norm</a:t>
                      </a:r>
                      <a:endParaRPr lang="en-US" sz="105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/train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86.27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77.54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85.39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64.82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17.08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60.05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3185827"/>
                  </a:ext>
                </a:extLst>
              </a:tr>
              <a:tr h="215667">
                <a:tc row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50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MLP-Mixer+RL</a:t>
                      </a:r>
                      <a:endParaRPr lang="en-US" sz="105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2860" marR="2286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raw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/train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84.92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74.01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83.83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61.03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18.01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56.73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3457304"/>
                  </a:ext>
                </a:extLst>
              </a:tr>
              <a:tr h="215667">
                <a:tc vMerge="1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en-US" sz="105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2860" marR="2286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gaussian_norm</a:t>
                      </a:r>
                      <a:endParaRPr lang="en-US" sz="105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/train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85.21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75.39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84.68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64.27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11.69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59.01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1335253"/>
                  </a:ext>
                </a:extLst>
              </a:tr>
              <a:tr h="77024">
                <a:tc row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50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ViT</a:t>
                      </a:r>
                      <a:endParaRPr lang="en-US" sz="105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2860" marR="2286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raw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/train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88.02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15.96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76.31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85.00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16.03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78.13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8464249"/>
                  </a:ext>
                </a:extLst>
              </a:tr>
              <a:tr h="2156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gaussian_norm</a:t>
                      </a:r>
                      <a:endParaRPr lang="en-US" sz="105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/train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85.91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11.36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78.46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75.36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10.36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68.86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5422483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50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ViT</a:t>
                      </a:r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(Pretrain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weights)</a:t>
                      </a:r>
                    </a:p>
                  </a:txBody>
                  <a:tcPr marL="22860" marR="2286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>
                          <a:effectLst/>
                          <a:latin typeface="+mn-lt"/>
                          <a:cs typeface="Arial" panose="020B0604020202020204" pitchFamily="34" charset="0"/>
                        </a:rPr>
                        <a:t>raw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/train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86.12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17.68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79.28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77.93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18.36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71.97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3491741"/>
                  </a:ext>
                </a:extLst>
              </a:tr>
              <a:tr h="2156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>
                          <a:effectLst/>
                          <a:latin typeface="+mn-lt"/>
                          <a:cs typeface="Arial" panose="020B0604020202020204" pitchFamily="34" charset="0"/>
                        </a:rPr>
                        <a:t>gaussian_norm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/train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84.15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13.36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77.01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73.15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19.32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67.77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4029801"/>
                  </a:ext>
                </a:extLst>
              </a:tr>
              <a:tr h="215667">
                <a:tc row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Resnet18</a:t>
                      </a:r>
                    </a:p>
                  </a:txBody>
                  <a:tcPr marL="22860" marR="2286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>
                          <a:effectLst/>
                          <a:latin typeface="+mn-lt"/>
                          <a:cs typeface="Arial" panose="020B0604020202020204" pitchFamily="34" charset="0"/>
                        </a:rPr>
                        <a:t>raw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/train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87.06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68.76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85.23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58.82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6.74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53.61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6985844"/>
                  </a:ext>
                </a:extLst>
              </a:tr>
              <a:tr h="1463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>
                          <a:effectLst/>
                          <a:latin typeface="+mn-lt"/>
                          <a:cs typeface="Arial" panose="020B0604020202020204" pitchFamily="34" charset="0"/>
                        </a:rPr>
                        <a:t>gaussian_norm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/train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86.83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71.81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85.32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59.74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9.59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54.72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6333193"/>
                  </a:ext>
                </a:extLst>
              </a:tr>
              <a:tr h="215667">
                <a:tc rowSpan="4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EfficientNet-b0</a:t>
                      </a:r>
                    </a:p>
                  </a:txBody>
                  <a:tcPr marL="22860" marR="2286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raw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/train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86.13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71.85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84.70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58.75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10.56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53.93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0661912"/>
                  </a:ext>
                </a:extLst>
              </a:tr>
              <a:tr h="1463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gaussian_norm</a:t>
                      </a:r>
                      <a:endParaRPr lang="en-US" sz="105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/train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86.49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69.95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84.84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60.18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8.24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54.99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4291065"/>
                  </a:ext>
                </a:extLst>
              </a:tr>
              <a:tr h="146346">
                <a:tc vMerge="1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en-US" sz="105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2860" marR="2286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raw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/train + /dev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35.83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3.42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32.60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36.30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4.42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33.11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5857650"/>
                  </a:ext>
                </a:extLst>
              </a:tr>
              <a:tr h="146346">
                <a:tc vMerge="1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en-US" sz="105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2860" marR="2286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gaussian_norm</a:t>
                      </a:r>
                      <a:endParaRPr lang="en-US" sz="105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/train + /dev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37.02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4.49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33.77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35.57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5.32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32.55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1762092"/>
                  </a:ext>
                </a:extLst>
              </a:tr>
              <a:tr h="215667">
                <a:tc row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EfficientNet-b7</a:t>
                      </a:r>
                    </a:p>
                  </a:txBody>
                  <a:tcPr marL="22860" marR="2286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raw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/train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86.23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74.97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85.10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62.91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14.38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58.06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8135922"/>
                  </a:ext>
                </a:extLst>
              </a:tr>
              <a:tr h="1463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gaussian_norm</a:t>
                      </a:r>
                      <a:endParaRPr lang="en-US" sz="105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/train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86.14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73.29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84.86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61.65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10.64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56.55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1137898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BD82DEF4-5D13-262A-5AF4-F76D04991680}"/>
              </a:ext>
            </a:extLst>
          </p:cNvPr>
          <p:cNvSpPr/>
          <p:nvPr/>
        </p:nvSpPr>
        <p:spPr>
          <a:xfrm>
            <a:off x="1426760" y="4231343"/>
            <a:ext cx="6290480" cy="39892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157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39188-4235-9272-71AF-9A3330F64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Discussion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4052CC-D4F6-3A08-280C-FB2C738A3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Training score and dev score discrepancy across deep learning models. </a:t>
            </a:r>
          </a:p>
          <a:p>
            <a:pPr lvl="1"/>
            <a:r>
              <a:rPr lang="en-US" dirty="0"/>
              <a:t>Training Score &gt; Dev Score</a:t>
            </a:r>
          </a:p>
          <a:p>
            <a:pPr lvl="1"/>
            <a:r>
              <a:rPr lang="en-US" dirty="0"/>
              <a:t>Swap the dataset; Train score= 85.19% and Dev Score=52.07%</a:t>
            </a:r>
          </a:p>
          <a:p>
            <a:r>
              <a:rPr lang="en-US" dirty="0"/>
              <a:t>Label 5 and 6 (</a:t>
            </a:r>
            <a:r>
              <a:rPr lang="en-US" dirty="0" err="1"/>
              <a:t>dcis</a:t>
            </a:r>
            <a:r>
              <a:rPr lang="en-US" dirty="0"/>
              <a:t> and </a:t>
            </a:r>
            <a:r>
              <a:rPr lang="en-US" dirty="0" err="1"/>
              <a:t>indc</a:t>
            </a:r>
            <a:r>
              <a:rPr lang="en-US" dirty="0"/>
              <a:t>) have the highest error rate for almost all deep learning models.</a:t>
            </a:r>
          </a:p>
          <a:p>
            <a:pPr lvl="1"/>
            <a:r>
              <a:rPr lang="en-US" dirty="0"/>
              <a:t>With only two classes using </a:t>
            </a:r>
            <a:r>
              <a:rPr lang="en-US" dirty="0" err="1"/>
              <a:t>CNN+SkipConn</a:t>
            </a:r>
            <a:endParaRPr lang="en-US" dirty="0"/>
          </a:p>
          <a:p>
            <a:pPr lvl="2"/>
            <a:r>
              <a:rPr lang="en-US" dirty="0"/>
              <a:t> train error = 0.00%, dev error = 32.44%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5E9D8B-3E08-F674-5422-0F9958B8BB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136" y="4030794"/>
            <a:ext cx="1493649" cy="21414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C715DB-D59E-2474-B9A4-2CB2F375CA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493" y="4030794"/>
            <a:ext cx="1510199" cy="20743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BA763E-4398-00B7-8D2A-A966152FA62C}"/>
              </a:ext>
            </a:extLst>
          </p:cNvPr>
          <p:cNvSpPr txBox="1"/>
          <p:nvPr/>
        </p:nvSpPr>
        <p:spPr>
          <a:xfrm>
            <a:off x="1289853" y="6111932"/>
            <a:ext cx="2622213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err="1"/>
              <a:t>dcis</a:t>
            </a:r>
            <a:endParaRPr lang="en-US" sz="1050" b="1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84B633-CF2E-F130-8857-259CD1D46377}"/>
              </a:ext>
            </a:extLst>
          </p:cNvPr>
          <p:cNvSpPr txBox="1"/>
          <p:nvPr/>
        </p:nvSpPr>
        <p:spPr>
          <a:xfrm>
            <a:off x="4103485" y="6105127"/>
            <a:ext cx="2622213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err="1"/>
              <a:t>indc</a:t>
            </a:r>
            <a:endParaRPr lang="en-US" sz="105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9663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D730AD-E98B-C955-D2A6-A743DCACC0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D80E9-8DA4-47A8-9320-64745BAC1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Conclusion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6F1572F-8B51-9DBE-935B-C5CA7C40A5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85940"/>
              </p:ext>
            </p:extLst>
          </p:nvPr>
        </p:nvGraphicFramePr>
        <p:xfrm>
          <a:off x="1622612" y="2339788"/>
          <a:ext cx="5692590" cy="1613647"/>
        </p:xfrm>
        <a:graphic>
          <a:graphicData uri="http://schemas.openxmlformats.org/drawingml/2006/table">
            <a:tbl>
              <a:tblPr/>
              <a:tblGrid>
                <a:gridCol w="984509">
                  <a:extLst>
                    <a:ext uri="{9D8B030D-6E8A-4147-A177-3AD203B41FA5}">
                      <a16:colId xmlns:a16="http://schemas.microsoft.com/office/drawing/2014/main" val="486546215"/>
                    </a:ext>
                  </a:extLst>
                </a:gridCol>
                <a:gridCol w="1272968">
                  <a:extLst>
                    <a:ext uri="{9D8B030D-6E8A-4147-A177-3AD203B41FA5}">
                      <a16:colId xmlns:a16="http://schemas.microsoft.com/office/drawing/2014/main" val="389503206"/>
                    </a:ext>
                  </a:extLst>
                </a:gridCol>
                <a:gridCol w="963329">
                  <a:extLst>
                    <a:ext uri="{9D8B030D-6E8A-4147-A177-3AD203B41FA5}">
                      <a16:colId xmlns:a16="http://schemas.microsoft.com/office/drawing/2014/main" val="1924776063"/>
                    </a:ext>
                  </a:extLst>
                </a:gridCol>
                <a:gridCol w="823928">
                  <a:extLst>
                    <a:ext uri="{9D8B030D-6E8A-4147-A177-3AD203B41FA5}">
                      <a16:colId xmlns:a16="http://schemas.microsoft.com/office/drawing/2014/main" val="3736386766"/>
                    </a:ext>
                  </a:extLst>
                </a:gridCol>
                <a:gridCol w="823928">
                  <a:extLst>
                    <a:ext uri="{9D8B030D-6E8A-4147-A177-3AD203B41FA5}">
                      <a16:colId xmlns:a16="http://schemas.microsoft.com/office/drawing/2014/main" val="1929171178"/>
                    </a:ext>
                  </a:extLst>
                </a:gridCol>
                <a:gridCol w="823928">
                  <a:extLst>
                    <a:ext uri="{9D8B030D-6E8A-4147-A177-3AD203B41FA5}">
                      <a16:colId xmlns:a16="http://schemas.microsoft.com/office/drawing/2014/main" val="1581592435"/>
                    </a:ext>
                  </a:extLst>
                </a:gridCol>
              </a:tblGrid>
              <a:tr h="6297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System</a:t>
                      </a:r>
                    </a:p>
                  </a:txBody>
                  <a:tcPr marL="22860" marR="2286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Preprocessing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Training Data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n-US" sz="11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Eval (%)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5081914"/>
                  </a:ext>
                </a:extLst>
              </a:tr>
              <a:tr h="327977">
                <a:tc gridSpan="3">
                  <a:txBody>
                    <a:bodyPr/>
                    <a:lstStyle/>
                    <a:p>
                      <a:pPr rtl="0" fontAlgn="b"/>
                      <a:endParaRPr lang="en-US" sz="105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2860" marR="2286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0" fontAlgn="b"/>
                      <a:endParaRPr lang="en-US" sz="105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0" fontAlgn="b"/>
                      <a:endParaRPr lang="en-US" sz="105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avg </a:t>
                      </a:r>
                      <a:r>
                        <a:rPr lang="en-US" sz="1050" b="1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lbls</a:t>
                      </a:r>
                      <a:endParaRPr lang="en-US" sz="1050" b="1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avg </a:t>
                      </a:r>
                      <a:r>
                        <a:rPr lang="en-US" sz="1050" b="1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bckg</a:t>
                      </a:r>
                      <a:endParaRPr lang="en-US" sz="1050" b="1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score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702461"/>
                  </a:ext>
                </a:extLst>
              </a:tr>
              <a:tr h="327977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XGB</a:t>
                      </a:r>
                    </a:p>
                  </a:txBody>
                  <a:tcPr marL="22860" marR="2286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raw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/train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67.99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9.81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62.18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1626677"/>
                  </a:ext>
                </a:extLst>
              </a:tr>
              <a:tr h="327977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50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CNN+Skip</a:t>
                      </a:r>
                      <a:endParaRPr lang="en-US" sz="105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2860" marR="2286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gaussian_norm</a:t>
                      </a:r>
                      <a:endParaRPr lang="en-US" sz="105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/train + /dev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56.91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15.99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52.81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5169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863525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D31D25-E0EA-E133-FA72-730B524D3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77AEA-59C6-EB5C-A440-29D557BE2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none" lIns="228600" tIns="91440" rIns="0" bIns="0" rtlCol="0" anchor="ctr" anchorCtr="0">
            <a:noAutofit/>
          </a:bodyPr>
          <a:lstStyle/>
          <a:p>
            <a:r>
              <a:rPr lang="en-US" dirty="0"/>
              <a:t>Problem Statement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7F6815B-E89C-1032-9441-AED8C65038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50078" y="3606801"/>
            <a:ext cx="3100122" cy="2325092"/>
          </a:xfrm>
          <a:ln w="12700">
            <a:solidFill>
              <a:schemeClr val="tx1"/>
            </a:solidFill>
          </a:ln>
        </p:spPr>
      </p:pic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DB7ABAD6-2A6D-2B13-A108-28CFAA78AF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5939" y="3606802"/>
            <a:ext cx="3100122" cy="232509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9A66504-936D-04B1-0AEA-5EBBFE2027AF}"/>
              </a:ext>
            </a:extLst>
          </p:cNvPr>
          <p:cNvSpPr txBox="1"/>
          <p:nvPr/>
        </p:nvSpPr>
        <p:spPr>
          <a:xfrm>
            <a:off x="228600" y="787400"/>
            <a:ext cx="8686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Given a dataset of Discrete Cosine Transform (DCT) coefficients from digital pathology images, classify them into nine classes.</a:t>
            </a:r>
          </a:p>
          <a:p>
            <a:endParaRPr lang="en-US" dirty="0"/>
          </a:p>
          <a:p>
            <a:r>
              <a:rPr lang="en-US" dirty="0"/>
              <a:t>Dataset Description:</a:t>
            </a:r>
          </a:p>
          <a:p>
            <a:r>
              <a:rPr lang="en-US" dirty="0"/>
              <a:t> - Column 0 contains the labels (0-8).</a:t>
            </a:r>
          </a:p>
          <a:p>
            <a:r>
              <a:rPr lang="en-US" dirty="0"/>
              <a:t> - Columns 1-1024 contain the Red channel’s DCT coefficients.</a:t>
            </a:r>
          </a:p>
          <a:p>
            <a:r>
              <a:rPr lang="en-US" dirty="0"/>
              <a:t> - Columns 1025-2048 contain the Green channel’s DCT coefficients.</a:t>
            </a:r>
          </a:p>
          <a:p>
            <a:r>
              <a:rPr lang="en-US" dirty="0"/>
              <a:t> - Columns 2049-3072 contain the Blue channel’s DCT coefficients.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F61E2D-04AF-D8D7-683A-8AC29AC81F5C}"/>
              </a:ext>
            </a:extLst>
          </p:cNvPr>
          <p:cNvSpPr txBox="1"/>
          <p:nvPr/>
        </p:nvSpPr>
        <p:spPr>
          <a:xfrm>
            <a:off x="1549399" y="5994400"/>
            <a:ext cx="2209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Figure 1. Train set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B763EF-2277-205B-B8EE-C66189509332}"/>
              </a:ext>
            </a:extLst>
          </p:cNvPr>
          <p:cNvSpPr txBox="1"/>
          <p:nvPr/>
        </p:nvSpPr>
        <p:spPr>
          <a:xfrm>
            <a:off x="5850466" y="5994316"/>
            <a:ext cx="2209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Figure 2. Dev set</a:t>
            </a:r>
          </a:p>
        </p:txBody>
      </p:sp>
    </p:spTree>
    <p:extLst>
      <p:ext uri="{BB962C8B-B14F-4D97-AF65-F5344CB8AC3E}">
        <p14:creationId xmlns:p14="http://schemas.microsoft.com/office/powerpoint/2010/main" val="774051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B0A41-0E3E-7481-EFC0-EA49284F2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Preprocessing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8E257-5B34-38E0-3386-20B8EFE4D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4D8829-47CC-80B8-4668-370412540AAF}"/>
              </a:ext>
            </a:extLst>
          </p:cNvPr>
          <p:cNvSpPr txBox="1"/>
          <p:nvPr/>
        </p:nvSpPr>
        <p:spPr>
          <a:xfrm>
            <a:off x="1972733" y="5938842"/>
            <a:ext cx="4885267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Figure 3. Gaussian Normalization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498B9E-A640-D81D-2783-064B09E9C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076" y="963083"/>
            <a:ext cx="2892778" cy="216958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E9B761-1037-E4CA-09CD-B7632FCC3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7856" y="963083"/>
            <a:ext cx="2892778" cy="216958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A620BE-84D1-394C-5F4C-EFCB64E2F4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2622" y="963083"/>
            <a:ext cx="2892778" cy="216958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B0A22E4-22A5-A2CD-8926-6AD288EF98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063" y="3654581"/>
            <a:ext cx="2892779" cy="216958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E340AF1-1E10-0D48-AA9D-4AEAC1AF52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9842" y="3654581"/>
            <a:ext cx="2892780" cy="216958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B819EB3-CEF0-CAE0-B881-53D41D1FF3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4609" y="3654581"/>
            <a:ext cx="2892778" cy="216958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5BE6E62-1CC9-9DFD-89F2-1E576066E6C0}"/>
              </a:ext>
            </a:extLst>
          </p:cNvPr>
          <p:cNvCxnSpPr/>
          <p:nvPr/>
        </p:nvCxnSpPr>
        <p:spPr>
          <a:xfrm>
            <a:off x="4487333" y="3203419"/>
            <a:ext cx="0" cy="3864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3E7D593-7AFD-3133-B1CF-55F5F3C8F1F4}"/>
                  </a:ext>
                </a:extLst>
              </p:cNvPr>
              <p:cNvSpPr txBox="1"/>
              <p:nvPr/>
            </p:nvSpPr>
            <p:spPr>
              <a:xfrm>
                <a:off x="4487333" y="3197381"/>
                <a:ext cx="1205087" cy="1258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05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5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05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𝑣𝑎𝑙𝑢𝑒</m:t>
                          </m:r>
                          <m:r>
                            <a:rPr lang="en-US" sz="1050" b="0" i="1" dirty="0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sSub>
                            <m:sSubPr>
                              <m:ctrlPr>
                                <a:rPr lang="en-US" sz="10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5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1050" i="1">
                                  <a:latin typeface="Cambria Math" panose="02040503050406030204" pitchFamily="18" charset="0"/>
                                </a:rPr>
                                <m:t>𝑐h𝑎𝑛𝑛𝑒𝑙</m:t>
                              </m:r>
                            </m:sub>
                          </m:sSub>
                          <m:r>
                            <a:rPr lang="en-US" sz="105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10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5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050" i="1">
                                  <a:latin typeface="Cambria Math" panose="02040503050406030204" pitchFamily="18" charset="0"/>
                                </a:rPr>
                                <m:t>𝑐h𝑎𝑛𝑛𝑒𝑙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050" b="0" dirty="0"/>
              </a:p>
              <a:p>
                <a:endParaRPr lang="en-US" b="0" dirty="0"/>
              </a:p>
              <a:p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3E7D593-7AFD-3133-B1CF-55F5F3C8F1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333" y="3197381"/>
                <a:ext cx="1205087" cy="1258486"/>
              </a:xfrm>
              <a:prstGeom prst="rect">
                <a:avLst/>
              </a:prstGeom>
              <a:blipFill>
                <a:blip r:embed="rId8"/>
                <a:stretch>
                  <a:fillRect r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95547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DD147A-C25A-7763-2A2C-C79CB68BC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8C677-9F57-DABB-CD4F-C9D6DAADD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Baseline Algorithms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5F860F31-2BB2-43A2-3856-29C5F1D18C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824717"/>
              </p:ext>
            </p:extLst>
          </p:nvPr>
        </p:nvGraphicFramePr>
        <p:xfrm>
          <a:off x="1426760" y="1645023"/>
          <a:ext cx="6290480" cy="2587095"/>
        </p:xfrm>
        <a:graphic>
          <a:graphicData uri="http://schemas.openxmlformats.org/drawingml/2006/table">
            <a:tbl>
              <a:tblPr/>
              <a:tblGrid>
                <a:gridCol w="769593">
                  <a:extLst>
                    <a:ext uri="{9D8B030D-6E8A-4147-A177-3AD203B41FA5}">
                      <a16:colId xmlns:a16="http://schemas.microsoft.com/office/drawing/2014/main" val="2266926916"/>
                    </a:ext>
                  </a:extLst>
                </a:gridCol>
                <a:gridCol w="995082">
                  <a:extLst>
                    <a:ext uri="{9D8B030D-6E8A-4147-A177-3AD203B41FA5}">
                      <a16:colId xmlns:a16="http://schemas.microsoft.com/office/drawing/2014/main" val="450131338"/>
                    </a:ext>
                  </a:extLst>
                </a:gridCol>
                <a:gridCol w="753036">
                  <a:extLst>
                    <a:ext uri="{9D8B030D-6E8A-4147-A177-3AD203B41FA5}">
                      <a16:colId xmlns:a16="http://schemas.microsoft.com/office/drawing/2014/main" val="3592106620"/>
                    </a:ext>
                  </a:extLst>
                </a:gridCol>
                <a:gridCol w="552439">
                  <a:extLst>
                    <a:ext uri="{9D8B030D-6E8A-4147-A177-3AD203B41FA5}">
                      <a16:colId xmlns:a16="http://schemas.microsoft.com/office/drawing/2014/main" val="1161492252"/>
                    </a:ext>
                  </a:extLst>
                </a:gridCol>
                <a:gridCol w="644066">
                  <a:extLst>
                    <a:ext uri="{9D8B030D-6E8A-4147-A177-3AD203B41FA5}">
                      <a16:colId xmlns:a16="http://schemas.microsoft.com/office/drawing/2014/main" val="38221758"/>
                    </a:ext>
                  </a:extLst>
                </a:gridCol>
                <a:gridCol w="644066">
                  <a:extLst>
                    <a:ext uri="{9D8B030D-6E8A-4147-A177-3AD203B41FA5}">
                      <a16:colId xmlns:a16="http://schemas.microsoft.com/office/drawing/2014/main" val="2335198035"/>
                    </a:ext>
                  </a:extLst>
                </a:gridCol>
                <a:gridCol w="644066">
                  <a:extLst>
                    <a:ext uri="{9D8B030D-6E8A-4147-A177-3AD203B41FA5}">
                      <a16:colId xmlns:a16="http://schemas.microsoft.com/office/drawing/2014/main" val="1599959166"/>
                    </a:ext>
                  </a:extLst>
                </a:gridCol>
                <a:gridCol w="644066">
                  <a:extLst>
                    <a:ext uri="{9D8B030D-6E8A-4147-A177-3AD203B41FA5}">
                      <a16:colId xmlns:a16="http://schemas.microsoft.com/office/drawing/2014/main" val="3933764169"/>
                    </a:ext>
                  </a:extLst>
                </a:gridCol>
                <a:gridCol w="644066">
                  <a:extLst>
                    <a:ext uri="{9D8B030D-6E8A-4147-A177-3AD203B41FA5}">
                      <a16:colId xmlns:a16="http://schemas.microsoft.com/office/drawing/2014/main" val="2974209913"/>
                    </a:ext>
                  </a:extLst>
                </a:gridCol>
              </a:tblGrid>
              <a:tr h="14634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System</a:t>
                      </a:r>
                    </a:p>
                  </a:txBody>
                  <a:tcPr marL="22860" marR="2286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Preprocessing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Training Data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n-US" sz="11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Train (%)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n-US" sz="11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Dev (%)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126202"/>
                  </a:ext>
                </a:extLst>
              </a:tr>
              <a:tr h="146346">
                <a:tc gridSpan="3">
                  <a:txBody>
                    <a:bodyPr/>
                    <a:lstStyle/>
                    <a:p>
                      <a:pPr rtl="0" fontAlgn="b"/>
                      <a:endParaRPr lang="en-US" sz="105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2860" marR="2286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0" fontAlgn="b"/>
                      <a:endParaRPr lang="en-US" sz="105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0" fontAlgn="b"/>
                      <a:endParaRPr lang="en-US" sz="105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avg </a:t>
                      </a:r>
                      <a:r>
                        <a:rPr lang="en-US" sz="1050" b="1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lbls</a:t>
                      </a:r>
                      <a:endParaRPr lang="en-US" sz="1050" b="1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avg </a:t>
                      </a:r>
                      <a:r>
                        <a:rPr lang="en-US" sz="1050" b="1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bckg</a:t>
                      </a:r>
                      <a:endParaRPr lang="en-US" sz="1050" b="1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2860" marR="22860" marT="15240" marB="15240" anchor="ctr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score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avg </a:t>
                      </a:r>
                      <a:r>
                        <a:rPr lang="en-US" sz="1050" b="1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lbls</a:t>
                      </a:r>
                      <a:endParaRPr lang="en-US" sz="1050" b="1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2860" marR="22860" marT="15240" marB="152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avg </a:t>
                      </a:r>
                      <a:r>
                        <a:rPr lang="en-US" sz="1050" b="1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bckg</a:t>
                      </a:r>
                      <a:endParaRPr lang="en-US" sz="1050" b="1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score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267338"/>
                  </a:ext>
                </a:extLst>
              </a:tr>
              <a:tr h="77024">
                <a:tc row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RNF</a:t>
                      </a:r>
                    </a:p>
                  </a:txBody>
                  <a:tcPr marL="22860" marR="2286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raw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/train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81.58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10.59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74.48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83.06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18.80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76.64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8144367"/>
                  </a:ext>
                </a:extLst>
              </a:tr>
              <a:tr h="2156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gaussian_norm</a:t>
                      </a:r>
                      <a:endParaRPr lang="en-US" sz="105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/train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81.58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10.59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74.48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83.11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18.20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76.61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3185827"/>
                  </a:ext>
                </a:extLst>
              </a:tr>
              <a:tr h="77024">
                <a:tc row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SVM</a:t>
                      </a:r>
                    </a:p>
                  </a:txBody>
                  <a:tcPr marL="22860" marR="2286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raw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/train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0.00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0.00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0.00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80.00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100.00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82.00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8464249"/>
                  </a:ext>
                </a:extLst>
              </a:tr>
              <a:tr h="2156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gaussian_norm</a:t>
                      </a:r>
                      <a:endParaRPr lang="en-US" sz="105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/train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0.55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68.80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5422483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NB</a:t>
                      </a:r>
                    </a:p>
                  </a:txBody>
                  <a:tcPr marL="22860" marR="2286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raw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/train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56.03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64.39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56.87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64.33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62.10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64.11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3491741"/>
                  </a:ext>
                </a:extLst>
              </a:tr>
              <a:tr h="2156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>
                          <a:effectLst/>
                          <a:latin typeface="+mn-lt"/>
                          <a:cs typeface="Arial" panose="020B0604020202020204" pitchFamily="34" charset="0"/>
                        </a:rPr>
                        <a:t>gaussian_norm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/train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56.03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64.39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56.87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64.85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62.32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64.60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4029801"/>
                  </a:ext>
                </a:extLst>
              </a:tr>
              <a:tr h="215667">
                <a:tc row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KNN</a:t>
                      </a:r>
                    </a:p>
                  </a:txBody>
                  <a:tcPr marL="22860" marR="2286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>
                          <a:effectLst/>
                          <a:latin typeface="+mn-lt"/>
                          <a:cs typeface="Arial" panose="020B0604020202020204" pitchFamily="34" charset="0"/>
                        </a:rPr>
                        <a:t>raw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/train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73.06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43.90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70.14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78.92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38.50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74.88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6985844"/>
                  </a:ext>
                </a:extLst>
              </a:tr>
              <a:tr h="1463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>
                          <a:effectLst/>
                          <a:latin typeface="+mn-lt"/>
                          <a:cs typeface="Arial" panose="020B0604020202020204" pitchFamily="34" charset="0"/>
                        </a:rPr>
                        <a:t>gaussian_norm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/train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92.99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39.04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87.60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96.39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62.47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92.99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6333193"/>
                  </a:ext>
                </a:extLst>
              </a:tr>
              <a:tr h="215667">
                <a:tc row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50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KMeans</a:t>
                      </a:r>
                      <a:endParaRPr lang="en-US" sz="105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2860" marR="2286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raw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/train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86.29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99.96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87.66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87.56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100.00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88.80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0661912"/>
                  </a:ext>
                </a:extLst>
              </a:tr>
              <a:tr h="1463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>
                          <a:effectLst/>
                          <a:latin typeface="+mn-lt"/>
                          <a:cs typeface="Arial" panose="020B0604020202020204" pitchFamily="34" charset="0"/>
                        </a:rPr>
                        <a:t>gaussian_norm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/train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92.32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100.00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96.08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93.48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100.00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94.13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4291065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651CBCE7-3698-F765-1A99-53B75A4DD7A6}"/>
              </a:ext>
            </a:extLst>
          </p:cNvPr>
          <p:cNvSpPr/>
          <p:nvPr/>
        </p:nvSpPr>
        <p:spPr>
          <a:xfrm>
            <a:off x="1426760" y="3030072"/>
            <a:ext cx="6290480" cy="39892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9686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F1EA70-DE31-3DC5-6C22-FA48F27FDF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B743E-97D8-F787-3CA9-6BE1D976F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Baseline Algorithms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F0514C07-75BC-A32C-4615-BFC8FE7F6C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0173025"/>
              </p:ext>
            </p:extLst>
          </p:nvPr>
        </p:nvGraphicFramePr>
        <p:xfrm>
          <a:off x="1426760" y="1654239"/>
          <a:ext cx="6290480" cy="1774761"/>
        </p:xfrm>
        <a:graphic>
          <a:graphicData uri="http://schemas.openxmlformats.org/drawingml/2006/table">
            <a:tbl>
              <a:tblPr/>
              <a:tblGrid>
                <a:gridCol w="769593">
                  <a:extLst>
                    <a:ext uri="{9D8B030D-6E8A-4147-A177-3AD203B41FA5}">
                      <a16:colId xmlns:a16="http://schemas.microsoft.com/office/drawing/2014/main" val="2266926916"/>
                    </a:ext>
                  </a:extLst>
                </a:gridCol>
                <a:gridCol w="995082">
                  <a:extLst>
                    <a:ext uri="{9D8B030D-6E8A-4147-A177-3AD203B41FA5}">
                      <a16:colId xmlns:a16="http://schemas.microsoft.com/office/drawing/2014/main" val="450131338"/>
                    </a:ext>
                  </a:extLst>
                </a:gridCol>
                <a:gridCol w="753036">
                  <a:extLst>
                    <a:ext uri="{9D8B030D-6E8A-4147-A177-3AD203B41FA5}">
                      <a16:colId xmlns:a16="http://schemas.microsoft.com/office/drawing/2014/main" val="3592106620"/>
                    </a:ext>
                  </a:extLst>
                </a:gridCol>
                <a:gridCol w="552439">
                  <a:extLst>
                    <a:ext uri="{9D8B030D-6E8A-4147-A177-3AD203B41FA5}">
                      <a16:colId xmlns:a16="http://schemas.microsoft.com/office/drawing/2014/main" val="1161492252"/>
                    </a:ext>
                  </a:extLst>
                </a:gridCol>
                <a:gridCol w="644066">
                  <a:extLst>
                    <a:ext uri="{9D8B030D-6E8A-4147-A177-3AD203B41FA5}">
                      <a16:colId xmlns:a16="http://schemas.microsoft.com/office/drawing/2014/main" val="38221758"/>
                    </a:ext>
                  </a:extLst>
                </a:gridCol>
                <a:gridCol w="644066">
                  <a:extLst>
                    <a:ext uri="{9D8B030D-6E8A-4147-A177-3AD203B41FA5}">
                      <a16:colId xmlns:a16="http://schemas.microsoft.com/office/drawing/2014/main" val="2335198035"/>
                    </a:ext>
                  </a:extLst>
                </a:gridCol>
                <a:gridCol w="644066">
                  <a:extLst>
                    <a:ext uri="{9D8B030D-6E8A-4147-A177-3AD203B41FA5}">
                      <a16:colId xmlns:a16="http://schemas.microsoft.com/office/drawing/2014/main" val="1599959166"/>
                    </a:ext>
                  </a:extLst>
                </a:gridCol>
                <a:gridCol w="644066">
                  <a:extLst>
                    <a:ext uri="{9D8B030D-6E8A-4147-A177-3AD203B41FA5}">
                      <a16:colId xmlns:a16="http://schemas.microsoft.com/office/drawing/2014/main" val="3933764169"/>
                    </a:ext>
                  </a:extLst>
                </a:gridCol>
                <a:gridCol w="644066">
                  <a:extLst>
                    <a:ext uri="{9D8B030D-6E8A-4147-A177-3AD203B41FA5}">
                      <a16:colId xmlns:a16="http://schemas.microsoft.com/office/drawing/2014/main" val="2974209913"/>
                    </a:ext>
                  </a:extLst>
                </a:gridCol>
              </a:tblGrid>
              <a:tr h="14634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System</a:t>
                      </a:r>
                    </a:p>
                  </a:txBody>
                  <a:tcPr marL="22860" marR="2286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Preprocessing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Training Data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n-US" sz="11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Train (%)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n-US" sz="11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Dev (%)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126202"/>
                  </a:ext>
                </a:extLst>
              </a:tr>
              <a:tr h="146346">
                <a:tc gridSpan="3">
                  <a:txBody>
                    <a:bodyPr/>
                    <a:lstStyle/>
                    <a:p>
                      <a:pPr rtl="0" fontAlgn="b"/>
                      <a:endParaRPr lang="en-US" sz="105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2860" marR="2286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0" fontAlgn="b"/>
                      <a:endParaRPr lang="en-US" sz="105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0" fontAlgn="b"/>
                      <a:endParaRPr lang="en-US" sz="105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avg </a:t>
                      </a:r>
                      <a:r>
                        <a:rPr lang="en-US" sz="1050" b="1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lbls</a:t>
                      </a:r>
                      <a:endParaRPr lang="en-US" sz="1050" b="1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avg </a:t>
                      </a:r>
                      <a:r>
                        <a:rPr lang="en-US" sz="1050" b="1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bckg</a:t>
                      </a:r>
                      <a:endParaRPr lang="en-US" sz="1050" b="1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2860" marR="22860" marT="15240" marB="15240" anchor="ctr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score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avg </a:t>
                      </a:r>
                      <a:r>
                        <a:rPr lang="en-US" sz="1050" b="1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lbls</a:t>
                      </a:r>
                      <a:endParaRPr lang="en-US" sz="1050" b="1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2860" marR="22860" marT="15240" marB="152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avg </a:t>
                      </a:r>
                      <a:r>
                        <a:rPr lang="en-US" sz="1050" b="1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bckg</a:t>
                      </a:r>
                      <a:endParaRPr lang="en-US" sz="1050" b="1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score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267338"/>
                  </a:ext>
                </a:extLst>
              </a:tr>
              <a:tr h="77024">
                <a:tc row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MLP</a:t>
                      </a:r>
                    </a:p>
                  </a:txBody>
                  <a:tcPr marL="22860" marR="2286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raw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/train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15.47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9.85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12.66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80.35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43.00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61.67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8144367"/>
                  </a:ext>
                </a:extLst>
              </a:tr>
              <a:tr h="2156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gaussian_norm</a:t>
                      </a:r>
                      <a:endParaRPr lang="en-US" sz="105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/train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23.60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9.11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22.15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82.84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47.64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79.33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3185827"/>
                  </a:ext>
                </a:extLst>
              </a:tr>
              <a:tr h="77024">
                <a:tc row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Transformer</a:t>
                      </a:r>
                    </a:p>
                  </a:txBody>
                  <a:tcPr marL="22860" marR="2286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raw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/train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17.29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1.98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9.63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81.57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29.66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55.62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8464249"/>
                  </a:ext>
                </a:extLst>
              </a:tr>
              <a:tr h="2156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gaussian_norm</a:t>
                      </a:r>
                      <a:endParaRPr lang="en-US" sz="105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/train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44.17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14.96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41.25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83.25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46.07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79.53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5422483"/>
                  </a:ext>
                </a:extLst>
              </a:tr>
              <a:tr h="215667">
                <a:tc row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CNN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(5 Layers)</a:t>
                      </a:r>
                    </a:p>
                  </a:txBody>
                  <a:tcPr marL="22860" marR="2286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raw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/train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86.52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70.57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84.92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62.86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6.52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57.23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6985844"/>
                  </a:ext>
                </a:extLst>
              </a:tr>
              <a:tr h="1463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>
                          <a:effectLst/>
                          <a:latin typeface="+mn-lt"/>
                          <a:cs typeface="Arial" panose="020B0604020202020204" pitchFamily="34" charset="0"/>
                        </a:rPr>
                        <a:t>gaussian_norm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/train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85.81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74.73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84.70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61.73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9.51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56.51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633319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3451262C-4B40-FB1D-93D9-637ABF0809C5}"/>
              </a:ext>
            </a:extLst>
          </p:cNvPr>
          <p:cNvSpPr/>
          <p:nvPr/>
        </p:nvSpPr>
        <p:spPr>
          <a:xfrm>
            <a:off x="1426760" y="3030072"/>
            <a:ext cx="6290480" cy="39892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594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9F604A-BFD3-3ABB-3117-78D9B71B4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F076D-92F1-73C4-9E2A-4926FBC1B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XGBoost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448A2-8105-A9EE-AC1D-8ACD5B6BF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9BAC83D-C2D8-3260-287F-9571A90641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58" y="753477"/>
            <a:ext cx="4025402" cy="27804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4CD08DD-9041-1FCE-B114-C9A0DE969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358" y="3708005"/>
            <a:ext cx="4040642" cy="27804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D295A5E-49C6-7906-875B-4C4D6B368277}"/>
              </a:ext>
            </a:extLst>
          </p:cNvPr>
          <p:cNvSpPr txBox="1"/>
          <p:nvPr/>
        </p:nvSpPr>
        <p:spPr>
          <a:xfrm>
            <a:off x="4661646" y="753477"/>
            <a:ext cx="42259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Both RNF and XGB build a model consisting of multiple trees.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difference is in how the trees are built and combined.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RNF uses a technique called bagging to build full decision trees in parallel from random bootstrap samples of datasets.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final prediction is an average of all of the decision tree predictions.</a:t>
            </a:r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A85CD2-6DF7-E775-43ED-326CB13BB76D}"/>
              </a:ext>
            </a:extLst>
          </p:cNvPr>
          <p:cNvSpPr txBox="1"/>
          <p:nvPr/>
        </p:nvSpPr>
        <p:spPr>
          <a:xfrm>
            <a:off x="4689437" y="3667049"/>
            <a:ext cx="4225963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XGB is a gradient boosting algorithm meaning it learns from its mistake and improve its predictions iteratively.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It begins with an initial estimation.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It then looks at where the initial guess went wrong, identifying the “residuals” or difference between the guess and true value.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 new decision tree is trained specifically to address those errors.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final prediction is summation of all of the decision tree predictions.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2662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329F16-7756-83B4-2732-6826C78DE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97BA2-45EC-F02E-57D5-E2C8B28B4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Result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87082D54-9787-D435-79DD-D9854FC97C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8470346"/>
              </p:ext>
            </p:extLst>
          </p:nvPr>
        </p:nvGraphicFramePr>
        <p:xfrm>
          <a:off x="1426760" y="1282234"/>
          <a:ext cx="6290480" cy="1774761"/>
        </p:xfrm>
        <a:graphic>
          <a:graphicData uri="http://schemas.openxmlformats.org/drawingml/2006/table">
            <a:tbl>
              <a:tblPr/>
              <a:tblGrid>
                <a:gridCol w="769593">
                  <a:extLst>
                    <a:ext uri="{9D8B030D-6E8A-4147-A177-3AD203B41FA5}">
                      <a16:colId xmlns:a16="http://schemas.microsoft.com/office/drawing/2014/main" val="2266926916"/>
                    </a:ext>
                  </a:extLst>
                </a:gridCol>
                <a:gridCol w="995082">
                  <a:extLst>
                    <a:ext uri="{9D8B030D-6E8A-4147-A177-3AD203B41FA5}">
                      <a16:colId xmlns:a16="http://schemas.microsoft.com/office/drawing/2014/main" val="450131338"/>
                    </a:ext>
                  </a:extLst>
                </a:gridCol>
                <a:gridCol w="753036">
                  <a:extLst>
                    <a:ext uri="{9D8B030D-6E8A-4147-A177-3AD203B41FA5}">
                      <a16:colId xmlns:a16="http://schemas.microsoft.com/office/drawing/2014/main" val="3592106620"/>
                    </a:ext>
                  </a:extLst>
                </a:gridCol>
                <a:gridCol w="552439">
                  <a:extLst>
                    <a:ext uri="{9D8B030D-6E8A-4147-A177-3AD203B41FA5}">
                      <a16:colId xmlns:a16="http://schemas.microsoft.com/office/drawing/2014/main" val="1161492252"/>
                    </a:ext>
                  </a:extLst>
                </a:gridCol>
                <a:gridCol w="644066">
                  <a:extLst>
                    <a:ext uri="{9D8B030D-6E8A-4147-A177-3AD203B41FA5}">
                      <a16:colId xmlns:a16="http://schemas.microsoft.com/office/drawing/2014/main" val="38221758"/>
                    </a:ext>
                  </a:extLst>
                </a:gridCol>
                <a:gridCol w="644066">
                  <a:extLst>
                    <a:ext uri="{9D8B030D-6E8A-4147-A177-3AD203B41FA5}">
                      <a16:colId xmlns:a16="http://schemas.microsoft.com/office/drawing/2014/main" val="2335198035"/>
                    </a:ext>
                  </a:extLst>
                </a:gridCol>
                <a:gridCol w="644066">
                  <a:extLst>
                    <a:ext uri="{9D8B030D-6E8A-4147-A177-3AD203B41FA5}">
                      <a16:colId xmlns:a16="http://schemas.microsoft.com/office/drawing/2014/main" val="1599959166"/>
                    </a:ext>
                  </a:extLst>
                </a:gridCol>
                <a:gridCol w="644066">
                  <a:extLst>
                    <a:ext uri="{9D8B030D-6E8A-4147-A177-3AD203B41FA5}">
                      <a16:colId xmlns:a16="http://schemas.microsoft.com/office/drawing/2014/main" val="3933764169"/>
                    </a:ext>
                  </a:extLst>
                </a:gridCol>
                <a:gridCol w="644066">
                  <a:extLst>
                    <a:ext uri="{9D8B030D-6E8A-4147-A177-3AD203B41FA5}">
                      <a16:colId xmlns:a16="http://schemas.microsoft.com/office/drawing/2014/main" val="2974209913"/>
                    </a:ext>
                  </a:extLst>
                </a:gridCol>
              </a:tblGrid>
              <a:tr h="14634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System</a:t>
                      </a:r>
                    </a:p>
                  </a:txBody>
                  <a:tcPr marL="22860" marR="2286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Preprocessing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Training Data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n-US" sz="11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Train (%)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n-US" sz="11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Dev (%)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126202"/>
                  </a:ext>
                </a:extLst>
              </a:tr>
              <a:tr h="146346">
                <a:tc gridSpan="3">
                  <a:txBody>
                    <a:bodyPr/>
                    <a:lstStyle/>
                    <a:p>
                      <a:pPr rtl="0" fontAlgn="b"/>
                      <a:endParaRPr lang="en-US" sz="105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2860" marR="2286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0" fontAlgn="b"/>
                      <a:endParaRPr lang="en-US" sz="105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0" fontAlgn="b"/>
                      <a:endParaRPr lang="en-US" sz="105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avg </a:t>
                      </a:r>
                      <a:r>
                        <a:rPr lang="en-US" sz="1050" b="1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lbls</a:t>
                      </a:r>
                      <a:endParaRPr lang="en-US" sz="1050" b="1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avg </a:t>
                      </a:r>
                      <a:r>
                        <a:rPr lang="en-US" sz="1050" b="1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bckg</a:t>
                      </a:r>
                      <a:endParaRPr lang="en-US" sz="1050" b="1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2860" marR="22860" marT="15240" marB="15240" anchor="ctr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score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avg </a:t>
                      </a:r>
                      <a:r>
                        <a:rPr lang="en-US" sz="1050" b="1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lbls</a:t>
                      </a:r>
                      <a:endParaRPr lang="en-US" sz="1050" b="1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2860" marR="22860" marT="15240" marB="152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avg </a:t>
                      </a:r>
                      <a:r>
                        <a:rPr lang="en-US" sz="1050" b="1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bckg</a:t>
                      </a:r>
                      <a:endParaRPr lang="en-US" sz="1050" b="1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score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267338"/>
                  </a:ext>
                </a:extLst>
              </a:tr>
              <a:tr h="77024">
                <a:tc row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NB</a:t>
                      </a:r>
                    </a:p>
                  </a:txBody>
                  <a:tcPr marL="22860" marR="2286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raw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/train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56.03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64.39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56.87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64.33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62.10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64.11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8144367"/>
                  </a:ext>
                </a:extLst>
              </a:tr>
              <a:tr h="2156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>
                          <a:effectLst/>
                          <a:latin typeface="+mn-lt"/>
                          <a:cs typeface="Arial" panose="020B0604020202020204" pitchFamily="34" charset="0"/>
                        </a:rPr>
                        <a:t>gaussian_norm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/train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56.03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64.39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56.87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64.85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62.32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64.60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3185827"/>
                  </a:ext>
                </a:extLst>
              </a:tr>
              <a:tr h="77024">
                <a:tc row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CNN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(5 Layers)</a:t>
                      </a:r>
                    </a:p>
                  </a:txBody>
                  <a:tcPr marL="22860" marR="2286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raw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/train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86.52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70.57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84.92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62.86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6.52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57.23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8464249"/>
                  </a:ext>
                </a:extLst>
              </a:tr>
              <a:tr h="2156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>
                          <a:effectLst/>
                          <a:latin typeface="+mn-lt"/>
                          <a:cs typeface="Arial" panose="020B0604020202020204" pitchFamily="34" charset="0"/>
                        </a:rPr>
                        <a:t>gaussian_norm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/train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85.81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74.73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84.70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61.73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9.51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56.51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5422483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XGB</a:t>
                      </a:r>
                    </a:p>
                  </a:txBody>
                  <a:tcPr marL="22860" marR="2286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>
                          <a:effectLst/>
                          <a:latin typeface="+mn-lt"/>
                          <a:cs typeface="Arial" panose="020B0604020202020204" pitchFamily="34" charset="0"/>
                        </a:rPr>
                        <a:t>raw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/train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1.37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1.23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68.74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11.54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63.02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3491741"/>
                  </a:ext>
                </a:extLst>
              </a:tr>
              <a:tr h="2156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gaussian_norm</a:t>
                      </a:r>
                      <a:endParaRPr lang="en-US" sz="105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/train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2.93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1.39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2.78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70.12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10.71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64.18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402980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4D395B9-FA08-2342-6BEF-DE1F6C8706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639911"/>
              </p:ext>
            </p:extLst>
          </p:nvPr>
        </p:nvGraphicFramePr>
        <p:xfrm>
          <a:off x="2408091" y="3429000"/>
          <a:ext cx="4449909" cy="746760"/>
        </p:xfrm>
        <a:graphic>
          <a:graphicData uri="http://schemas.openxmlformats.org/drawingml/2006/table">
            <a:tbl>
              <a:tblPr/>
              <a:tblGrid>
                <a:gridCol w="769593">
                  <a:extLst>
                    <a:ext uri="{9D8B030D-6E8A-4147-A177-3AD203B41FA5}">
                      <a16:colId xmlns:a16="http://schemas.microsoft.com/office/drawing/2014/main" val="3419097535"/>
                    </a:ext>
                  </a:extLst>
                </a:gridCol>
                <a:gridCol w="995082">
                  <a:extLst>
                    <a:ext uri="{9D8B030D-6E8A-4147-A177-3AD203B41FA5}">
                      <a16:colId xmlns:a16="http://schemas.microsoft.com/office/drawing/2014/main" val="586530726"/>
                    </a:ext>
                  </a:extLst>
                </a:gridCol>
                <a:gridCol w="753036">
                  <a:extLst>
                    <a:ext uri="{9D8B030D-6E8A-4147-A177-3AD203B41FA5}">
                      <a16:colId xmlns:a16="http://schemas.microsoft.com/office/drawing/2014/main" val="1450750945"/>
                    </a:ext>
                  </a:extLst>
                </a:gridCol>
                <a:gridCol w="644066">
                  <a:extLst>
                    <a:ext uri="{9D8B030D-6E8A-4147-A177-3AD203B41FA5}">
                      <a16:colId xmlns:a16="http://schemas.microsoft.com/office/drawing/2014/main" val="3025397276"/>
                    </a:ext>
                  </a:extLst>
                </a:gridCol>
                <a:gridCol w="644066">
                  <a:extLst>
                    <a:ext uri="{9D8B030D-6E8A-4147-A177-3AD203B41FA5}">
                      <a16:colId xmlns:a16="http://schemas.microsoft.com/office/drawing/2014/main" val="4247960746"/>
                    </a:ext>
                  </a:extLst>
                </a:gridCol>
                <a:gridCol w="644066">
                  <a:extLst>
                    <a:ext uri="{9D8B030D-6E8A-4147-A177-3AD203B41FA5}">
                      <a16:colId xmlns:a16="http://schemas.microsoft.com/office/drawing/2014/main" val="17299892"/>
                    </a:ext>
                  </a:extLst>
                </a:gridCol>
              </a:tblGrid>
              <a:tr h="14634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System</a:t>
                      </a:r>
                    </a:p>
                  </a:txBody>
                  <a:tcPr marL="22860" marR="2286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Preprocessing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Training Data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n-US" sz="11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Eval (%)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2104440"/>
                  </a:ext>
                </a:extLst>
              </a:tr>
              <a:tr h="146346">
                <a:tc gridSpan="3">
                  <a:txBody>
                    <a:bodyPr/>
                    <a:lstStyle/>
                    <a:p>
                      <a:pPr rtl="0" fontAlgn="b"/>
                      <a:endParaRPr lang="en-US" sz="105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2860" marR="2286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0" fontAlgn="b"/>
                      <a:endParaRPr lang="en-US" sz="105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0" fontAlgn="b"/>
                      <a:endParaRPr lang="en-US" sz="105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avg </a:t>
                      </a:r>
                      <a:r>
                        <a:rPr lang="en-US" sz="1050" b="1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lbls</a:t>
                      </a:r>
                      <a:endParaRPr lang="en-US" sz="1050" b="1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avg </a:t>
                      </a:r>
                      <a:r>
                        <a:rPr lang="en-US" sz="1050" b="1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bckg</a:t>
                      </a:r>
                      <a:endParaRPr lang="en-US" sz="1050" b="1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score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22096"/>
                  </a:ext>
                </a:extLst>
              </a:tr>
              <a:tr h="7702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XGB</a:t>
                      </a:r>
                    </a:p>
                  </a:txBody>
                  <a:tcPr marL="22860" marR="2286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raw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/train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67.99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9.81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62.18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92824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83488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7CD3A0-FCB1-7D30-6D96-BF19480A4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E32D2-8F9F-35DE-8247-52FDE880A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CNN with Skip Connections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4C455-DC5F-9788-9A1A-FBA7152D1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FDD2C3-2BCE-CE7A-E5E4-38CCAFFEA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233" y="1065379"/>
            <a:ext cx="8627533" cy="11851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D27F7C-1568-8EEE-F932-309DC947BD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6666" y="2927815"/>
            <a:ext cx="3619147" cy="3176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8BFC59-ACCD-7DE4-0D28-34FF5C1B6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9466" y="2841653"/>
            <a:ext cx="2629508" cy="3198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165813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51DD27-393C-4B16-D797-C38619CB26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31CFB-1CFC-E7B6-E72C-003CA842F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Result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666FE798-31F5-6036-952C-FE8C209D67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2366916"/>
              </p:ext>
            </p:extLst>
          </p:nvPr>
        </p:nvGraphicFramePr>
        <p:xfrm>
          <a:off x="1426760" y="1282234"/>
          <a:ext cx="6265742" cy="1620054"/>
        </p:xfrm>
        <a:graphic>
          <a:graphicData uri="http://schemas.openxmlformats.org/drawingml/2006/table">
            <a:tbl>
              <a:tblPr/>
              <a:tblGrid>
                <a:gridCol w="744855">
                  <a:extLst>
                    <a:ext uri="{9D8B030D-6E8A-4147-A177-3AD203B41FA5}">
                      <a16:colId xmlns:a16="http://schemas.microsoft.com/office/drawing/2014/main" val="2266926916"/>
                    </a:ext>
                  </a:extLst>
                </a:gridCol>
                <a:gridCol w="995082">
                  <a:extLst>
                    <a:ext uri="{9D8B030D-6E8A-4147-A177-3AD203B41FA5}">
                      <a16:colId xmlns:a16="http://schemas.microsoft.com/office/drawing/2014/main" val="450131338"/>
                    </a:ext>
                  </a:extLst>
                </a:gridCol>
                <a:gridCol w="753036">
                  <a:extLst>
                    <a:ext uri="{9D8B030D-6E8A-4147-A177-3AD203B41FA5}">
                      <a16:colId xmlns:a16="http://schemas.microsoft.com/office/drawing/2014/main" val="3592106620"/>
                    </a:ext>
                  </a:extLst>
                </a:gridCol>
                <a:gridCol w="552439">
                  <a:extLst>
                    <a:ext uri="{9D8B030D-6E8A-4147-A177-3AD203B41FA5}">
                      <a16:colId xmlns:a16="http://schemas.microsoft.com/office/drawing/2014/main" val="1161492252"/>
                    </a:ext>
                  </a:extLst>
                </a:gridCol>
                <a:gridCol w="644066">
                  <a:extLst>
                    <a:ext uri="{9D8B030D-6E8A-4147-A177-3AD203B41FA5}">
                      <a16:colId xmlns:a16="http://schemas.microsoft.com/office/drawing/2014/main" val="38221758"/>
                    </a:ext>
                  </a:extLst>
                </a:gridCol>
                <a:gridCol w="644066">
                  <a:extLst>
                    <a:ext uri="{9D8B030D-6E8A-4147-A177-3AD203B41FA5}">
                      <a16:colId xmlns:a16="http://schemas.microsoft.com/office/drawing/2014/main" val="2335198035"/>
                    </a:ext>
                  </a:extLst>
                </a:gridCol>
                <a:gridCol w="644066">
                  <a:extLst>
                    <a:ext uri="{9D8B030D-6E8A-4147-A177-3AD203B41FA5}">
                      <a16:colId xmlns:a16="http://schemas.microsoft.com/office/drawing/2014/main" val="1599959166"/>
                    </a:ext>
                  </a:extLst>
                </a:gridCol>
                <a:gridCol w="644066">
                  <a:extLst>
                    <a:ext uri="{9D8B030D-6E8A-4147-A177-3AD203B41FA5}">
                      <a16:colId xmlns:a16="http://schemas.microsoft.com/office/drawing/2014/main" val="3933764169"/>
                    </a:ext>
                  </a:extLst>
                </a:gridCol>
                <a:gridCol w="644066">
                  <a:extLst>
                    <a:ext uri="{9D8B030D-6E8A-4147-A177-3AD203B41FA5}">
                      <a16:colId xmlns:a16="http://schemas.microsoft.com/office/drawing/2014/main" val="2974209913"/>
                    </a:ext>
                  </a:extLst>
                </a:gridCol>
              </a:tblGrid>
              <a:tr h="14634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System</a:t>
                      </a:r>
                    </a:p>
                  </a:txBody>
                  <a:tcPr marL="22860" marR="2286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Preprocessing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Training Data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n-US" sz="11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Train (%)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n-US" sz="11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Dev (%)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126202"/>
                  </a:ext>
                </a:extLst>
              </a:tr>
              <a:tr h="146346">
                <a:tc gridSpan="3">
                  <a:txBody>
                    <a:bodyPr/>
                    <a:lstStyle/>
                    <a:p>
                      <a:pPr rtl="0" fontAlgn="b"/>
                      <a:endParaRPr lang="en-US" sz="105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2860" marR="2286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0" fontAlgn="b"/>
                      <a:endParaRPr lang="en-US" sz="105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0" fontAlgn="b"/>
                      <a:endParaRPr lang="en-US" sz="105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avg </a:t>
                      </a:r>
                      <a:r>
                        <a:rPr lang="en-US" sz="1050" b="1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lbls</a:t>
                      </a:r>
                      <a:endParaRPr lang="en-US" sz="1050" b="1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avg </a:t>
                      </a:r>
                      <a:r>
                        <a:rPr lang="en-US" sz="1050" b="1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bckg</a:t>
                      </a:r>
                      <a:endParaRPr lang="en-US" sz="1050" b="1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2860" marR="22860" marT="15240" marB="15240" anchor="ctr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score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avg </a:t>
                      </a:r>
                      <a:r>
                        <a:rPr lang="en-US" sz="1050" b="1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lbls</a:t>
                      </a:r>
                      <a:endParaRPr lang="en-US" sz="1050" b="1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2860" marR="22860" marT="15240" marB="152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avg </a:t>
                      </a:r>
                      <a:r>
                        <a:rPr lang="en-US" sz="1050" b="1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bckg</a:t>
                      </a:r>
                      <a:endParaRPr lang="en-US" sz="1050" b="1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score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267338"/>
                  </a:ext>
                </a:extLst>
              </a:tr>
              <a:tr h="77024">
                <a:tc row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NB</a:t>
                      </a:r>
                    </a:p>
                  </a:txBody>
                  <a:tcPr marL="22860" marR="2286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raw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/train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56.03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64.39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56.87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64.33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62.10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64.11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8144367"/>
                  </a:ext>
                </a:extLst>
              </a:tr>
              <a:tr h="2156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>
                          <a:effectLst/>
                          <a:latin typeface="+mn-lt"/>
                          <a:cs typeface="Arial" panose="020B0604020202020204" pitchFamily="34" charset="0"/>
                        </a:rPr>
                        <a:t>gaussian_norm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/train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56.03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64.39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56.87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64.85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62.32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64.60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3185827"/>
                  </a:ext>
                </a:extLst>
              </a:tr>
              <a:tr h="77024">
                <a:tc row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CNN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(5 Layers)</a:t>
                      </a:r>
                    </a:p>
                  </a:txBody>
                  <a:tcPr marL="22860" marR="2286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raw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/train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86.52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70.57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84.92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62.86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6.52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57.23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8464249"/>
                  </a:ext>
                </a:extLst>
              </a:tr>
              <a:tr h="2156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gaussian_norm</a:t>
                      </a:r>
                      <a:endParaRPr lang="en-US" sz="105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/train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85.81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74.73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84.70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61.73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9.51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56.51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5422483"/>
                  </a:ext>
                </a:extLst>
              </a:tr>
              <a:tr h="215667">
                <a:tc>
                  <a:txBody>
                    <a:bodyPr/>
                    <a:lstStyle/>
                    <a:p>
                      <a:r>
                        <a:rPr lang="en-US" sz="1050" dirty="0" err="1"/>
                        <a:t>CNN+Skip</a:t>
                      </a:r>
                      <a:endParaRPr lang="en-US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gaussian_norm</a:t>
                      </a:r>
                      <a:endParaRPr lang="en-US" sz="105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/train + /dev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2.16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1.87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2.13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4.16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1.87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3.93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619524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70BF49B-25BA-2BF9-8867-05776B2A6D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032098"/>
              </p:ext>
            </p:extLst>
          </p:nvPr>
        </p:nvGraphicFramePr>
        <p:xfrm>
          <a:off x="2286000" y="3464895"/>
          <a:ext cx="4602309" cy="981635"/>
        </p:xfrm>
        <a:graphic>
          <a:graphicData uri="http://schemas.openxmlformats.org/drawingml/2006/table">
            <a:tbl>
              <a:tblPr/>
              <a:tblGrid>
                <a:gridCol w="795950">
                  <a:extLst>
                    <a:ext uri="{9D8B030D-6E8A-4147-A177-3AD203B41FA5}">
                      <a16:colId xmlns:a16="http://schemas.microsoft.com/office/drawing/2014/main" val="3419097535"/>
                    </a:ext>
                  </a:extLst>
                </a:gridCol>
                <a:gridCol w="1029161">
                  <a:extLst>
                    <a:ext uri="{9D8B030D-6E8A-4147-A177-3AD203B41FA5}">
                      <a16:colId xmlns:a16="http://schemas.microsoft.com/office/drawing/2014/main" val="586530726"/>
                    </a:ext>
                  </a:extLst>
                </a:gridCol>
                <a:gridCol w="778826">
                  <a:extLst>
                    <a:ext uri="{9D8B030D-6E8A-4147-A177-3AD203B41FA5}">
                      <a16:colId xmlns:a16="http://schemas.microsoft.com/office/drawing/2014/main" val="1450750945"/>
                    </a:ext>
                  </a:extLst>
                </a:gridCol>
                <a:gridCol w="666124">
                  <a:extLst>
                    <a:ext uri="{9D8B030D-6E8A-4147-A177-3AD203B41FA5}">
                      <a16:colId xmlns:a16="http://schemas.microsoft.com/office/drawing/2014/main" val="3025397276"/>
                    </a:ext>
                  </a:extLst>
                </a:gridCol>
                <a:gridCol w="666124">
                  <a:extLst>
                    <a:ext uri="{9D8B030D-6E8A-4147-A177-3AD203B41FA5}">
                      <a16:colId xmlns:a16="http://schemas.microsoft.com/office/drawing/2014/main" val="4247960746"/>
                    </a:ext>
                  </a:extLst>
                </a:gridCol>
                <a:gridCol w="666124">
                  <a:extLst>
                    <a:ext uri="{9D8B030D-6E8A-4147-A177-3AD203B41FA5}">
                      <a16:colId xmlns:a16="http://schemas.microsoft.com/office/drawing/2014/main" val="17299892"/>
                    </a:ext>
                  </a:extLst>
                </a:gridCol>
              </a:tblGrid>
              <a:tr h="48080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System</a:t>
                      </a:r>
                    </a:p>
                  </a:txBody>
                  <a:tcPr marL="22860" marR="2286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Preprocessing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Training Data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n-US" sz="11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Eval (%)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2104440"/>
                  </a:ext>
                </a:extLst>
              </a:tr>
              <a:tr h="250417">
                <a:tc gridSpan="3">
                  <a:txBody>
                    <a:bodyPr/>
                    <a:lstStyle/>
                    <a:p>
                      <a:pPr rtl="0" fontAlgn="b"/>
                      <a:endParaRPr lang="en-US" sz="105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2860" marR="2286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0" fontAlgn="b"/>
                      <a:endParaRPr lang="en-US" sz="105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0" fontAlgn="b"/>
                      <a:endParaRPr lang="en-US" sz="105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avg </a:t>
                      </a:r>
                      <a:r>
                        <a:rPr lang="en-US" sz="1050" b="1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lbls</a:t>
                      </a:r>
                      <a:endParaRPr lang="en-US" sz="1050" b="1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avg </a:t>
                      </a:r>
                      <a:r>
                        <a:rPr lang="en-US" sz="1050" b="1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bckg</a:t>
                      </a:r>
                      <a:endParaRPr lang="en-US" sz="1050" b="1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score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22096"/>
                  </a:ext>
                </a:extLst>
              </a:tr>
              <a:tr h="250417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50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CNN+Skip</a:t>
                      </a:r>
                      <a:endParaRPr lang="en-US" sz="105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2860" marR="2286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gaussian_norm</a:t>
                      </a:r>
                      <a:endParaRPr lang="en-US" sz="105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/train + /dev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56.91</a:t>
                      </a:r>
                    </a:p>
                  </a:txBody>
                  <a:tcPr marL="22860" marR="22860" marT="15240" marB="152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15.99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52.81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92824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05026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ISIP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7870</TotalTime>
  <Words>1381</Words>
  <Application>Microsoft Office PowerPoint</Application>
  <PresentationFormat>On-screen Show (4:3)</PresentationFormat>
  <Paragraphs>564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Cambria Math</vt:lpstr>
      <vt:lpstr>Google Sans</vt:lpstr>
      <vt:lpstr>Times New Roman</vt:lpstr>
      <vt:lpstr>1_ISIP Title Slide</vt:lpstr>
      <vt:lpstr>2_ISIP Content Slide</vt:lpstr>
      <vt:lpstr>Custom Design</vt:lpstr>
      <vt:lpstr>3_ISIP Content Slide</vt:lpstr>
      <vt:lpstr>4_ISIP Content Slide</vt:lpstr>
      <vt:lpstr>PowerPoint Presentation</vt:lpstr>
      <vt:lpstr>Problem Statement</vt:lpstr>
      <vt:lpstr>Data Preprocessing</vt:lpstr>
      <vt:lpstr>Baseline Algorithms</vt:lpstr>
      <vt:lpstr>Baseline Algorithms</vt:lpstr>
      <vt:lpstr>XGBoost</vt:lpstr>
      <vt:lpstr>Result</vt:lpstr>
      <vt:lpstr>CNN with Skip Connections</vt:lpstr>
      <vt:lpstr>Result</vt:lpstr>
      <vt:lpstr>Hyperparameter Optimizer</vt:lpstr>
      <vt:lpstr>Other Architectures</vt:lpstr>
      <vt:lpstr>Other Architectures</vt:lpstr>
      <vt:lpstr>Other Architectures</vt:lpstr>
      <vt:lpstr>Other Architectures</vt:lpstr>
      <vt:lpstr>Discussion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Learning Approaches to Automate Seizure Detection</dc:title>
  <dc:creator>Vinit Shah</dc:creator>
  <cp:lastModifiedBy>Sadia Afrin Purba</cp:lastModifiedBy>
  <cp:revision>616</cp:revision>
  <dcterms:created xsi:type="dcterms:W3CDTF">2017-04-23T05:30:39Z</dcterms:created>
  <dcterms:modified xsi:type="dcterms:W3CDTF">2025-05-03T02:54:31Z</dcterms:modified>
</cp:coreProperties>
</file>