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13"/>
  </p:notesMasterIdLst>
  <p:handoutMasterIdLst>
    <p:handoutMasterId r:id="rId14"/>
  </p:handoutMasterIdLst>
  <p:sldIdLst>
    <p:sldId id="318" r:id="rId3"/>
    <p:sldId id="312" r:id="rId4"/>
    <p:sldId id="313" r:id="rId5"/>
    <p:sldId id="314" r:id="rId6"/>
    <p:sldId id="320" r:id="rId7"/>
    <p:sldId id="323" r:id="rId8"/>
    <p:sldId id="324" r:id="rId9"/>
    <p:sldId id="317" r:id="rId10"/>
    <p:sldId id="325" r:id="rId11"/>
    <p:sldId id="322" r:id="rId1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D283552-E837-4746-BFFB-81B6E8A89A46}">
          <p14:sldIdLst>
            <p14:sldId id="318"/>
            <p14:sldId id="312"/>
            <p14:sldId id="313"/>
            <p14:sldId id="314"/>
            <p14:sldId id="320"/>
            <p14:sldId id="323"/>
            <p14:sldId id="324"/>
            <p14:sldId id="317"/>
            <p14:sldId id="325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552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5096" autoAdjust="0"/>
  </p:normalViewPr>
  <p:slideViewPr>
    <p:cSldViewPr>
      <p:cViewPr varScale="1">
        <p:scale>
          <a:sx n="84" d="100"/>
          <a:sy n="84" d="100"/>
        </p:scale>
        <p:origin x="1254" y="90"/>
      </p:cViewPr>
      <p:guideLst>
        <p:guide orient="horz" pos="2496"/>
        <p:guide pos="552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ppm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10.5555/3454287.3454294" TargetMode="External"/><Relationship Id="rId5" Type="http://schemas.openxmlformats.org/officeDocument/2006/relationships/image" Target="../media/image4.emf"/><Relationship Id="rId4" Type="http://schemas.openxmlformats.org/officeDocument/2006/relationships/hyperlink" Target="file:///\\mnt\data1\data\tuh_dpath\orig\v2.0.0\sv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mnt\data1\data\tuh_dpath\orig\v2.0.0\svs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pm"/><Relationship Id="rId5" Type="http://schemas.openxmlformats.org/officeDocument/2006/relationships/hyperlink" Target="https://dl.acm.org/doi/10.5555/3454287.3454294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CC6DBC-E35E-E9AA-8C49-EF98E260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" y="6445848"/>
            <a:ext cx="3650226" cy="397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54BEC4-739A-DBB0-62A8-6D22C483453F}"/>
              </a:ext>
            </a:extLst>
          </p:cNvPr>
          <p:cNvSpPr txBox="1"/>
          <p:nvPr/>
        </p:nvSpPr>
        <p:spPr>
          <a:xfrm>
            <a:off x="0" y="64802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892034"/>
                </a:solidFill>
              </a:rPr>
              <a:t>Claudia Dumitrescu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4D96A-0EC4-CE0D-A1CA-441567C848EB}"/>
              </a:ext>
            </a:extLst>
          </p:cNvPr>
          <p:cNvSpPr txBox="1"/>
          <p:nvPr/>
        </p:nvSpPr>
        <p:spPr bwMode="auto">
          <a:xfrm>
            <a:off x="660415" y="746452"/>
            <a:ext cx="7823169" cy="3200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Final Project:</a:t>
            </a:r>
            <a:r>
              <a:rPr lang="en-US" sz="4000" b="1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892034"/>
                </a:solidFill>
                <a:latin typeface="+mn-lt"/>
              </a:rPr>
              <a:t>Introduction to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892034"/>
                </a:solidFill>
                <a:latin typeface="+mn-lt"/>
              </a:rPr>
              <a:t>Machine Learning and Pattern Recognition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  <a:latin typeface="+mn-lt"/>
              </a:rPr>
              <a:t>Digital Pathology</a:t>
            </a:r>
            <a:endParaRPr lang="en-US" sz="4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A03FC-0608-E490-3613-94366FAD0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36360"/>
            <a:ext cx="2255834" cy="1753209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rId4" action="ppaction://hlinkfile"/>
            <a:extLst>
              <a:ext uri="{FF2B5EF4-FFF2-40B4-BE49-F238E27FC236}">
                <a16:creationId xmlns:a16="http://schemas.microsoft.com/office/drawing/2014/main" id="{587446E2-0F84-62DD-2863-9FE5706F1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28" y="4439777"/>
            <a:ext cx="1598345" cy="1749792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Chart, box and whisker char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D20729B-E2AB-EEDF-C71E-AD64FACEE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320" y="4456272"/>
            <a:ext cx="2836879" cy="1738871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26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DADD-45B4-43A2-8AF6-06D3EA7C6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D40BB2F-D554-CE0E-D4E0-3DDBFC7ACD57}"/>
              </a:ext>
            </a:extLst>
          </p:cNvPr>
          <p:cNvSpPr txBox="1"/>
          <p:nvPr/>
        </p:nvSpPr>
        <p:spPr bwMode="auto">
          <a:xfrm>
            <a:off x="838200" y="1981200"/>
            <a:ext cx="7823169" cy="1785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1"/>
                </a:solidFill>
                <a:latin typeface="+mn-lt"/>
              </a:rPr>
              <a:t>Thank you!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892034"/>
                </a:solidFill>
                <a:latin typeface="+mn-lt"/>
              </a:rPr>
              <a:t>Questions?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21A508-730E-F3A5-892C-A40ED3AE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36360"/>
            <a:ext cx="2255834" cy="1753209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rId3" action="ppaction://hlinkfile"/>
            <a:extLst>
              <a:ext uri="{FF2B5EF4-FFF2-40B4-BE49-F238E27FC236}">
                <a16:creationId xmlns:a16="http://schemas.microsoft.com/office/drawing/2014/main" id="{21C2F2EE-735B-08A2-B63E-D91F78BB4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928" y="4439777"/>
            <a:ext cx="1598345" cy="1749792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Chart, box and whisker char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574C1F2-A523-04EF-EE9D-05710E5F2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320" y="4456272"/>
            <a:ext cx="2836879" cy="1738871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943D86-39DB-91C4-FB46-4E51729FD681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60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6019800" cy="43354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ML Approach: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 err="1">
                <a:solidFill>
                  <a:srgbClr val="892034"/>
                </a:solidFill>
              </a:rPr>
              <a:t>AutoML</a:t>
            </a:r>
            <a:endParaRPr lang="en-US" altLang="en-US" sz="1800" b="1" dirty="0">
              <a:solidFill>
                <a:srgbClr val="892034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rgbClr val="892034"/>
                </a:solidFill>
              </a:rPr>
              <a:t>Cross Validation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rgbClr val="892034"/>
                </a:solidFill>
              </a:rPr>
              <a:t>Tuning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rgbClr val="892034"/>
                </a:solidFill>
              </a:rPr>
              <a:t>Results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DL Approach: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892034"/>
                </a:solidFill>
              </a:rPr>
              <a:t>Implementation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892034"/>
                </a:solidFill>
              </a:rPr>
              <a:t>xAI</a:t>
            </a:r>
            <a:endParaRPr lang="en-US" sz="1800" b="1" dirty="0">
              <a:solidFill>
                <a:srgbClr val="892034"/>
              </a:solidFill>
            </a:endParaRP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C7524-451D-3F8C-5F57-B56747DFBCB1}"/>
              </a:ext>
            </a:extLst>
          </p:cNvPr>
          <p:cNvSpPr txBox="1"/>
          <p:nvPr/>
        </p:nvSpPr>
        <p:spPr bwMode="auto">
          <a:xfrm>
            <a:off x="558831" y="685800"/>
            <a:ext cx="7823169" cy="5232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Summary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6FBC8-A0DD-DDAB-5DD5-BBA50E9DEF6A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1502FB-8E16-E34F-270B-B6F10A733807}"/>
              </a:ext>
            </a:extLst>
          </p:cNvPr>
          <p:cNvSpPr txBox="1"/>
          <p:nvPr/>
        </p:nvSpPr>
        <p:spPr bwMode="auto">
          <a:xfrm>
            <a:off x="558831" y="685800"/>
            <a:ext cx="7823169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ML Approach: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AutoML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5D0819-41A7-7FA6-DC8B-1D09E03B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66" y="1380509"/>
            <a:ext cx="35052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 err="1">
                <a:solidFill>
                  <a:schemeClr val="accent1"/>
                </a:solidFill>
                <a:latin typeface="+mn-lt"/>
              </a:rPr>
              <a:t>AutoML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 (</a:t>
            </a:r>
            <a:r>
              <a:rPr lang="en-US" sz="1800" b="1" dirty="0" err="1">
                <a:solidFill>
                  <a:schemeClr val="accent1"/>
                </a:solidFill>
                <a:latin typeface="+mn-lt"/>
              </a:rPr>
              <a:t>lazypredict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)</a:t>
            </a: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Default Models (settings)</a:t>
            </a: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Not efficient (32 models)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Interpretation:</a:t>
            </a:r>
            <a:endParaRPr lang="en-US" altLang="en-US" sz="1400" b="1" dirty="0">
              <a:solidFill>
                <a:srgbClr val="892034"/>
              </a:solidFill>
            </a:endParaRP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 err="1">
                <a:solidFill>
                  <a:srgbClr val="892034"/>
                </a:solidFill>
              </a:rPr>
              <a:t>LightGBM</a:t>
            </a:r>
            <a:r>
              <a:rPr lang="en-US" altLang="en-US" sz="1400" b="1" dirty="0">
                <a:solidFill>
                  <a:srgbClr val="892034"/>
                </a:solidFill>
              </a:rPr>
              <a:t> buckets continuous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DCT features into histograms,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drastically reducing both memory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and training time, while still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capturing non-linear interactions.</a:t>
            </a: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Unlike depth-wise trees, </a:t>
            </a:r>
            <a:r>
              <a:rPr lang="en-US" altLang="en-US" sz="1400" b="1" dirty="0" err="1">
                <a:solidFill>
                  <a:srgbClr val="892034"/>
                </a:solidFill>
              </a:rPr>
              <a:t>LightGBM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grows the leaf with the largest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error, which often leads to better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fit on minority classes (internal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“feature selection” – features that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don't help classification are rarely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used in splits).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altLang="en-US" sz="1800" b="1" dirty="0">
              <a:solidFill>
                <a:srgbClr val="892034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E142DB-3A46-D8ED-4A0A-A49F29915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06855"/>
              </p:ext>
            </p:extLst>
          </p:nvPr>
        </p:nvGraphicFramePr>
        <p:xfrm>
          <a:off x="4495800" y="1367386"/>
          <a:ext cx="4044935" cy="48218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37597112"/>
                    </a:ext>
                  </a:extLst>
                </a:gridCol>
                <a:gridCol w="1025027">
                  <a:extLst>
                    <a:ext uri="{9D8B030D-6E8A-4147-A177-3AD203B41FA5}">
                      <a16:colId xmlns:a16="http://schemas.microsoft.com/office/drawing/2014/main" val="1863132678"/>
                    </a:ext>
                  </a:extLst>
                </a:gridCol>
                <a:gridCol w="709854">
                  <a:extLst>
                    <a:ext uri="{9D8B030D-6E8A-4147-A177-3AD203B41FA5}">
                      <a16:colId xmlns:a16="http://schemas.microsoft.com/office/drawing/2014/main" val="2249895111"/>
                    </a:ext>
                  </a:extLst>
                </a:gridCol>
                <a:gridCol w="709854">
                  <a:extLst>
                    <a:ext uri="{9D8B030D-6E8A-4147-A177-3AD203B41FA5}">
                      <a16:colId xmlns:a16="http://schemas.microsoft.com/office/drawing/2014/main" val="3713231221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750" b="1" dirty="0"/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/>
                        <a:t>Balanced Acc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/>
                        <a:t>F1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/>
                        <a:t>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9467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LGBMClassifier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661s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98159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XGBClassifier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922s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426987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BaggingClassifier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636s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7005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DecisionTree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Classifier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1182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AdaBoost</a:t>
                      </a:r>
                    </a:p>
                    <a:p>
                      <a:pPr algn="ctr"/>
                      <a:r>
                        <a:rPr lang="en-US" sz="1400" dirty="0"/>
                        <a:t>Classifier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219s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4907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RandomForest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Classifier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120921"/>
                  </a:ext>
                </a:extLst>
              </a:tr>
              <a:tr h="372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ExtraTrees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Classifier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355656"/>
                  </a:ext>
                </a:extLst>
              </a:tr>
              <a:tr h="372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569s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310996"/>
                  </a:ext>
                </a:extLst>
              </a:tr>
              <a:tr h="372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GaussianNB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21787"/>
                  </a:ext>
                </a:extLst>
              </a:tr>
              <a:tr h="372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SGDClassifier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291s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8802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04D1FD-1B50-B8BF-9F76-4DBCE2F6E9A9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85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14247-1129-1406-6C78-764103026386}"/>
              </a:ext>
            </a:extLst>
          </p:cNvPr>
          <p:cNvSpPr txBox="1"/>
          <p:nvPr/>
        </p:nvSpPr>
        <p:spPr bwMode="auto">
          <a:xfrm>
            <a:off x="558831" y="685800"/>
            <a:ext cx="7823169" cy="9233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ML Approach: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Cross Validation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CE52FC-FCD4-5EB0-8241-B15B1667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61" y="1273553"/>
            <a:ext cx="8010478" cy="48224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Best parameters: {'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clf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__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class_weight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': 'balanced', '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clf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__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learning_rate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': 0.05, </a:t>
            </a:r>
            <a:br>
              <a:rPr lang="en-US" sz="1600" dirty="0">
                <a:solidFill>
                  <a:schemeClr val="tx2"/>
                </a:solidFill>
                <a:latin typeface="+mn-lt"/>
              </a:rPr>
            </a:br>
            <a:r>
              <a:rPr lang="en-US" sz="1600" dirty="0">
                <a:solidFill>
                  <a:schemeClr val="tx2"/>
                </a:solidFill>
                <a:latin typeface="+mn-lt"/>
              </a:rPr>
              <a:t>'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clf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__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n_estimators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': 200, '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clf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__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num_leaves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': 31, '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reg_alpha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': 0.5, '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reg_lambda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': 0.0}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Per-fold test F1 scores for best params: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 Fold 0: 0.5693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 Fold 1: 0.5487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 Fold 2: 0.5861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 Fold 3: 0.5805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 Fold 4: 0.5738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Mean F1: 0.5717  ± 0.0128.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Data is moderately separable but not </a:t>
            </a:r>
            <a:br>
              <a:rPr lang="en-US" sz="1600" dirty="0">
                <a:solidFill>
                  <a:schemeClr val="tx2"/>
                </a:solidFill>
                <a:latin typeface="+mn-lt"/>
              </a:rPr>
            </a:br>
            <a:r>
              <a:rPr lang="en-US" sz="1600" dirty="0">
                <a:solidFill>
                  <a:schemeClr val="tx2"/>
                </a:solidFill>
                <a:latin typeface="+mn-lt"/>
              </a:rPr>
              <a:t>trivially easy. (may contain noise).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Upper bounds on performance may be limited unless more discriminative features </a:t>
            </a:r>
            <a:br>
              <a:rPr lang="en-US" sz="1600" dirty="0">
                <a:solidFill>
                  <a:schemeClr val="tx2"/>
                </a:solidFill>
                <a:latin typeface="+mn-lt"/>
              </a:rPr>
            </a:br>
            <a:r>
              <a:rPr lang="en-US" sz="1600" dirty="0">
                <a:solidFill>
                  <a:schemeClr val="tx2"/>
                </a:solidFill>
                <a:latin typeface="+mn-lt"/>
              </a:rPr>
              <a:t>or better labels are introduced.</a:t>
            </a:r>
          </a:p>
          <a:p>
            <a:pPr marL="4508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In most of the folds, std deviation ranges from ~0.006 to ~0.012, which implies:</a:t>
            </a:r>
          </a:p>
          <a:p>
            <a:pPr marL="9080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Consistent generalization across folds (dataset is reasonably balanced and </a:t>
            </a:r>
            <a:br>
              <a:rPr lang="en-US" sz="1600" dirty="0">
                <a:solidFill>
                  <a:schemeClr val="tx2"/>
                </a:solidFill>
                <a:latin typeface="+mn-lt"/>
              </a:rPr>
            </a:br>
            <a:r>
              <a:rPr lang="en-US" sz="1600" dirty="0">
                <a:solidFill>
                  <a:schemeClr val="tx2"/>
                </a:solidFill>
                <a:latin typeface="+mn-lt"/>
              </a:rPr>
              <a:t>stratified across splits).</a:t>
            </a:r>
          </a:p>
          <a:p>
            <a:pPr marL="9080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The model is not overfitting to particular folds.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04C1A-FB9B-66B5-BF40-84A4E3200FAA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1026" name="Picture 2" descr="Difference between GridSearchCV and RandomizedSearchCV - 360DigiTMG">
            <a:extLst>
              <a:ext uri="{FF2B5EF4-FFF2-40B4-BE49-F238E27FC236}">
                <a16:creationId xmlns:a16="http://schemas.microsoft.com/office/drawing/2014/main" id="{0726CAFC-0EC9-945B-5207-3E07EA57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0038" r="9454" b="7489"/>
          <a:stretch/>
        </p:blipFill>
        <p:spPr bwMode="auto">
          <a:xfrm>
            <a:off x="4648200" y="2045786"/>
            <a:ext cx="3810000" cy="20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2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EC2-AEC1-67FB-BEC0-CB9ED6DD7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D5C04-70BA-4765-2F59-F5E897A63C09}"/>
              </a:ext>
            </a:extLst>
          </p:cNvPr>
          <p:cNvSpPr txBox="1"/>
          <p:nvPr/>
        </p:nvSpPr>
        <p:spPr bwMode="auto">
          <a:xfrm>
            <a:off x="558831" y="685800"/>
            <a:ext cx="7823169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ML Approach: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Tunning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AE2A949-8A7F-8368-24FA-56F137AE5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90625"/>
            <a:ext cx="3505200" cy="4981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Baseline</a:t>
            </a: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Started with default settings</a:t>
            </a: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Imbalanced data =&gt; weighting</a:t>
            </a: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Mutual Information (statistical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dependency between feature -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target, not just linear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correlation)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Counter-intuitive</a:t>
            </a:r>
            <a:endParaRPr lang="en-US" altLang="en-US" sz="1400" b="1" dirty="0">
              <a:solidFill>
                <a:srgbClr val="892034"/>
              </a:solidFill>
            </a:endParaRP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892034"/>
                </a:solidFill>
              </a:rPr>
              <a:t>PCA </a:t>
            </a:r>
            <a:r>
              <a:rPr lang="en-US" altLang="en-US" sz="1400" b="1" dirty="0">
                <a:solidFill>
                  <a:srgbClr val="892034"/>
                </a:solidFill>
              </a:rPr>
              <a:t>preserves directions of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maximum variance in the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feature space, without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considering the class labels.</a:t>
            </a: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Models like </a:t>
            </a:r>
            <a:r>
              <a:rPr lang="en-US" altLang="en-US" sz="1400" b="1" dirty="0" err="1">
                <a:solidFill>
                  <a:srgbClr val="892034"/>
                </a:solidFill>
              </a:rPr>
              <a:t>LightGBM</a:t>
            </a:r>
            <a:r>
              <a:rPr lang="en-US" altLang="en-US" sz="1400" b="1" dirty="0">
                <a:solidFill>
                  <a:srgbClr val="892034"/>
                </a:solidFill>
              </a:rPr>
              <a:t> (well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regularized), reduce variance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without preserving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class-separating information.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01924-F716-73F3-48B6-F57B05E676D4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4C3742-1AEB-A978-E6BF-02E76AB2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53944"/>
              </p:ext>
            </p:extLst>
          </p:nvPr>
        </p:nvGraphicFramePr>
        <p:xfrm>
          <a:off x="4191000" y="1367386"/>
          <a:ext cx="4267200" cy="42454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780">
                  <a:extLst>
                    <a:ext uri="{9D8B030D-6E8A-4147-A177-3AD203B41FA5}">
                      <a16:colId xmlns:a16="http://schemas.microsoft.com/office/drawing/2014/main" val="937597112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3713231221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2275188752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870141883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Dev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Eval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Train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19467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498159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 –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class_weight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: 'balanced',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learning_rate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': 0.05, estimators': 200,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reg_alpha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': 0.5)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55.99%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426987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n_components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=200) &amp;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(balanced)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58.08%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77005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n_components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=200)  &amp;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81182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SelectKBest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mutual_info_classif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k=150)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(balanced)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84907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SelectKBest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mutual_info_classif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k=150)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12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16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18D3D-BF62-F4D8-35C1-6D87F4BF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CA420-FA7E-AE0B-E56D-E50EA2783F21}"/>
              </a:ext>
            </a:extLst>
          </p:cNvPr>
          <p:cNvSpPr txBox="1"/>
          <p:nvPr/>
        </p:nvSpPr>
        <p:spPr bwMode="auto">
          <a:xfrm>
            <a:off x="558831" y="685800"/>
            <a:ext cx="7823169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ML Approach: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Results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7C34F05-BDA3-D306-7648-17DF4DDD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90625"/>
            <a:ext cx="3505200" cy="4981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Comments</a:t>
            </a: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Mutual information has helped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by stripping away those principal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components that although they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captured variance, didn’t actually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carry much class-discriminative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signal. </a:t>
            </a: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L₁ regularization (via </a:t>
            </a:r>
            <a:r>
              <a:rPr lang="en-US" altLang="en-US" sz="1400" b="1" dirty="0" err="1">
                <a:solidFill>
                  <a:srgbClr val="892034"/>
                </a:solidFill>
              </a:rPr>
              <a:t>reg_alpha</a:t>
            </a:r>
            <a:r>
              <a:rPr lang="en-US" altLang="en-US" sz="1400" b="1" dirty="0">
                <a:solidFill>
                  <a:srgbClr val="892034"/>
                </a:solidFill>
              </a:rPr>
              <a:t>)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induces true sparsity in the model’s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leaf‐weight coefficients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automatically driving many weak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PCA components’ contributions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to zero - whereas L₂ (</a:t>
            </a:r>
            <a:r>
              <a:rPr lang="en-US" altLang="en-US" sz="1400" b="1" dirty="0" err="1">
                <a:solidFill>
                  <a:srgbClr val="892034"/>
                </a:solidFill>
              </a:rPr>
              <a:t>reg_lambda</a:t>
            </a:r>
            <a:r>
              <a:rPr lang="en-US" altLang="en-US" sz="1400" b="1" dirty="0">
                <a:solidFill>
                  <a:srgbClr val="892034"/>
                </a:solidFill>
              </a:rPr>
              <a:t>)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shrinks weights without ever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zeroing them out.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=&gt; L₁ acted like an automatic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feature pruner. </a:t>
            </a:r>
          </a:p>
          <a:p>
            <a:pPr lvl="1" fontAlgn="auto">
              <a:spcBef>
                <a:spcPts val="1200"/>
              </a:spcBef>
              <a:spcAft>
                <a:spcPts val="600"/>
              </a:spcAft>
              <a:defRPr/>
            </a:pPr>
            <a:endParaRPr lang="en-US" altLang="en-US" sz="1400" b="1" dirty="0">
              <a:solidFill>
                <a:srgbClr val="8920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169A-1F8D-9E51-E9DE-EB31A5589BD3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99437F-53CD-861A-A0A9-0874CAFF753D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1367386"/>
          <a:ext cx="4267200" cy="42454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780">
                  <a:extLst>
                    <a:ext uri="{9D8B030D-6E8A-4147-A177-3AD203B41FA5}">
                      <a16:colId xmlns:a16="http://schemas.microsoft.com/office/drawing/2014/main" val="937597112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3713231221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2275188752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870141883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Dev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Eval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Train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19467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498159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 –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class_weight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: 'balanced',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learning_rate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': 0.05, estimators': 200,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reg_alpha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': 0.5)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55.99%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426987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n_components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=200) &amp;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(balanced)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58.08%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77005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n_components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=200)  &amp;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81182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SelectKBest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mutual_info_classif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k=150)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(balanced)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84907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SelectKBest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mutual_info_classif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k=150)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12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3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B963F-E09F-D1B5-517F-0B70DA799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AC46D1-D8B0-A53C-D8A2-E34B495BF8B0}"/>
              </a:ext>
            </a:extLst>
          </p:cNvPr>
          <p:cNvSpPr txBox="1"/>
          <p:nvPr/>
        </p:nvSpPr>
        <p:spPr bwMode="auto">
          <a:xfrm>
            <a:off x="558831" y="685800"/>
            <a:ext cx="7823169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DL Approach: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Implemntation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A6F105-1486-9417-D42D-03F389ED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66" y="1380509"/>
            <a:ext cx="35052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Key Components:</a:t>
            </a:r>
            <a:endParaRPr lang="en-US" altLang="en-US" sz="1400" b="1" dirty="0">
              <a:solidFill>
                <a:srgbClr val="892034"/>
              </a:solidFill>
            </a:endParaRP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Inverse-DCT (</a:t>
            </a:r>
            <a:r>
              <a:rPr lang="en-US" altLang="en-US" sz="1400" b="1" dirty="0" err="1">
                <a:solidFill>
                  <a:srgbClr val="892034"/>
                </a:solidFill>
              </a:rPr>
              <a:t>upsampling</a:t>
            </a:r>
            <a:r>
              <a:rPr lang="en-US" altLang="en-US" sz="1400" b="1" dirty="0">
                <a:solidFill>
                  <a:srgbClr val="892034"/>
                </a:solidFill>
              </a:rPr>
              <a:t>)</a:t>
            </a: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Transfer-learning model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(EfficientNetB0)</a:t>
            </a: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Two-stage training: (head → tune)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Freeze all EfficientNetB0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convolutional layers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(</a:t>
            </a:r>
            <a:r>
              <a:rPr lang="en-US" altLang="en-US" sz="1400" b="1" dirty="0" err="1">
                <a:solidFill>
                  <a:srgbClr val="892034"/>
                </a:solidFill>
              </a:rPr>
              <a:t>base.trainable</a:t>
            </a:r>
            <a:r>
              <a:rPr lang="en-US" altLang="en-US" sz="1400" b="1" dirty="0">
                <a:solidFill>
                  <a:srgbClr val="892034"/>
                </a:solidFill>
              </a:rPr>
              <a:t> = False)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Train only the newly-added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classifier head (global pooling,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dropout, Dense) from scratch.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Still Improving:</a:t>
            </a:r>
            <a:endParaRPr lang="en-US" altLang="en-US" sz="1400" b="1" dirty="0">
              <a:solidFill>
                <a:srgbClr val="892034"/>
              </a:solidFill>
            </a:endParaRP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Class-weight (ignore certain </a:t>
            </a:r>
            <a:br>
              <a:rPr lang="en-US" altLang="en-US" sz="1400" b="1" dirty="0">
                <a:solidFill>
                  <a:srgbClr val="892034"/>
                </a:solidFill>
              </a:rPr>
            </a:br>
            <a:r>
              <a:rPr lang="en-US" altLang="en-US" sz="1400" b="1" dirty="0">
                <a:solidFill>
                  <a:srgbClr val="892034"/>
                </a:solidFill>
              </a:rPr>
              <a:t>labels) </a:t>
            </a:r>
          </a:p>
          <a:p>
            <a:pPr marL="633413" lvl="1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892034"/>
                </a:solidFill>
              </a:rPr>
              <a:t>masked F1 loss</a:t>
            </a:r>
            <a:endParaRPr lang="en-US" altLang="en-US" sz="1800" b="1" dirty="0">
              <a:solidFill>
                <a:srgbClr val="892034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0CE41-2861-EC62-3C84-710B33F2F31B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50FE81-6BEF-D592-3C9A-5D06C3C81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24398"/>
              </p:ext>
            </p:extLst>
          </p:nvPr>
        </p:nvGraphicFramePr>
        <p:xfrm>
          <a:off x="4273534" y="1252690"/>
          <a:ext cx="4267200" cy="5130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780">
                  <a:extLst>
                    <a:ext uri="{9D8B030D-6E8A-4147-A177-3AD203B41FA5}">
                      <a16:colId xmlns:a16="http://schemas.microsoft.com/office/drawing/2014/main" val="937597112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3713231221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2275188752"/>
                    </a:ext>
                  </a:extLst>
                </a:gridCol>
                <a:gridCol w="812140">
                  <a:extLst>
                    <a:ext uri="{9D8B030D-6E8A-4147-A177-3AD203B41FA5}">
                      <a16:colId xmlns:a16="http://schemas.microsoft.com/office/drawing/2014/main" val="870141883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Dev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Eval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Error Train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19467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498159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 –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class_weight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: 'balanced',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learning_rate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': 0.05, estimators': 200,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reg_alpha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': 0.5)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55.99%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426987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n_components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=200) &amp;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(balanced)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58.08%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77005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n_components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=200)  &amp;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81182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 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SelectKBest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mutual_info_classif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k=150)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(balanced)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8490768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SelectKBest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mutual_info_classif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k=150)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LGBMClassifier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(tuned)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120921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Efficientnet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sparse_categorical_crossentropy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adjusting LR)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89.80%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87.84%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824280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ResNet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47.61%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35.53%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091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47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D29DB-D7E7-E148-CF91-7DA61B92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97D37F-7986-E970-ED35-77EA44B4E870}"/>
              </a:ext>
            </a:extLst>
          </p:cNvPr>
          <p:cNvSpPr txBox="1"/>
          <p:nvPr/>
        </p:nvSpPr>
        <p:spPr bwMode="auto">
          <a:xfrm>
            <a:off x="558831" y="685800"/>
            <a:ext cx="7823169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DL Approach: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xAI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A028A5-33D3-5434-0A56-4FB487A37C49}"/>
              </a:ext>
            </a:extLst>
          </p:cNvPr>
          <p:cNvSpPr txBox="1"/>
          <p:nvPr/>
        </p:nvSpPr>
        <p:spPr bwMode="auto">
          <a:xfrm>
            <a:off x="589426" y="1236406"/>
            <a:ext cx="4515974" cy="400109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333399"/>
                </a:solidFill>
              </a:rPr>
              <a:t>EfficientNet</a:t>
            </a:r>
            <a:r>
              <a:rPr lang="en-US" altLang="en-US" sz="2400" b="1" dirty="0">
                <a:solidFill>
                  <a:srgbClr val="333399"/>
                </a:solidFill>
              </a:rPr>
              <a:t>  </a:t>
            </a:r>
          </a:p>
          <a:p>
            <a:r>
              <a:rPr lang="en-US" altLang="en-US" b="1" dirty="0">
                <a:solidFill>
                  <a:srgbClr val="333399"/>
                </a:solidFill>
              </a:rPr>
              <a:t>(</a:t>
            </a:r>
            <a:r>
              <a:rPr lang="en-US" altLang="en-US" sz="1600" b="1" dirty="0">
                <a:solidFill>
                  <a:srgbClr val="333399"/>
                </a:solidFill>
              </a:rPr>
              <a:t>256 x 256)</a:t>
            </a:r>
            <a:endParaRPr lang="en-US" altLang="en-US" sz="4000" b="1" dirty="0">
              <a:solidFill>
                <a:srgbClr val="333399"/>
              </a:solidFill>
            </a:endParaRPr>
          </a:p>
          <a:p>
            <a:endParaRPr lang="en-US" altLang="en-US" sz="2400" b="1" dirty="0">
              <a:solidFill>
                <a:srgbClr val="333399"/>
              </a:solidFill>
            </a:endParaRPr>
          </a:p>
          <a:p>
            <a:endParaRPr lang="en-US" altLang="en-US" b="1" dirty="0">
              <a:solidFill>
                <a:srgbClr val="333399"/>
              </a:solidFill>
            </a:endParaRPr>
          </a:p>
          <a:p>
            <a:r>
              <a:rPr lang="en-US" altLang="en-US" b="1" dirty="0">
                <a:solidFill>
                  <a:srgbClr val="333399"/>
                </a:solidFill>
              </a:rPr>
              <a:t>                                           </a:t>
            </a:r>
          </a:p>
          <a:p>
            <a:r>
              <a:rPr lang="en-US" altLang="en-US" sz="1400" b="1" dirty="0">
                <a:solidFill>
                  <a:srgbClr val="333399"/>
                </a:solidFill>
              </a:rPr>
              <a:t>                                                                        </a:t>
            </a:r>
            <a:endParaRPr lang="en-US" b="1" dirty="0">
              <a:solidFill>
                <a:srgbClr val="333399"/>
              </a:solidFill>
            </a:endParaRPr>
          </a:p>
          <a:p>
            <a:endParaRPr lang="en-US" b="1" dirty="0">
              <a:solidFill>
                <a:srgbClr val="333399"/>
              </a:solidFill>
            </a:endParaRPr>
          </a:p>
          <a:p>
            <a:r>
              <a:rPr lang="en-US" b="1" dirty="0" err="1">
                <a:solidFill>
                  <a:srgbClr val="333399"/>
                </a:solidFill>
              </a:rPr>
              <a:t>ResNet</a:t>
            </a:r>
            <a:endParaRPr lang="en-US" b="1" dirty="0">
              <a:solidFill>
                <a:srgbClr val="333399"/>
              </a:solidFill>
            </a:endParaRPr>
          </a:p>
          <a:p>
            <a:r>
              <a:rPr lang="en-US" sz="1800" b="1" dirty="0">
                <a:solidFill>
                  <a:srgbClr val="333399"/>
                </a:solidFill>
              </a:rPr>
              <a:t>(256 x 256)</a:t>
            </a:r>
          </a:p>
          <a:p>
            <a:endParaRPr lang="en-US" b="1" dirty="0">
              <a:solidFill>
                <a:srgbClr val="333399"/>
              </a:solidFill>
            </a:endParaRPr>
          </a:p>
          <a:p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6D391-3495-BBA2-5F9C-F1EF83C61712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A7C5A071-9C7B-3756-3370-2775C1D4F9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CA8FCF-E395-4F87-F1CD-A80E39DC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06" y="1611610"/>
            <a:ext cx="6481916" cy="2275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3E307-1E1B-0885-4F76-7D6653262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534" y="3942785"/>
            <a:ext cx="6560066" cy="22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5C900-FCC8-8161-8634-23BCDEC2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9338EE23-1620-C888-A0FF-2D8E1072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823168" cy="43354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Tree-based pipelines: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 err="1">
                <a:solidFill>
                  <a:srgbClr val="892034"/>
                </a:solidFill>
              </a:rPr>
              <a:t>LightGBM</a:t>
            </a:r>
            <a:r>
              <a:rPr lang="en-US" altLang="en-US" sz="1800" b="1" dirty="0">
                <a:solidFill>
                  <a:srgbClr val="892034"/>
                </a:solidFill>
              </a:rPr>
              <a:t> that overfit the training set (near‐zero train error) but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rgbClr val="892034"/>
                </a:solidFill>
              </a:rPr>
              <a:t>generalized poorly (∼61.7% Dev error), we progressively introduced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rgbClr val="892034"/>
                </a:solidFill>
              </a:rPr>
              <a:t>class‐weight balancing, hyperparameter optimization (</a:t>
            </a:r>
            <a:r>
              <a:rPr lang="en-US" altLang="en-US" sz="1800" b="1" dirty="0" err="1">
                <a:solidFill>
                  <a:srgbClr val="892034"/>
                </a:solidFill>
              </a:rPr>
              <a:t>learning_rate</a:t>
            </a:r>
            <a:r>
              <a:rPr lang="en-US" altLang="en-US" sz="1800" b="1" dirty="0">
                <a:solidFill>
                  <a:srgbClr val="892034"/>
                </a:solidFill>
              </a:rPr>
              <a:t>,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 err="1">
                <a:solidFill>
                  <a:srgbClr val="892034"/>
                </a:solidFill>
              </a:rPr>
              <a:t>n_estimators</a:t>
            </a:r>
            <a:r>
              <a:rPr lang="en-US" altLang="en-US" sz="1800" b="1" dirty="0">
                <a:solidFill>
                  <a:srgbClr val="892034"/>
                </a:solidFill>
              </a:rPr>
              <a:t>, </a:t>
            </a:r>
            <a:r>
              <a:rPr lang="en-US" altLang="en-US" sz="1800" b="1" dirty="0" err="1">
                <a:solidFill>
                  <a:srgbClr val="892034"/>
                </a:solidFill>
              </a:rPr>
              <a:t>reg_alpha</a:t>
            </a:r>
            <a:r>
              <a:rPr lang="en-US" altLang="en-US" sz="1800" b="1" dirty="0">
                <a:solidFill>
                  <a:srgbClr val="892034"/>
                </a:solidFill>
              </a:rPr>
              <a:t>), PCA, and mutual-information–based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rgbClr val="892034"/>
                </a:solidFill>
              </a:rPr>
              <a:t>feature selection.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rgbClr val="892034"/>
                </a:solidFill>
              </a:rPr>
              <a:t>(from 61.65% down to 53.92%)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End-to-end CNNs on reconstructed DCT images: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892034"/>
                </a:solidFill>
              </a:rPr>
              <a:t>Struggled without tunning (especially in the </a:t>
            </a:r>
            <a:r>
              <a:rPr lang="en-US" sz="1800" b="1" dirty="0" err="1">
                <a:solidFill>
                  <a:srgbClr val="892034"/>
                </a:solidFill>
              </a:rPr>
              <a:t>EfficientNet</a:t>
            </a:r>
            <a:r>
              <a:rPr lang="en-US" sz="1800" b="1" dirty="0">
                <a:solidFill>
                  <a:srgbClr val="892034"/>
                </a:solidFill>
              </a:rPr>
              <a:t>) - head-only </a:t>
            </a:r>
            <a:br>
              <a:rPr lang="en-US" sz="1800" b="1" dirty="0">
                <a:solidFill>
                  <a:srgbClr val="892034"/>
                </a:solidFill>
              </a:rPr>
            </a:br>
            <a:r>
              <a:rPr lang="en-US" sz="1800" b="1" dirty="0">
                <a:solidFill>
                  <a:srgbClr val="892034"/>
                </a:solidFill>
              </a:rPr>
              <a:t>training (with standard cross-entropy and LR schedules) yielded </a:t>
            </a:r>
            <a:br>
              <a:rPr lang="en-US" sz="1800" b="1" dirty="0">
                <a:solidFill>
                  <a:srgbClr val="892034"/>
                </a:solidFill>
              </a:rPr>
            </a:br>
            <a:r>
              <a:rPr lang="en-US" sz="1800" b="1" dirty="0">
                <a:solidFill>
                  <a:srgbClr val="892034"/>
                </a:solidFill>
              </a:rPr>
              <a:t>extremely high error rates (∼89% Dev error), indicating a poor fit –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892034"/>
                </a:solidFill>
              </a:rPr>
              <a:t>likely due to domain mismatch, insufficient epochs etc.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892034"/>
                </a:solidFill>
              </a:rPr>
              <a:t>ResNet</a:t>
            </a:r>
            <a:r>
              <a:rPr lang="en-US" sz="1800" b="1" dirty="0">
                <a:solidFill>
                  <a:srgbClr val="892034"/>
                </a:solidFill>
              </a:rPr>
              <a:t> variant fared better but still underfit (train error 47.6%,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892034"/>
                </a:solidFill>
              </a:rPr>
              <a:t>Dev error 35.5%), suggesting that direct image-based models require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892034"/>
                </a:solidFill>
              </a:rPr>
              <a:t>more extensive fine-tuning.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892034"/>
                </a:solidFill>
              </a:rPr>
              <a:t>xAI</a:t>
            </a:r>
            <a:endParaRPr lang="en-US" sz="1800" b="1" dirty="0">
              <a:solidFill>
                <a:srgbClr val="89203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8CBE4-EFD6-2E50-FA5D-9DC114DCAC7A}"/>
              </a:ext>
            </a:extLst>
          </p:cNvPr>
          <p:cNvSpPr txBox="1"/>
          <p:nvPr/>
        </p:nvSpPr>
        <p:spPr bwMode="auto">
          <a:xfrm>
            <a:off x="558831" y="685800"/>
            <a:ext cx="7823169" cy="5232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Conclusions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44D64-F8C6-BDE7-798A-07C83337CE0B}"/>
              </a:ext>
            </a:extLst>
          </p:cNvPr>
          <p:cNvSpPr txBox="1"/>
          <p:nvPr/>
        </p:nvSpPr>
        <p:spPr bwMode="auto">
          <a:xfrm>
            <a:off x="1219200" y="152400"/>
            <a:ext cx="388620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4527: Introduction to</a:t>
            </a:r>
            <a:r>
              <a:rPr lang="en-US" sz="18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800" b="1" i="0" dirty="0">
                <a:solidFill>
                  <a:srgbClr val="333399"/>
                </a:solidFill>
                <a:effectLst/>
                <a:latin typeface="+mj-lt"/>
              </a:rPr>
              <a:t>ML and PR</a:t>
            </a:r>
            <a:endParaRPr lang="en-US" sz="180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43329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8518</TotalTime>
  <Words>1246</Words>
  <Application>Microsoft Office PowerPoint</Application>
  <PresentationFormat>Letter Paper (8.5x11 in)</PresentationFormat>
  <Paragraphs>234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 Narrow</vt:lpstr>
      <vt:lpstr>Arial</vt:lpstr>
      <vt:lpstr>Times New Roman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Claudia Dumitrescu</cp:lastModifiedBy>
  <cp:revision>514</cp:revision>
  <dcterms:created xsi:type="dcterms:W3CDTF">2002-09-12T17:13:32Z</dcterms:created>
  <dcterms:modified xsi:type="dcterms:W3CDTF">2025-05-02T16:44:10Z</dcterms:modified>
</cp:coreProperties>
</file>