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4" r:id="rId1"/>
    <p:sldMasterId id="2147483682" r:id="rId2"/>
    <p:sldMasterId id="2147483698" r:id="rId3"/>
    <p:sldMasterId id="2147483701" r:id="rId4"/>
    <p:sldMasterId id="2147483815" r:id="rId5"/>
  </p:sldMasterIdLst>
  <p:notesMasterIdLst>
    <p:notesMasterId r:id="rId17"/>
  </p:notesMasterIdLst>
  <p:handoutMasterIdLst>
    <p:handoutMasterId r:id="rId18"/>
  </p:handoutMasterIdLst>
  <p:sldIdLst>
    <p:sldId id="333" r:id="rId6"/>
    <p:sldId id="423" r:id="rId7"/>
    <p:sldId id="424" r:id="rId8"/>
    <p:sldId id="426" r:id="rId9"/>
    <p:sldId id="428" r:id="rId10"/>
    <p:sldId id="427" r:id="rId11"/>
    <p:sldId id="430" r:id="rId12"/>
    <p:sldId id="431" r:id="rId13"/>
    <p:sldId id="432" r:id="rId14"/>
    <p:sldId id="433" r:id="rId15"/>
    <p:sldId id="434" r:id="rId16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45">
          <p15:clr>
            <a:srgbClr val="A4A3A4"/>
          </p15:clr>
        </p15:guide>
        <p15:guide id="2" pos="295">
          <p15:clr>
            <a:srgbClr val="A4A3A4"/>
          </p15:clr>
        </p15:guide>
        <p15:guide id="3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FF755"/>
    <a:srgbClr val="CC6600"/>
    <a:srgbClr val="6666FF"/>
    <a:srgbClr val="008000"/>
    <a:srgbClr val="000080"/>
    <a:srgbClr val="004000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06" autoAdjust="0"/>
    <p:restoredTop sz="52989" autoAdjust="0"/>
  </p:normalViewPr>
  <p:slideViewPr>
    <p:cSldViewPr snapToGrid="0">
      <p:cViewPr>
        <p:scale>
          <a:sx n="66" d="100"/>
          <a:sy n="66" d="100"/>
        </p:scale>
        <p:origin x="3354" y="-90"/>
      </p:cViewPr>
      <p:guideLst>
        <p:guide orient="horz" pos="3945"/>
        <p:guide pos="295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Relationship Id="rId9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085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909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2DC6FA-9CCE-4287-BC5E-0D385E2FAC5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Given ECG charts </a:t>
            </a:r>
          </a:p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Looks similar to audio data</a:t>
            </a:r>
          </a:p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Decided on convolution for N</a:t>
            </a:r>
          </a:p>
          <a:p>
            <a:pPr marL="1039813" lvl="2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Researched how to read in and analyze audio files</a:t>
            </a:r>
          </a:p>
          <a:p>
            <a:pPr marL="1039813" lvl="2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CNNs good for this</a:t>
            </a:r>
          </a:p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779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2DC6FA-9CCE-4287-BC5E-0D385E2FAC5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Given ECG charts </a:t>
            </a:r>
          </a:p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Looks similar to audio data</a:t>
            </a:r>
          </a:p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Decided on convolution for N</a:t>
            </a:r>
          </a:p>
          <a:p>
            <a:pPr marL="1039813" lvl="2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Researched how to read in and analyze audio files</a:t>
            </a:r>
          </a:p>
          <a:p>
            <a:pPr marL="1039813" lvl="2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CNNs good for this</a:t>
            </a:r>
          </a:p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2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2DC6FA-9CCE-4287-BC5E-0D385E2FAC5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Motivated by CNN</a:t>
            </a:r>
          </a:p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Capture the peeks </a:t>
            </a:r>
          </a:p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847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2DC6FA-9CCE-4287-BC5E-0D385E2FAC5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Used standard SciKitLearn pack</a:t>
            </a:r>
          </a:p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383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2DC6FA-9CCE-4287-BC5E-0D385E2FAC5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Given ECG charts </a:t>
            </a:r>
          </a:p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Looks similar to audio data</a:t>
            </a:r>
          </a:p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Decided on convolution for N</a:t>
            </a:r>
          </a:p>
          <a:p>
            <a:pPr marL="1039813" lvl="2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Researched how to read in and analyze audio files</a:t>
            </a:r>
          </a:p>
          <a:p>
            <a:pPr marL="1039813" lvl="2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CNNs good for this</a:t>
            </a:r>
          </a:p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222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2DC6FA-9CCE-4287-BC5E-0D385E2FAC5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  <a:p>
            <a:r>
              <a:rPr lang="en-US" dirty="0"/>
              <a:t>Binary cross entropy </a:t>
            </a:r>
          </a:p>
          <a:p>
            <a:r>
              <a:rPr lang="en-US" dirty="0"/>
              <a:t>Adds up results pytorch not built in</a:t>
            </a:r>
          </a:p>
          <a:p>
            <a:r>
              <a:rPr lang="en-US" dirty="0"/>
              <a:t>Scikitlearn its built in</a:t>
            </a:r>
          </a:p>
          <a:p>
            <a:endParaRPr lang="en-US" dirty="0"/>
          </a:p>
          <a:p>
            <a:r>
              <a:rPr lang="en-US" dirty="0"/>
              <a:t>Tried 2 convs and 2 linear but it wasn’t learning – not complicated enough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761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2DC6FA-9CCE-4287-BC5E-0D385E2FAC5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4660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2DC6FA-9CCE-4287-BC5E-0D385E2FAC5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476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2DC6FA-9CCE-4287-BC5E-0D385E2FAC5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195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60607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4110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375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47796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5F4A-BA74-42F0-842A-54A74784A4EB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4A2C-FBAF-42E4-BCA8-EF277D7483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5333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5F4A-BA74-42F0-842A-54A74784A4EB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4A2C-FBAF-42E4-BCA8-EF277D7483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260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5F4A-BA74-42F0-842A-54A74784A4EB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4A2C-FBAF-42E4-BCA8-EF277D7483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233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5F4A-BA74-42F0-842A-54A74784A4EB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4A2C-FBAF-42E4-BCA8-EF277D7483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0224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5F4A-BA74-42F0-842A-54A74784A4EB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4A2C-FBAF-42E4-BCA8-EF277D7483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2233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5F4A-BA74-42F0-842A-54A74784A4EB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4A2C-FBAF-42E4-BCA8-EF277D7483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628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25936-2FB1-5C41-553C-748C15205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CE8A9-97AA-9FD1-49E6-F56E7CFC5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F9CC3-A7CC-A2C7-87F5-31E85BBC1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5F4A-BA74-42F0-842A-54A74784A4EB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085C6-2406-C0CE-B1B5-5610B96E4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C5912-C922-D9AE-015A-3DFEC1F76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4A2C-FBAF-42E4-BCA8-EF277D7483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449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5F4A-BA74-42F0-842A-54A74784A4EB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4A2C-FBAF-42E4-BCA8-EF277D7483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7811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5F4A-BA74-42F0-842A-54A74784A4EB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4A2C-FBAF-42E4-BCA8-EF277D7483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181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5F4A-BA74-42F0-842A-54A74784A4EB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4A2C-FBAF-42E4-BCA8-EF277D7483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52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5F4A-BA74-42F0-842A-54A74784A4EB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4A2C-FBAF-42E4-BCA8-EF277D7483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871810"/>
      </p:ext>
    </p:extLst>
  </p:cSld>
  <p:clrMapOvr>
    <a:masterClrMapping/>
  </p:clrMapOvr>
  <p:hf sldNum="0"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5F4A-BA74-42F0-842A-54A74784A4EB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4A2C-FBAF-42E4-BCA8-EF277D74838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6743125"/>
      </p:ext>
    </p:extLst>
  </p:cSld>
  <p:clrMapOvr>
    <a:masterClrMapping/>
  </p:clrMapOvr>
  <p:hf sldNum="0"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5F4A-BA74-42F0-842A-54A74784A4EB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4A2C-FBAF-42E4-BCA8-EF277D7483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230250"/>
      </p:ext>
    </p:extLst>
  </p:cSld>
  <p:clrMapOvr>
    <a:masterClrMapping/>
  </p:clrMapOvr>
  <p:hf sldNum="0"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5F4A-BA74-42F0-842A-54A74784A4EB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4A2C-FBAF-42E4-BCA8-EF277D74838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0148556"/>
      </p:ext>
    </p:extLst>
  </p:cSld>
  <p:clrMapOvr>
    <a:masterClrMapping/>
  </p:clrMapOvr>
  <p:hf sldNum="0"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5F4A-BA74-42F0-842A-54A74784A4EB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4A2C-FBAF-42E4-BCA8-EF277D7483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162157"/>
      </p:ext>
    </p:extLst>
  </p:cSld>
  <p:clrMapOvr>
    <a:masterClrMapping/>
  </p:clrMapOvr>
  <p:hf sldNum="0"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5F4A-BA74-42F0-842A-54A74784A4EB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4A2C-FBAF-42E4-BCA8-EF277D7483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673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5F4A-BA74-42F0-842A-54A74784A4EB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4A2C-FBAF-42E4-BCA8-EF277D7483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214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B28263-3714-4EDA-FEBE-209841463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5F4A-BA74-42F0-842A-54A74784A4EB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D06C6E-C813-0159-9368-2D3BD06A5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398018-F298-1810-E686-2EEEB1B75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4A2C-FBAF-42E4-BCA8-EF277D7483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6146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73329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97686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78211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25936-2FB1-5C41-553C-748C15205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CE8A9-97AA-9FD1-49E6-F56E7CFC5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F9CC3-A7CC-A2C7-87F5-31E85BBC1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5F4A-BA74-42F0-842A-54A74784A4EB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085C6-2406-C0CE-B1B5-5610B96E4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C5912-C922-D9AE-015A-3DFEC1F76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4A2C-FBAF-42E4-BCA8-EF277D7483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320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557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83181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theme" Target="../theme/theme5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pPr lvl="0"/>
            <a:r>
              <a:rPr lang="en-US" dirty="0"/>
              <a:t>ECE 8527 – Introduction to Machine Learning and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776" r:id="rId2"/>
    <p:sldLayoutId id="2147483777" r:id="rId3"/>
    <p:sldLayoutId id="2147483775" r:id="rId4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33,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778" r:id="rId2"/>
    <p:sldLayoutId id="2147483779" r:id="rId3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Placeholder 17"/>
          <p:cNvSpPr>
            <a:spLocks noGrp="1"/>
          </p:cNvSpPr>
          <p:nvPr>
            <p:ph type="title"/>
          </p:nvPr>
        </p:nvSpPr>
        <p:spPr>
          <a:xfrm>
            <a:off x="227013" y="41441"/>
            <a:ext cx="9155545" cy="328461"/>
          </a:xfrm>
          <a:prstGeom prst="rect">
            <a:avLst/>
          </a:prstGeom>
        </p:spPr>
        <p:txBody>
          <a:bodyPr vert="horz" wrap="none" lIns="91440" tIns="0" rIns="0" bIns="0" rtlCol="0" anchor="ctr" anchorCtr="0">
            <a:normAutofit/>
          </a:bodyPr>
          <a:lstStyle/>
          <a:p>
            <a:endParaRPr lang="en-US" dirty="0"/>
          </a:p>
        </p:txBody>
      </p:sp>
      <p:pic>
        <p:nvPicPr>
          <p:cNvPr id="12" name="Picture 37" descr="isip_logo_plain">
            <a:extLst>
              <a:ext uri="{FF2B5EF4-FFF2-40B4-BE49-F238E27FC236}">
                <a16:creationId xmlns:a16="http://schemas.microsoft.com/office/drawing/2014/main" id="{49D6702B-B0BF-974A-AB76-0DDBC3BFECB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45">
            <a:extLst>
              <a:ext uri="{FF2B5EF4-FFF2-40B4-BE49-F238E27FC236}">
                <a16:creationId xmlns:a16="http://schemas.microsoft.com/office/drawing/2014/main" id="{53BD188F-4E3C-474F-AE5D-56FC268629D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33,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72FE5721-68F0-794B-AB3D-40DBDBE1ACC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925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80" r:id="rId2"/>
    <p:sldLayoutId id="2147483781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33,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425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82" r:id="rId2"/>
    <p:sldLayoutId id="2147483783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167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  <p:sldLayoutId id="2147483832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0.xml"/><Relationship Id="rId4" Type="http://schemas.openxmlformats.org/officeDocument/2006/relationships/hyperlink" Target="https://svgsilh.com/2196f3/image/1375322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0.xml"/><Relationship Id="rId4" Type="http://schemas.openxmlformats.org/officeDocument/2006/relationships/hyperlink" Target="https://svgsilh.com/2196f3/image/1375322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9"/>
          <p:cNvSpPr txBox="1">
            <a:spLocks noChangeArrowheads="1"/>
          </p:cNvSpPr>
          <p:nvPr/>
        </p:nvSpPr>
        <p:spPr bwMode="auto">
          <a:xfrm>
            <a:off x="132093" y="411054"/>
            <a:ext cx="5535079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chemeClr val="accent1"/>
                </a:solidFill>
              </a:rPr>
              <a:t>ECE 8527: Intro to Machine Learning and Pattern Recognition</a:t>
            </a:r>
          </a:p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Final Project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EA84C052-5334-D3E1-ECBE-010DF5D4EF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32093" y="2274410"/>
            <a:ext cx="9144000" cy="568982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892034"/>
                </a:solidFill>
              </a:rPr>
              <a:t>Results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892034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91AA8-2792-EED8-D0A1-13C94CCB8D3A}"/>
              </a:ext>
            </a:extLst>
          </p:cNvPr>
          <p:cNvSpPr txBox="1">
            <a:spLocks/>
          </p:cNvSpPr>
          <p:nvPr/>
        </p:nvSpPr>
        <p:spPr>
          <a:xfrm>
            <a:off x="228600" y="647700"/>
            <a:ext cx="4796766" cy="5603810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5AF8452-640B-6BB2-4DE9-E680CD20353E}"/>
              </a:ext>
            </a:extLst>
          </p:cNvPr>
          <p:cNvSpPr txBox="1">
            <a:spLocks/>
          </p:cNvSpPr>
          <p:nvPr/>
        </p:nvSpPr>
        <p:spPr>
          <a:xfrm>
            <a:off x="381000" y="800100"/>
            <a:ext cx="4796766" cy="5603810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7F8C344-E75D-3931-CFA3-1CA981A2B364}"/>
              </a:ext>
            </a:extLst>
          </p:cNvPr>
          <p:cNvSpPr txBox="1">
            <a:spLocks/>
          </p:cNvSpPr>
          <p:nvPr/>
        </p:nvSpPr>
        <p:spPr>
          <a:xfrm>
            <a:off x="380999" y="647700"/>
            <a:ext cx="6741695" cy="5603810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A4CD954-5A06-E45C-21A6-8D4585EE1B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013" y="2699761"/>
            <a:ext cx="8152661" cy="149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67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9"/>
          <p:cNvSpPr txBox="1">
            <a:spLocks noChangeArrowheads="1"/>
          </p:cNvSpPr>
          <p:nvPr/>
        </p:nvSpPr>
        <p:spPr bwMode="auto">
          <a:xfrm>
            <a:off x="757735" y="1341497"/>
            <a:ext cx="553507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200" b="1" dirty="0">
                <a:solidFill>
                  <a:schemeClr val="accent1"/>
                </a:solidFill>
              </a:rPr>
              <a:t>Thank you</a:t>
            </a:r>
            <a:endParaRPr lang="en-US" sz="8800" b="1" dirty="0">
              <a:solidFill>
                <a:schemeClr val="accent1"/>
              </a:solidFill>
            </a:endParaRP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EA84C052-5334-D3E1-ECBE-010DF5D4EF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32093" y="2274410"/>
            <a:ext cx="9144000" cy="5689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943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</a:t>
            </a:r>
            <a:r>
              <a:rPr lang="en-US" b="1" dirty="0">
                <a:solidFill>
                  <a:srgbClr val="892034"/>
                </a:solidFill>
              </a:rPr>
              <a:t>he ask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892034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91AA8-2792-EED8-D0A1-13C94CCB8D3A}"/>
              </a:ext>
            </a:extLst>
          </p:cNvPr>
          <p:cNvSpPr txBox="1">
            <a:spLocks/>
          </p:cNvSpPr>
          <p:nvPr/>
        </p:nvSpPr>
        <p:spPr>
          <a:xfrm>
            <a:off x="228600" y="647700"/>
            <a:ext cx="8686800" cy="5603810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Given EKG chart data</a:t>
            </a:r>
          </a:p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8 channel Data</a:t>
            </a:r>
          </a:p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6 possible health conditions</a:t>
            </a:r>
          </a:p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Train and Dev labeled data</a:t>
            </a:r>
          </a:p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Classify data using one neural network and one non neural network</a:t>
            </a:r>
          </a:p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Output HYP files with our predictions </a:t>
            </a:r>
          </a:p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7B4155-936F-600A-111C-B9D0D3B5F8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345" y="3449605"/>
            <a:ext cx="4013742" cy="2149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12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</a:t>
            </a:r>
            <a:r>
              <a:rPr lang="en-US" b="1" dirty="0">
                <a:solidFill>
                  <a:srgbClr val="892034"/>
                </a:solidFill>
              </a:rPr>
              <a:t>he Data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892034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91AA8-2792-EED8-D0A1-13C94CCB8D3A}"/>
              </a:ext>
            </a:extLst>
          </p:cNvPr>
          <p:cNvSpPr txBox="1">
            <a:spLocks/>
          </p:cNvSpPr>
          <p:nvPr/>
        </p:nvSpPr>
        <p:spPr>
          <a:xfrm>
            <a:off x="228600" y="647700"/>
            <a:ext cx="4796766" cy="5603810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Given ECG charts </a:t>
            </a:r>
          </a:p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Looks similar to audio data</a:t>
            </a:r>
          </a:p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Decided on convolution </a:t>
            </a:r>
          </a:p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Was provided in .list files of data in bytes</a:t>
            </a:r>
          </a:p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Read in the data using NumPy.Frombuffer</a:t>
            </a:r>
          </a:p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Plotted a small sample to get a feel for the data</a:t>
            </a:r>
          </a:p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Different channels have different shapes – depending on where the ECG lead is placed</a:t>
            </a:r>
          </a:p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0C058D2-F504-B5C0-F7DE-1DFBD56C4E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5201" y="3755960"/>
            <a:ext cx="3648075" cy="24955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3E91001-A7B1-0AFA-A6E0-B61DABCDB1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5202" y="933450"/>
            <a:ext cx="3648075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790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Random Forest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91AA8-2792-EED8-D0A1-13C94CCB8D3A}"/>
              </a:ext>
            </a:extLst>
          </p:cNvPr>
          <p:cNvSpPr txBox="1">
            <a:spLocks/>
          </p:cNvSpPr>
          <p:nvPr/>
        </p:nvSpPr>
        <p:spPr>
          <a:xfrm>
            <a:off x="228600" y="647700"/>
            <a:ext cx="4796766" cy="5603810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5AF8452-640B-6BB2-4DE9-E680CD20353E}"/>
              </a:ext>
            </a:extLst>
          </p:cNvPr>
          <p:cNvSpPr txBox="1">
            <a:spLocks/>
          </p:cNvSpPr>
          <p:nvPr/>
        </p:nvSpPr>
        <p:spPr>
          <a:xfrm>
            <a:off x="381000" y="800100"/>
            <a:ext cx="4796766" cy="5603810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7F8C344-E75D-3931-CFA3-1CA981A2B364}"/>
              </a:ext>
            </a:extLst>
          </p:cNvPr>
          <p:cNvSpPr txBox="1">
            <a:spLocks/>
          </p:cNvSpPr>
          <p:nvPr/>
        </p:nvSpPr>
        <p:spPr>
          <a:xfrm>
            <a:off x="381000" y="647700"/>
            <a:ext cx="4796766" cy="5603810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Data Processing</a:t>
            </a:r>
          </a:p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Read in the data</a:t>
            </a:r>
          </a:p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Feature Engineering</a:t>
            </a:r>
          </a:p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Computed convolution with different kernel sizes</a:t>
            </a:r>
          </a:p>
          <a:p>
            <a:pPr marL="982663" lvl="2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Each heartbeat is 0.8 seconds </a:t>
            </a:r>
          </a:p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Each convolution takes the area under the curve of each signal </a:t>
            </a:r>
          </a:p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Took the max and min of each convolution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3DA18EE-8DB3-4609-F4C3-8A798A23B0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5116" y="4493896"/>
            <a:ext cx="6978884" cy="249555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420CD29-E04B-731D-F395-37CE6D5F14A5}"/>
              </a:ext>
            </a:extLst>
          </p:cNvPr>
          <p:cNvSpPr/>
          <p:nvPr/>
        </p:nvSpPr>
        <p:spPr>
          <a:xfrm>
            <a:off x="3071780" y="4605907"/>
            <a:ext cx="425400" cy="1938371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4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48148E-6 L 0.57066 0.0060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24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Random Forest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91AA8-2792-EED8-D0A1-13C94CCB8D3A}"/>
              </a:ext>
            </a:extLst>
          </p:cNvPr>
          <p:cNvSpPr txBox="1">
            <a:spLocks/>
          </p:cNvSpPr>
          <p:nvPr/>
        </p:nvSpPr>
        <p:spPr>
          <a:xfrm>
            <a:off x="228600" y="647700"/>
            <a:ext cx="4796766" cy="5603810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5AF8452-640B-6BB2-4DE9-E680CD20353E}"/>
              </a:ext>
            </a:extLst>
          </p:cNvPr>
          <p:cNvSpPr txBox="1">
            <a:spLocks/>
          </p:cNvSpPr>
          <p:nvPr/>
        </p:nvSpPr>
        <p:spPr>
          <a:xfrm>
            <a:off x="381000" y="800100"/>
            <a:ext cx="4796766" cy="5603810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7F8C344-E75D-3931-CFA3-1CA981A2B364}"/>
              </a:ext>
            </a:extLst>
          </p:cNvPr>
          <p:cNvSpPr txBox="1">
            <a:spLocks/>
          </p:cNvSpPr>
          <p:nvPr/>
        </p:nvSpPr>
        <p:spPr>
          <a:xfrm>
            <a:off x="381000" y="647700"/>
            <a:ext cx="4796766" cy="5603810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Model training </a:t>
            </a:r>
          </a:p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RNF from SciKitLearn</a:t>
            </a:r>
          </a:p>
          <a:p>
            <a:pPr marL="982663" lvl="2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First test trained on just unhealthy but for final results trained on the whole training set</a:t>
            </a:r>
          </a:p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Metrics</a:t>
            </a:r>
          </a:p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Ran Dr. Picone’s score script to see results </a:t>
            </a:r>
          </a:p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D687937-5AF5-F90D-30C5-CFBABBB5CF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931" y="4184585"/>
            <a:ext cx="26384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819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892034"/>
                </a:solidFill>
              </a:rPr>
              <a:t>CNN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892034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91AA8-2792-EED8-D0A1-13C94CCB8D3A}"/>
              </a:ext>
            </a:extLst>
          </p:cNvPr>
          <p:cNvSpPr txBox="1">
            <a:spLocks/>
          </p:cNvSpPr>
          <p:nvPr/>
        </p:nvSpPr>
        <p:spPr>
          <a:xfrm>
            <a:off x="228600" y="647700"/>
            <a:ext cx="4796766" cy="5603810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5AF8452-640B-6BB2-4DE9-E680CD20353E}"/>
              </a:ext>
            </a:extLst>
          </p:cNvPr>
          <p:cNvSpPr txBox="1">
            <a:spLocks/>
          </p:cNvSpPr>
          <p:nvPr/>
        </p:nvSpPr>
        <p:spPr>
          <a:xfrm>
            <a:off x="381000" y="800100"/>
            <a:ext cx="4796766" cy="5603810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7F8C344-E75D-3931-CFA3-1CA981A2B364}"/>
              </a:ext>
            </a:extLst>
          </p:cNvPr>
          <p:cNvSpPr txBox="1">
            <a:spLocks/>
          </p:cNvSpPr>
          <p:nvPr/>
        </p:nvSpPr>
        <p:spPr>
          <a:xfrm>
            <a:off x="381000" y="647700"/>
            <a:ext cx="4796766" cy="5603810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Data Processing</a:t>
            </a:r>
          </a:p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Read in the data </a:t>
            </a:r>
          </a:p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Normalized the data by dividing by 255</a:t>
            </a:r>
          </a:p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Convert to torch tensor and then floats to use PyTorch</a:t>
            </a:r>
          </a:p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2529D8C5-6B3A-28F2-3934-0623A1BA2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993" y="5056804"/>
            <a:ext cx="3432257" cy="847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346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892034"/>
                </a:solidFill>
              </a:rPr>
              <a:t>CNN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892034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91AA8-2792-EED8-D0A1-13C94CCB8D3A}"/>
              </a:ext>
            </a:extLst>
          </p:cNvPr>
          <p:cNvSpPr txBox="1">
            <a:spLocks/>
          </p:cNvSpPr>
          <p:nvPr/>
        </p:nvSpPr>
        <p:spPr>
          <a:xfrm>
            <a:off x="228600" y="647700"/>
            <a:ext cx="4796766" cy="5603810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5AF8452-640B-6BB2-4DE9-E680CD20353E}"/>
              </a:ext>
            </a:extLst>
          </p:cNvPr>
          <p:cNvSpPr txBox="1">
            <a:spLocks/>
          </p:cNvSpPr>
          <p:nvPr/>
        </p:nvSpPr>
        <p:spPr>
          <a:xfrm>
            <a:off x="381000" y="800100"/>
            <a:ext cx="4796766" cy="5603810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7F8C344-E75D-3931-CFA3-1CA981A2B364}"/>
              </a:ext>
            </a:extLst>
          </p:cNvPr>
          <p:cNvSpPr txBox="1">
            <a:spLocks/>
          </p:cNvSpPr>
          <p:nvPr/>
        </p:nvSpPr>
        <p:spPr>
          <a:xfrm>
            <a:off x="381000" y="647700"/>
            <a:ext cx="4796766" cy="5603810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Model</a:t>
            </a:r>
          </a:p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 CNN</a:t>
            </a:r>
          </a:p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3 convolutions, 3 non linear</a:t>
            </a:r>
          </a:p>
          <a:p>
            <a:pPr marL="982663" lvl="2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ReLu</a:t>
            </a:r>
          </a:p>
          <a:p>
            <a:pPr marL="982663" lvl="2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Maxpool</a:t>
            </a:r>
          </a:p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Adjusted the loss function</a:t>
            </a:r>
          </a:p>
          <a:p>
            <a:pPr marL="982663" lvl="2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Starting point torch.nn.bce</a:t>
            </a:r>
          </a:p>
          <a:p>
            <a:pPr marL="982663" lvl="2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Higher penalty for guessing 0 when truth was 1</a:t>
            </a:r>
          </a:p>
          <a:p>
            <a:pPr marL="982663" lvl="2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Tried to balance </a:t>
            </a:r>
          </a:p>
          <a:p>
            <a:pPr marL="1439863" lvl="3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Certain health issues were more common than others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B0E22B-955F-2809-E824-ED89B365E9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5343" y="3910677"/>
            <a:ext cx="3107657" cy="2340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962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892034"/>
                </a:solidFill>
              </a:rPr>
              <a:t>CNN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892034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91AA8-2792-EED8-D0A1-13C94CCB8D3A}"/>
              </a:ext>
            </a:extLst>
          </p:cNvPr>
          <p:cNvSpPr txBox="1">
            <a:spLocks/>
          </p:cNvSpPr>
          <p:nvPr/>
        </p:nvSpPr>
        <p:spPr>
          <a:xfrm>
            <a:off x="228600" y="647700"/>
            <a:ext cx="4796766" cy="5603810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5AF8452-640B-6BB2-4DE9-E680CD20353E}"/>
              </a:ext>
            </a:extLst>
          </p:cNvPr>
          <p:cNvSpPr txBox="1">
            <a:spLocks/>
          </p:cNvSpPr>
          <p:nvPr/>
        </p:nvSpPr>
        <p:spPr>
          <a:xfrm>
            <a:off x="381000" y="800100"/>
            <a:ext cx="4796766" cy="5603810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7F8C344-E75D-3931-CFA3-1CA981A2B364}"/>
              </a:ext>
            </a:extLst>
          </p:cNvPr>
          <p:cNvSpPr txBox="1">
            <a:spLocks/>
          </p:cNvSpPr>
          <p:nvPr/>
        </p:nvSpPr>
        <p:spPr>
          <a:xfrm>
            <a:off x="380999" y="647700"/>
            <a:ext cx="6741695" cy="5603810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Standard optimizer but originally had too high of a learning rate</a:t>
            </a:r>
          </a:p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</p:txBody>
      </p:sp>
      <p:pic>
        <p:nvPicPr>
          <p:cNvPr id="4" name="Picture 2" descr="Goldilocks of learning rates">
            <a:extLst>
              <a:ext uri="{FF2B5EF4-FFF2-40B4-BE49-F238E27FC236}">
                <a16:creationId xmlns:a16="http://schemas.microsoft.com/office/drawing/2014/main" id="{B40EDA38-4AF8-EC5A-E818-490718D37A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1672467"/>
            <a:ext cx="7037263" cy="2729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CF265D5-D27D-39B0-6830-40B6520B7A62}"/>
              </a:ext>
            </a:extLst>
          </p:cNvPr>
          <p:cNvSpPr txBox="1"/>
          <p:nvPr/>
        </p:nvSpPr>
        <p:spPr>
          <a:xfrm>
            <a:off x="1800056" y="4401850"/>
            <a:ext cx="39035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https://www.jeremyjordan.me/nn-learning-rate/</a:t>
            </a:r>
          </a:p>
        </p:txBody>
      </p:sp>
    </p:spTree>
    <p:extLst>
      <p:ext uri="{BB962C8B-B14F-4D97-AF65-F5344CB8AC3E}">
        <p14:creationId xmlns:p14="http://schemas.microsoft.com/office/powerpoint/2010/main" val="4080151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892034"/>
                </a:solidFill>
              </a:rPr>
              <a:t>CNN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892034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91AA8-2792-EED8-D0A1-13C94CCB8D3A}"/>
              </a:ext>
            </a:extLst>
          </p:cNvPr>
          <p:cNvSpPr txBox="1">
            <a:spLocks/>
          </p:cNvSpPr>
          <p:nvPr/>
        </p:nvSpPr>
        <p:spPr>
          <a:xfrm>
            <a:off x="228600" y="647700"/>
            <a:ext cx="4796766" cy="5603810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5AF8452-640B-6BB2-4DE9-E680CD20353E}"/>
              </a:ext>
            </a:extLst>
          </p:cNvPr>
          <p:cNvSpPr txBox="1">
            <a:spLocks/>
          </p:cNvSpPr>
          <p:nvPr/>
        </p:nvSpPr>
        <p:spPr>
          <a:xfrm>
            <a:off x="381000" y="800100"/>
            <a:ext cx="4796766" cy="5603810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7F8C344-E75D-3931-CFA3-1CA981A2B364}"/>
              </a:ext>
            </a:extLst>
          </p:cNvPr>
          <p:cNvSpPr txBox="1">
            <a:spLocks/>
          </p:cNvSpPr>
          <p:nvPr/>
        </p:nvSpPr>
        <p:spPr>
          <a:xfrm>
            <a:off x="380999" y="647700"/>
            <a:ext cx="6741695" cy="5603810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182563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Training the Model</a:t>
            </a:r>
          </a:p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Originally trained on only sick data</a:t>
            </a:r>
          </a:p>
          <a:p>
            <a:pPr marL="982663" lvl="2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Had ok results</a:t>
            </a:r>
          </a:p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Finally trained on whole training set</a:t>
            </a:r>
          </a:p>
          <a:p>
            <a:pPr marL="982663" lvl="2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Several rounds of epochs from 100 to 50</a:t>
            </a:r>
          </a:p>
          <a:p>
            <a:pPr marL="1439863" lvl="3" indent="-182563">
              <a:spcAft>
                <a:spcPts val="1200"/>
              </a:spcAft>
              <a:buFont typeface="Arial" charset="0"/>
              <a:buChar char="•"/>
            </a:pPr>
            <a:r>
              <a:rPr lang="en-US" sz="1800" b="1" kern="0" dirty="0"/>
              <a:t>Loaded saved model </a:t>
            </a:r>
          </a:p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  <a:p>
            <a:pPr marL="582613" lvl="1" indent="-182563">
              <a:spcAft>
                <a:spcPts val="1200"/>
              </a:spcAft>
              <a:buFont typeface="Arial" charset="0"/>
              <a:buChar char="•"/>
            </a:pPr>
            <a:endParaRPr lang="en-US" sz="1800" b="1" kern="0" dirty="0"/>
          </a:p>
        </p:txBody>
      </p:sp>
    </p:spTree>
    <p:extLst>
      <p:ext uri="{BB962C8B-B14F-4D97-AF65-F5344CB8AC3E}">
        <p14:creationId xmlns:p14="http://schemas.microsoft.com/office/powerpoint/2010/main" val="1838650732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ISIP Content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Facet">
  <a:themeElements>
    <a:clrScheme name="Office 2007 - 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11434</TotalTime>
  <Words>425</Words>
  <Application>Microsoft Office PowerPoint</Application>
  <PresentationFormat>Letter Paper (8.5x11 in)</PresentationFormat>
  <Paragraphs>94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Times New Roman</vt:lpstr>
      <vt:lpstr>Wingdings 3</vt:lpstr>
      <vt:lpstr>lecture_title</vt:lpstr>
      <vt:lpstr>1_isip_default</vt:lpstr>
      <vt:lpstr>2_ISIP Content Slide</vt:lpstr>
      <vt:lpstr>2_isip_default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Mary A</cp:lastModifiedBy>
  <cp:revision>614</cp:revision>
  <dcterms:created xsi:type="dcterms:W3CDTF">2002-09-12T17:13:32Z</dcterms:created>
  <dcterms:modified xsi:type="dcterms:W3CDTF">2024-05-03T02:16:12Z</dcterms:modified>
</cp:coreProperties>
</file>