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92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9227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34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046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6603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4032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759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4508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9455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259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277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ECE 8527: Introduction to Machine Learning and 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90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0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A45C7-BDAF-C0C9-CE1E-2FD86329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9204" r="-2" b="5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Univers"/>
                <a:ea typeface="+mj-lt"/>
                <a:cs typeface="+mj-lt"/>
              </a:rPr>
              <a:t>Classification of Digital Pathology Images using Machine Learning</a:t>
            </a:r>
            <a:endParaRPr lang="en-US" sz="4000" dirty="0">
              <a:solidFill>
                <a:schemeClr val="tx1"/>
              </a:solidFill>
              <a:latin typeface="Univer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577" y="2739860"/>
            <a:ext cx="10225530" cy="5903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100">
                <a:solidFill>
                  <a:schemeClr val="tx1"/>
                </a:solidFill>
              </a:rPr>
              <a:t>Md Abdullah Al Mamun</a:t>
            </a:r>
          </a:p>
          <a:p>
            <a:pPr>
              <a:lnSpc>
                <a:spcPct val="110000"/>
              </a:lnSpc>
            </a:pPr>
            <a:r>
              <a:rPr lang="en-US" sz="1100">
                <a:solidFill>
                  <a:schemeClr val="tx1"/>
                </a:solidFill>
              </a:rPr>
              <a:t>MS student, ECE, Temple University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435301-40A5-67FC-5978-9E3A91BB6BC0}"/>
              </a:ext>
            </a:extLst>
          </p:cNvPr>
          <p:cNvCxnSpPr/>
          <p:nvPr/>
        </p:nvCxnSpPr>
        <p:spPr>
          <a:xfrm>
            <a:off x="1105646" y="2539999"/>
            <a:ext cx="10697351" cy="1494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4485C-B51F-19D7-F155-AC0EFB9E6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A4633-5FCA-C6CA-AF39-B1C45402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Results (Round 2)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6" name="Content Placeholder 6">
            <a:extLst>
              <a:ext uri="{FF2B5EF4-FFF2-40B4-BE49-F238E27FC236}">
                <a16:creationId xmlns:a16="http://schemas.microsoft.com/office/drawing/2014/main" id="{77C802D5-B55C-F137-D0E1-2E62037EC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04683"/>
              </p:ext>
            </p:extLst>
          </p:nvPr>
        </p:nvGraphicFramePr>
        <p:xfrm>
          <a:off x="5417427" y="1167766"/>
          <a:ext cx="5006217" cy="5296786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001010">
                  <a:extLst>
                    <a:ext uri="{9D8B030D-6E8A-4147-A177-3AD203B41FA5}">
                      <a16:colId xmlns:a16="http://schemas.microsoft.com/office/drawing/2014/main" val="1364273254"/>
                    </a:ext>
                  </a:extLst>
                </a:gridCol>
                <a:gridCol w="1001010">
                  <a:extLst>
                    <a:ext uri="{9D8B030D-6E8A-4147-A177-3AD203B41FA5}">
                      <a16:colId xmlns:a16="http://schemas.microsoft.com/office/drawing/2014/main" val="3060040766"/>
                    </a:ext>
                  </a:extLst>
                </a:gridCol>
                <a:gridCol w="1001010">
                  <a:extLst>
                    <a:ext uri="{9D8B030D-6E8A-4147-A177-3AD203B41FA5}">
                      <a16:colId xmlns:a16="http://schemas.microsoft.com/office/drawing/2014/main" val="4066440408"/>
                    </a:ext>
                  </a:extLst>
                </a:gridCol>
                <a:gridCol w="1007349">
                  <a:extLst>
                    <a:ext uri="{9D8B030D-6E8A-4147-A177-3AD203B41FA5}">
                      <a16:colId xmlns:a16="http://schemas.microsoft.com/office/drawing/2014/main" val="3388147593"/>
                    </a:ext>
                  </a:extLst>
                </a:gridCol>
                <a:gridCol w="995838">
                  <a:extLst>
                    <a:ext uri="{9D8B030D-6E8A-4147-A177-3AD203B41FA5}">
                      <a16:colId xmlns:a16="http://schemas.microsoft.com/office/drawing/2014/main" val="2551668474"/>
                    </a:ext>
                  </a:extLst>
                </a:gridCol>
              </a:tblGrid>
              <a:tr h="669538">
                <a:tc>
                  <a:txBody>
                    <a:bodyPr/>
                    <a:lstStyle/>
                    <a:p>
                      <a:r>
                        <a:rPr lang="en-US" sz="1800" dirty="0"/>
                        <a:t>Model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Dev Error (%)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Label Error (%)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Background Error (%)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Score (%)</a:t>
                      </a:r>
                    </a:p>
                  </a:txBody>
                  <a:tcPr marL="90478" marR="90478" marT="45239" marB="45239" anchor="ctr"/>
                </a:tc>
                <a:extLst>
                  <a:ext uri="{0D108BD9-81ED-4DB2-BD59-A6C34878D82A}">
                    <a16:rowId xmlns:a16="http://schemas.microsoft.com/office/drawing/2014/main" val="2008643024"/>
                  </a:ext>
                </a:extLst>
              </a:tr>
              <a:tr h="398104">
                <a:tc>
                  <a:txBody>
                    <a:bodyPr/>
                    <a:lstStyle/>
                    <a:p>
                      <a:r>
                        <a:rPr lang="en-US" sz="1800" dirty="0"/>
                        <a:t>Weighted B0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32.78%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31.79%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11.99%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29.81%</a:t>
                      </a:r>
                    </a:p>
                  </a:txBody>
                  <a:tcPr marL="90478" marR="90478" marT="45239" marB="45239" anchor="ctr"/>
                </a:tc>
                <a:extLst>
                  <a:ext uri="{0D108BD9-81ED-4DB2-BD59-A6C34878D82A}">
                    <a16:rowId xmlns:a16="http://schemas.microsoft.com/office/drawing/2014/main" val="3054206419"/>
                  </a:ext>
                </a:extLst>
              </a:tr>
              <a:tr h="398104">
                <a:tc>
                  <a:txBody>
                    <a:bodyPr/>
                    <a:lstStyle/>
                    <a:p>
                      <a:r>
                        <a:rPr lang="en-US" sz="1800" dirty="0"/>
                        <a:t>Weighted B1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31.94%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32.25%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8.91%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29.92%</a:t>
                      </a:r>
                    </a:p>
                  </a:txBody>
                  <a:tcPr marL="90478" marR="90478" marT="45239" marB="45239" anchor="ctr"/>
                </a:tc>
                <a:extLst>
                  <a:ext uri="{0D108BD9-81ED-4DB2-BD59-A6C34878D82A}">
                    <a16:rowId xmlns:a16="http://schemas.microsoft.com/office/drawing/2014/main" val="1733814850"/>
                  </a:ext>
                </a:extLst>
              </a:tr>
              <a:tr h="398104">
                <a:tc>
                  <a:txBody>
                    <a:bodyPr/>
                    <a:lstStyle/>
                    <a:p>
                      <a:r>
                        <a:rPr lang="en-US" sz="1800" dirty="0"/>
                        <a:t>Weighted V2S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32.63%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33.27%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7.57%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30.70%</a:t>
                      </a:r>
                    </a:p>
                  </a:txBody>
                  <a:tcPr marL="90478" marR="90478" marT="45239" marB="45239" anchor="ctr"/>
                </a:tc>
                <a:extLst>
                  <a:ext uri="{0D108BD9-81ED-4DB2-BD59-A6C34878D82A}">
                    <a16:rowId xmlns:a16="http://schemas.microsoft.com/office/drawing/2014/main" val="3743447093"/>
                  </a:ext>
                </a:extLst>
              </a:tr>
              <a:tr h="398104">
                <a:tc>
                  <a:txBody>
                    <a:bodyPr/>
                    <a:lstStyle/>
                    <a:p>
                      <a:r>
                        <a:rPr lang="en-US" sz="1800" dirty="0"/>
                        <a:t>Weighted V2L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31.45%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32.72%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9.21%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30.37%</a:t>
                      </a:r>
                    </a:p>
                  </a:txBody>
                  <a:tcPr marL="90478" marR="90478" marT="45239" marB="45239" anchor="ctr"/>
                </a:tc>
                <a:extLst>
                  <a:ext uri="{0D108BD9-81ED-4DB2-BD59-A6C34878D82A}">
                    <a16:rowId xmlns:a16="http://schemas.microsoft.com/office/drawing/2014/main" val="3291939416"/>
                  </a:ext>
                </a:extLst>
              </a:tr>
              <a:tr h="398104">
                <a:tc>
                  <a:txBody>
                    <a:bodyPr/>
                    <a:lstStyle/>
                    <a:p>
                      <a:r>
                        <a:rPr lang="en-US" sz="1800" b="1" dirty="0"/>
                        <a:t>Weighted B7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32.61%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32.12%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8.76%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29.78%</a:t>
                      </a:r>
                    </a:p>
                  </a:txBody>
                  <a:tcPr marL="90478" marR="90478" marT="45239" marB="45239" anchor="ctr"/>
                </a:tc>
                <a:extLst>
                  <a:ext uri="{0D108BD9-81ED-4DB2-BD59-A6C34878D82A}">
                    <a16:rowId xmlns:a16="http://schemas.microsoft.com/office/drawing/2014/main" val="37089266"/>
                  </a:ext>
                </a:extLst>
              </a:tr>
              <a:tr h="398104">
                <a:tc>
                  <a:txBody>
                    <a:bodyPr/>
                    <a:lstStyle/>
                    <a:p>
                      <a:r>
                        <a:rPr lang="en-US" sz="1800" dirty="0"/>
                        <a:t>Weighted </a:t>
                      </a:r>
                      <a:r>
                        <a:rPr lang="en-US" sz="1800" dirty="0" err="1"/>
                        <a:t>ViT</a:t>
                      </a:r>
                      <a:r>
                        <a:rPr lang="en-US" sz="1800" dirty="0"/>
                        <a:t>-Base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37.16%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34.43%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3.82%</a:t>
                      </a:r>
                    </a:p>
                  </a:txBody>
                  <a:tcPr marL="90478" marR="90478" marT="45239" marB="452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31.37%</a:t>
                      </a:r>
                    </a:p>
                  </a:txBody>
                  <a:tcPr marL="90478" marR="90478" marT="45239" marB="45239" anchor="ctr"/>
                </a:tc>
                <a:extLst>
                  <a:ext uri="{0D108BD9-81ED-4DB2-BD59-A6C34878D82A}">
                    <a16:rowId xmlns:a16="http://schemas.microsoft.com/office/drawing/2014/main" val="153401535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C1EEF-F9B6-FF7F-392E-D9B21604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29AD5-EC5D-CDEE-F35F-7CA23D85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19086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B8E1B-241F-A489-E0E8-C22AD3B9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C9E3-9204-BFDD-ABD2-24E90B99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04040"/>
                </a:solidFill>
                <a:ea typeface="+mj-lt"/>
                <a:cs typeface="+mj-lt"/>
              </a:rPr>
              <a:t>Cross-Validation: Evaluating model robustness and generalization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45E6-AA32-749E-D4B7-39A4AF2B2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71515"/>
          </a:xfrm>
        </p:spPr>
        <p:txBody>
          <a:bodyPr/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b="1" dirty="0">
                <a:ea typeface="+mn-lt"/>
                <a:cs typeface="+mn-lt"/>
              </a:rPr>
              <a:t>Method:</a:t>
            </a:r>
            <a:r>
              <a:rPr lang="en-US" sz="1600" dirty="0">
                <a:ea typeface="+mn-lt"/>
                <a:cs typeface="+mn-lt"/>
              </a:rPr>
              <a:t> K-Fold Cross-Validation employed for model evaluation and hyperparameter tuning.</a:t>
            </a:r>
            <a:endParaRPr lang="en-US" sz="1600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b="1" dirty="0">
                <a:ea typeface="+mn-lt"/>
                <a:cs typeface="+mn-lt"/>
              </a:rPr>
              <a:t>Folds Explored:</a:t>
            </a:r>
            <a:r>
              <a:rPr lang="en-US" sz="1600" dirty="0">
                <a:ea typeface="+mn-lt"/>
                <a:cs typeface="+mn-lt"/>
              </a:rPr>
              <a:t> Both 5-fold and 10-fold cross-validation were tested.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dirty="0">
                <a:ea typeface="+mn-lt"/>
                <a:cs typeface="+mn-lt"/>
              </a:rPr>
              <a:t>5-Fold: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) train sample: 12819 ii) 3205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dirty="0">
                <a:ea typeface="+mn-lt"/>
                <a:cs typeface="+mn-lt"/>
              </a:rPr>
              <a:t>10-Fold ii) train sample: 14421 ii) 1603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b="1" dirty="0">
                <a:ea typeface="+mn-lt"/>
                <a:cs typeface="+mn-lt"/>
              </a:rPr>
              <a:t>Final Choice:</a:t>
            </a:r>
            <a:r>
              <a:rPr lang="en-US" sz="1600" dirty="0">
                <a:ea typeface="+mn-lt"/>
                <a:cs typeface="+mn-lt"/>
              </a:rPr>
              <a:t> 5-fold cross-validation was selected.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b="1" dirty="0">
                <a:ea typeface="+mn-lt"/>
                <a:cs typeface="+mn-lt"/>
              </a:rPr>
              <a:t>Rationale:</a:t>
            </a:r>
            <a:endParaRPr lang="en-US" sz="1600" dirty="0">
              <a:ea typeface="+mn-lt"/>
              <a:cs typeface="+mn-lt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1400" dirty="0">
                <a:ea typeface="+mn-lt"/>
                <a:cs typeface="+mn-lt"/>
              </a:rPr>
              <a:t>Provided strong generalization performance on this dataset.</a:t>
            </a:r>
            <a:endParaRPr lang="en-US" sz="1400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1400" dirty="0">
                <a:ea typeface="+mn-lt"/>
                <a:cs typeface="+mn-lt"/>
              </a:rPr>
              <a:t>Deemed sufficient given the dataset size (avoiding potential overfitting to specific folds with 10-fold and reducing computation).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CD3B0-FFA5-B767-060F-FD82E589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A63F8-17E7-4613-D8EA-3CEB4D42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55711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C41354-98AF-3A91-B632-C42E60C5D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B218DE9-E409-4BCD-55FB-FA687A95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66639F-87FC-3FB4-6117-B1FFE7001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505F771-BEC8-D62A-C065-36B2B0E1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234898-AE9C-0052-F77B-99111F54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A8A4029-4271-A821-3CD4-7BEAF1EC4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FF9E-82D2-4981-2124-874C2545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1033654" cy="6266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Results (Round 3): Unweighted B7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BECB4A-BAE1-BAFB-2B83-D3A04C939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32BACB-217E-BC96-6A79-B0E62790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E900A4-22AB-1A33-C35E-747E553D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DC8213-E66E-6329-BB62-EEC669753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096593"/>
              </p:ext>
            </p:extLst>
          </p:nvPr>
        </p:nvGraphicFramePr>
        <p:xfrm>
          <a:off x="451183" y="1493920"/>
          <a:ext cx="4646154" cy="471209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323077">
                  <a:extLst>
                    <a:ext uri="{9D8B030D-6E8A-4147-A177-3AD203B41FA5}">
                      <a16:colId xmlns:a16="http://schemas.microsoft.com/office/drawing/2014/main" val="2058597433"/>
                    </a:ext>
                  </a:extLst>
                </a:gridCol>
                <a:gridCol w="2323077">
                  <a:extLst>
                    <a:ext uri="{9D8B030D-6E8A-4147-A177-3AD203B41FA5}">
                      <a16:colId xmlns:a16="http://schemas.microsoft.com/office/drawing/2014/main" val="1130948086"/>
                    </a:ext>
                  </a:extLst>
                </a:gridCol>
              </a:tblGrid>
              <a:tr h="8680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Val Error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70205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24.87%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772111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23.96%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316844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26.33%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878992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940316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24.13%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829185"/>
                  </a:ext>
                </a:extLst>
              </a:tr>
              <a:tr h="8680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Best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672204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Best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24.57%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544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A82EC7-43DF-660F-2E5D-0BA403DC2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14096"/>
              </p:ext>
            </p:extLst>
          </p:nvPr>
        </p:nvGraphicFramePr>
        <p:xfrm>
          <a:off x="5263814" y="1483895"/>
          <a:ext cx="6477066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38533">
                  <a:extLst>
                    <a:ext uri="{9D8B030D-6E8A-4147-A177-3AD203B41FA5}">
                      <a16:colId xmlns:a16="http://schemas.microsoft.com/office/drawing/2014/main" val="899814891"/>
                    </a:ext>
                  </a:extLst>
                </a:gridCol>
                <a:gridCol w="3238533">
                  <a:extLst>
                    <a:ext uri="{9D8B030D-6E8A-4147-A177-3AD203B41FA5}">
                      <a16:colId xmlns:a16="http://schemas.microsoft.com/office/drawing/2014/main" val="3750148451"/>
                    </a:ext>
                  </a:extLst>
                </a:gridCol>
              </a:tblGrid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Val Error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798003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22.77%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945717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24.14%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615596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23.02%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907018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21.71%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250404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24.16%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12528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416052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22.53%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3277654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254570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117270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898579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Best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73344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Best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23.02%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895155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4F306F-E440-FCA8-C201-88F555AF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E4BB1E-2B00-4196-CD8E-78248E03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4870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155C1-72B9-6339-D2CB-86D0689E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4255BEC-787A-4005-30D5-33BB3C8A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C679F-8F8D-E6F2-1555-8D5A45F88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0742D4-64CD-369C-CF78-8D6615F68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0548CC-A50C-A192-C199-811E96549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1FF5B6D-4561-936F-96A2-AF569BEA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C0F2D-5450-338B-3393-B5FBF125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1033654" cy="6266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Results (Round 3): weighted B7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9E9316-BC5A-8866-AFA7-6CF43E892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184CE62-78A3-1470-0996-B85DCB43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D42D652-025E-46B5-A159-273D2FEB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1462D8-A173-4C11-4FF2-D241F0B55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895319"/>
              </p:ext>
            </p:extLst>
          </p:nvPr>
        </p:nvGraphicFramePr>
        <p:xfrm>
          <a:off x="360446" y="1539458"/>
          <a:ext cx="4603042" cy="427015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301521">
                  <a:extLst>
                    <a:ext uri="{9D8B030D-6E8A-4147-A177-3AD203B41FA5}">
                      <a16:colId xmlns:a16="http://schemas.microsoft.com/office/drawing/2014/main" val="1479290524"/>
                    </a:ext>
                  </a:extLst>
                </a:gridCol>
                <a:gridCol w="2301521">
                  <a:extLst>
                    <a:ext uri="{9D8B030D-6E8A-4147-A177-3AD203B41FA5}">
                      <a16:colId xmlns:a16="http://schemas.microsoft.com/office/drawing/2014/main" val="1807987530"/>
                    </a:ext>
                  </a:extLst>
                </a:gridCol>
              </a:tblGrid>
              <a:tr h="610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Best 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113421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0.2446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774609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0.2535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021765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0.2173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542255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0.2446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410918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Fold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0.2341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709498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Best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0.2173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9790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71EC8E-C8F8-7C86-9B2B-43CC96D42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56216"/>
              </p:ext>
            </p:extLst>
          </p:nvPr>
        </p:nvGraphicFramePr>
        <p:xfrm>
          <a:off x="5213684" y="1544052"/>
          <a:ext cx="6527130" cy="4389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3565">
                  <a:extLst>
                    <a:ext uri="{9D8B030D-6E8A-4147-A177-3AD203B41FA5}">
                      <a16:colId xmlns:a16="http://schemas.microsoft.com/office/drawing/2014/main" val="164227588"/>
                    </a:ext>
                  </a:extLst>
                </a:gridCol>
                <a:gridCol w="3263565">
                  <a:extLst>
                    <a:ext uri="{9D8B030D-6E8A-4147-A177-3AD203B41FA5}">
                      <a16:colId xmlns:a16="http://schemas.microsoft.com/office/drawing/2014/main" val="2000944644"/>
                    </a:ext>
                  </a:extLst>
                </a:gridCol>
              </a:tblGrid>
              <a:tr h="36094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Best 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80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0.2401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600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0.2463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94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0.2324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353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0.2380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32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0.2368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904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0.2106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1905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098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0.2472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482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32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Fold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0.2452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160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Overall Best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0.2106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886772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97ECB1-95A0-2783-191E-D8C741A3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DCD203-5D40-3E0E-69BE-70D85181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34686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227BA-D8E8-FC12-8767-C21C879EF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47CBD53-A7C8-2573-60ED-D312D011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60BB0F-14B3-D718-EA71-67B740A8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6582F-556D-6916-0E43-77BE2B0F0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0C2832-880C-2FB7-82A6-02561FA6B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9AAD18C-E567-3BE4-58BA-1E8E3B869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A92A4-593D-983B-D4C2-F00C0399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1033654" cy="6266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Final Results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B19E6D-1064-2C60-AEE4-73DDECE24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EA887C-CDB2-C841-CCE2-16960F753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AA2B5B-0438-1CEF-6F91-BBF921B4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23D1A3-F5CC-114D-067B-A2323A210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748064"/>
              </p:ext>
            </p:extLst>
          </p:nvPr>
        </p:nvGraphicFramePr>
        <p:xfrm>
          <a:off x="581191" y="1927495"/>
          <a:ext cx="6087196" cy="17373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21799">
                  <a:extLst>
                    <a:ext uri="{9D8B030D-6E8A-4147-A177-3AD203B41FA5}">
                      <a16:colId xmlns:a16="http://schemas.microsoft.com/office/drawing/2014/main" val="530734032"/>
                    </a:ext>
                  </a:extLst>
                </a:gridCol>
                <a:gridCol w="1521799">
                  <a:extLst>
                    <a:ext uri="{9D8B030D-6E8A-4147-A177-3AD203B41FA5}">
                      <a16:colId xmlns:a16="http://schemas.microsoft.com/office/drawing/2014/main" val="3664503776"/>
                    </a:ext>
                  </a:extLst>
                </a:gridCol>
                <a:gridCol w="1521799">
                  <a:extLst>
                    <a:ext uri="{9D8B030D-6E8A-4147-A177-3AD203B41FA5}">
                      <a16:colId xmlns:a16="http://schemas.microsoft.com/office/drawing/2014/main" val="3380960169"/>
                    </a:ext>
                  </a:extLst>
                </a:gridCol>
                <a:gridCol w="1521799">
                  <a:extLst>
                    <a:ext uri="{9D8B030D-6E8A-4147-A177-3AD203B41FA5}">
                      <a16:colId xmlns:a16="http://schemas.microsoft.com/office/drawing/2014/main" val="540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Dataset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Label Error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Background Error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Score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256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Train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11.73%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10.84%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14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12.45%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6.14%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11.82%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848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34.54%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7.28%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31.81%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52580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4F08C-62A6-EEBE-4307-D7A30237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CF40D-0E59-D045-2FFE-9C082658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66072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1AC5-0C1B-5387-F74E-3ECB748B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Introduction &amp; Background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EDEF8-6CBA-C8BB-4CDD-F70506C98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7646" y="2030048"/>
            <a:ext cx="3324288" cy="36344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018DF-4FBD-43BA-873A-AEEF324AFC2C}"/>
              </a:ext>
            </a:extLst>
          </p:cNvPr>
          <p:cNvSpPr txBox="1"/>
          <p:nvPr/>
        </p:nvSpPr>
        <p:spPr>
          <a:xfrm>
            <a:off x="751973" y="2025316"/>
            <a:ext cx="753978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Conversion of traditional glass histology slides into high-resolution digital images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Enables remote viewing, annotation, and collaborative review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Key Applications : Clinical diagnosis (e.g., cancer grading), Research (biomarker discovery, drug response studies), Quantitative image analysis (automated feature extraction)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Main Challenges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Extremely large file sizes (gigapixel images)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Complex tissue patterns and staining variability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+mn-lt"/>
                <a:cs typeface="+mn-lt"/>
              </a:rPr>
              <a:t>High computational cost for storage, transmission, and processing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C77851-C76A-F99F-B856-A5ABFC83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225A1D-D037-CE97-9D76-6DC3C45B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127930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E716B-5258-35D3-8B2D-A4820E0D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396DD-47E1-C6F8-FA83-52100DF4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Dataset Overview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082E-0279-673B-A850-686E72E4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9706"/>
            <a:ext cx="11029615" cy="3634486"/>
          </a:xfrm>
        </p:spPr>
        <p:txBody>
          <a:bodyPr>
            <a:normAutofit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Features:</a:t>
            </a:r>
            <a:r>
              <a:rPr lang="en-US" dirty="0">
                <a:ea typeface="+mn-lt"/>
                <a:cs typeface="+mn-lt"/>
              </a:rPr>
              <a:t> 3072 Discrete Cosine Transform (DCT) coefficients per sample.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Target Variable:</a:t>
            </a:r>
            <a:r>
              <a:rPr lang="en-US" dirty="0">
                <a:ea typeface="+mn-lt"/>
                <a:cs typeface="+mn-lt"/>
              </a:rPr>
              <a:t> Located at index 0 of each data instance.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Labels (9 total): </a:t>
            </a:r>
            <a:r>
              <a:rPr lang="en-US" dirty="0">
                <a:ea typeface="+mn-lt"/>
                <a:cs typeface="+mn-lt"/>
              </a:rPr>
              <a:t>{ 0: norm, 1: </a:t>
            </a:r>
            <a:r>
              <a:rPr lang="en-US" dirty="0" err="1">
                <a:ea typeface="+mn-lt"/>
                <a:cs typeface="+mn-lt"/>
              </a:rPr>
              <a:t>artf</a:t>
            </a:r>
            <a:r>
              <a:rPr lang="en-US" dirty="0">
                <a:ea typeface="+mn-lt"/>
                <a:cs typeface="+mn-lt"/>
              </a:rPr>
              <a:t>, 2: </a:t>
            </a:r>
            <a:r>
              <a:rPr lang="en-US" dirty="0" err="1">
                <a:ea typeface="+mn-lt"/>
                <a:cs typeface="+mn-lt"/>
              </a:rPr>
              <a:t>nneo</a:t>
            </a:r>
            <a:r>
              <a:rPr lang="en-US" dirty="0">
                <a:ea typeface="+mn-lt"/>
                <a:cs typeface="+mn-lt"/>
              </a:rPr>
              <a:t>, 3: </a:t>
            </a:r>
            <a:r>
              <a:rPr lang="en-US" dirty="0" err="1">
                <a:ea typeface="+mn-lt"/>
                <a:cs typeface="+mn-lt"/>
              </a:rPr>
              <a:t>infl</a:t>
            </a:r>
            <a:r>
              <a:rPr lang="en-US" dirty="0">
                <a:ea typeface="+mn-lt"/>
                <a:cs typeface="+mn-lt"/>
              </a:rPr>
              <a:t>, 4: susp, 5: </a:t>
            </a:r>
            <a:r>
              <a:rPr lang="en-US" dirty="0" err="1">
                <a:ea typeface="+mn-lt"/>
                <a:cs typeface="+mn-lt"/>
              </a:rPr>
              <a:t>dcis</a:t>
            </a:r>
            <a:r>
              <a:rPr lang="en-US" dirty="0">
                <a:ea typeface="+mn-lt"/>
                <a:cs typeface="+mn-lt"/>
              </a:rPr>
              <a:t>, 6: </a:t>
            </a:r>
            <a:r>
              <a:rPr lang="en-US" dirty="0" err="1">
                <a:ea typeface="+mn-lt"/>
                <a:cs typeface="+mn-lt"/>
              </a:rPr>
              <a:t>indc</a:t>
            </a:r>
            <a:r>
              <a:rPr lang="en-US" dirty="0">
                <a:ea typeface="+mn-lt"/>
                <a:cs typeface="+mn-lt"/>
              </a:rPr>
              <a:t>, 7: null, 8: </a:t>
            </a:r>
            <a:r>
              <a:rPr lang="en-US" dirty="0" err="1">
                <a:ea typeface="+mn-lt"/>
                <a:cs typeface="+mn-lt"/>
              </a:rPr>
              <a:t>bckg</a:t>
            </a:r>
            <a:r>
              <a:rPr lang="en-US" dirty="0">
                <a:ea typeface="+mn-lt"/>
                <a:cs typeface="+mn-lt"/>
              </a:rPr>
              <a:t> }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Data Splits:</a:t>
            </a:r>
            <a:endParaRPr lang="en-US" dirty="0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dirty="0">
                <a:ea typeface="+mn-lt"/>
                <a:cs typeface="+mn-lt"/>
              </a:rPr>
              <a:t>Training Set: 10,066 samples</a:t>
            </a:r>
            <a:endParaRPr lang="en-US" dirty="0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dirty="0">
                <a:ea typeface="+mn-lt"/>
                <a:cs typeface="+mn-lt"/>
              </a:rPr>
              <a:t>Development Set: 5,958 samples</a:t>
            </a:r>
            <a:endParaRPr lang="en-US" dirty="0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dirty="0">
                <a:ea typeface="+mn-lt"/>
                <a:cs typeface="+mn-lt"/>
              </a:rPr>
              <a:t>Evaluation Set: 6,260 samples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6B96F-9354-FAAE-7B53-101C9B88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B54E2-2DCB-168C-9E96-4FA8E2DB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409780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861D-A7C3-A65F-E6F0-C6852DC7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Custom Evaluation Metric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F409-F458-424E-52FC-29FBA5729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50364"/>
            <a:ext cx="11029615" cy="4045564"/>
          </a:xfrm>
        </p:spPr>
        <p:txBody>
          <a:bodyPr>
            <a:normAutofit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b="1" dirty="0">
                <a:ea typeface="+mn-lt"/>
                <a:cs typeface="+mn-lt"/>
              </a:rPr>
              <a:t>Metric Type:</a:t>
            </a:r>
            <a:r>
              <a:rPr lang="en-US" sz="1600" dirty="0">
                <a:ea typeface="+mn-lt"/>
                <a:cs typeface="+mn-lt"/>
              </a:rPr>
              <a:t> Weighted Average Error Rate (%).</a:t>
            </a:r>
            <a:endParaRPr lang="en-US" sz="1600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b="1" dirty="0">
                <a:ea typeface="+mn-lt"/>
                <a:cs typeface="+mn-lt"/>
              </a:rPr>
              <a:t>Goal:</a:t>
            </a:r>
            <a:r>
              <a:rPr lang="en-US" sz="1600" dirty="0">
                <a:ea typeface="+mn-lt"/>
                <a:cs typeface="+mn-lt"/>
              </a:rPr>
              <a:t> Lower score indicates better performance.</a:t>
            </a:r>
            <a:endParaRPr lang="en-US" sz="1600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b="1" dirty="0">
                <a:ea typeface="+mn-lt"/>
                <a:cs typeface="+mn-lt"/>
              </a:rPr>
              <a:t>Calculation:</a:t>
            </a:r>
            <a:endParaRPr lang="en-US" sz="1600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sz="1400" dirty="0">
                <a:ea typeface="+mn-lt"/>
                <a:cs typeface="+mn-lt"/>
              </a:rPr>
              <a:t>Based on a confusion matrix derived from reference and predicted labels.</a:t>
            </a:r>
            <a:endParaRPr lang="en-US" sz="140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sz="1400" b="1" dirty="0">
                <a:ea typeface="+mn-lt"/>
                <a:cs typeface="+mn-lt"/>
              </a:rPr>
              <a:t>Excludes:</a:t>
            </a:r>
            <a:r>
              <a:rPr lang="en-US" sz="1400" dirty="0">
                <a:ea typeface="+mn-lt"/>
                <a:cs typeface="+mn-lt"/>
              </a:rPr>
              <a:t> Samples with true labels </a:t>
            </a:r>
            <a:r>
              <a:rPr lang="en-US" sz="1400" b="1" err="1">
                <a:latin typeface="Consolas"/>
              </a:rPr>
              <a:t>artf</a:t>
            </a:r>
            <a:r>
              <a:rPr lang="en-US" sz="1400" b="1" dirty="0">
                <a:ea typeface="+mn-lt"/>
                <a:cs typeface="+mn-lt"/>
              </a:rPr>
              <a:t> (1), </a:t>
            </a:r>
            <a:r>
              <a:rPr lang="en-US" sz="1400" b="1" dirty="0">
                <a:latin typeface="Consolas"/>
              </a:rPr>
              <a:t>susp</a:t>
            </a:r>
            <a:r>
              <a:rPr lang="en-US" sz="1400" b="1" dirty="0">
                <a:ea typeface="+mn-lt"/>
                <a:cs typeface="+mn-lt"/>
              </a:rPr>
              <a:t> (4), or </a:t>
            </a:r>
            <a:r>
              <a:rPr lang="en-US" sz="1400" b="1" dirty="0">
                <a:latin typeface="Consolas"/>
              </a:rPr>
              <a:t>null</a:t>
            </a:r>
            <a:r>
              <a:rPr lang="en-US" sz="1400" b="1" dirty="0">
                <a:ea typeface="+mn-lt"/>
                <a:cs typeface="+mn-lt"/>
              </a:rPr>
              <a:t> (7)</a:t>
            </a:r>
            <a:r>
              <a:rPr lang="en-US" sz="1400" dirty="0">
                <a:ea typeface="+mn-lt"/>
                <a:cs typeface="+mn-lt"/>
              </a:rPr>
              <a:t> are ignored.</a:t>
            </a:r>
            <a:endParaRPr lang="en-US" sz="140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sz="1400" dirty="0">
                <a:ea typeface="+mn-lt"/>
                <a:cs typeface="+mn-lt"/>
              </a:rPr>
              <a:t>Calculates individual error rates for key classes (</a:t>
            </a:r>
            <a:r>
              <a:rPr lang="en-US" sz="1400" dirty="0">
                <a:latin typeface="Consolas"/>
              </a:rPr>
              <a:t>norm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</a:rPr>
              <a:t>nneo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</a:rPr>
              <a:t>infl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</a:rPr>
              <a:t>dcis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</a:rPr>
              <a:t>indc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err="1">
                <a:latin typeface="Consolas"/>
              </a:rPr>
              <a:t>bckg</a:t>
            </a:r>
            <a:r>
              <a:rPr lang="en-US" sz="1400" dirty="0">
                <a:ea typeface="+mn-lt"/>
                <a:cs typeface="+mn-lt"/>
              </a:rPr>
              <a:t>).</a:t>
            </a:r>
            <a:endParaRPr lang="en-US" sz="140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sz="1400" dirty="0">
                <a:ea typeface="+mn-lt"/>
                <a:cs typeface="+mn-lt"/>
              </a:rPr>
              <a:t>Computes a final score using a weighted average:</a:t>
            </a:r>
            <a:endParaRPr lang="en-US" sz="1400"/>
          </a:p>
          <a:p>
            <a:pPr marL="899795" lvl="2" indent="-269875">
              <a:buFont typeface="Arial" panose="05020102010507070707" pitchFamily="18" charset="2"/>
              <a:buChar char="•"/>
            </a:pPr>
            <a:r>
              <a:rPr lang="en-US" sz="1400" dirty="0">
                <a:ea typeface="+mn-lt"/>
                <a:cs typeface="+mn-lt"/>
              </a:rPr>
              <a:t>90% weight on the average error of classes 0, 2, 3, 5, 6.</a:t>
            </a:r>
            <a:endParaRPr lang="en-US" sz="1400"/>
          </a:p>
          <a:p>
            <a:pPr marL="899795" lvl="2" indent="-269875">
              <a:buFont typeface="Arial" panose="05020102010507070707" pitchFamily="18" charset="2"/>
              <a:buChar char="•"/>
            </a:pPr>
            <a:r>
              <a:rPr lang="en-US" sz="1400" dirty="0">
                <a:ea typeface="+mn-lt"/>
                <a:cs typeface="+mn-lt"/>
              </a:rPr>
              <a:t>10% weight on the error of the </a:t>
            </a:r>
            <a:r>
              <a:rPr lang="en-US" sz="1400" err="1">
                <a:latin typeface="Consolas"/>
              </a:rPr>
              <a:t>bckg</a:t>
            </a:r>
            <a:r>
              <a:rPr lang="en-US" sz="1400" dirty="0">
                <a:ea typeface="+mn-lt"/>
                <a:cs typeface="+mn-lt"/>
              </a:rPr>
              <a:t> class (8).</a:t>
            </a:r>
            <a:endParaRPr lang="en-US" sz="1400"/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3FE5-22CD-9E28-A3A4-0336BAFE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0B52-1F4F-3B47-6ABC-18B76A81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58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46AD-C39F-36C8-9ABB-8A9B54B4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XGBoost</a:t>
            </a:r>
            <a:r>
              <a:rPr lang="en-US" dirty="0">
                <a:ea typeface="+mj-lt"/>
                <a:cs typeface="+mj-lt"/>
              </a:rPr>
              <a:t> Model Results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6830-3749-1AD6-C50E-A4EFB15E9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Approach:</a:t>
            </a:r>
            <a:r>
              <a:rPr lang="en-US" dirty="0">
                <a:ea typeface="+mn-lt"/>
                <a:cs typeface="+mn-lt"/>
              </a:rPr>
              <a:t> Non-neural (</a:t>
            </a:r>
            <a:r>
              <a:rPr lang="en-US" err="1">
                <a:ea typeface="+mn-lt"/>
                <a:cs typeface="+mn-lt"/>
              </a:rPr>
              <a:t>XGBoost</a:t>
            </a:r>
            <a:r>
              <a:rPr lang="en-US" dirty="0">
                <a:ea typeface="+mn-lt"/>
                <a:cs typeface="+mn-lt"/>
              </a:rPr>
              <a:t> classifier).</a:t>
            </a:r>
            <a:endParaRPr lang="en-US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Data Preprocessing:</a:t>
            </a:r>
            <a:r>
              <a:rPr lang="en-US" dirty="0">
                <a:ea typeface="+mn-lt"/>
                <a:cs typeface="+mn-lt"/>
              </a:rPr>
              <a:t> Significantly down-sampled unweighted data (retained 2%).</a:t>
            </a:r>
            <a:endParaRPr lang="en-US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Best Model Selection:</a:t>
            </a:r>
            <a:r>
              <a:rPr lang="en-US" dirty="0">
                <a:ea typeface="+mn-lt"/>
                <a:cs typeface="+mn-lt"/>
              </a:rPr>
              <a:t> Based on development set error (0.46).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Custom Evaluation Scores (%):</a:t>
            </a:r>
            <a:endParaRPr lang="en-US" dirty="0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dirty="0">
                <a:ea typeface="+mn-lt"/>
                <a:cs typeface="+mn-lt"/>
              </a:rPr>
              <a:t>Train: 1.69%</a:t>
            </a:r>
            <a:endParaRPr lang="en-US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dirty="0">
                <a:ea typeface="+mn-lt"/>
                <a:cs typeface="+mn-lt"/>
              </a:rPr>
              <a:t>Dev: 63.45%</a:t>
            </a:r>
            <a:endParaRPr lang="en-US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>
                <a:ea typeface="+mn-lt"/>
                <a:cs typeface="+mn-lt"/>
              </a:rPr>
              <a:t>Eval: 61.01% </a:t>
            </a:r>
            <a:r>
              <a:rPr lang="en-US" i="1" dirty="0">
                <a:ea typeface="+mn-lt"/>
                <a:cs typeface="+mn-lt"/>
              </a:rPr>
              <a:t>(Note: Lower custom score is better)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5EA64-2DAC-0421-EE0C-ABEA9D30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BFFC1-DA22-4CCF-124C-7F518057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175655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A85F-F37C-B4C7-7C7A-170C78F6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02" y="662050"/>
            <a:ext cx="10478168" cy="857853"/>
          </a:xfrm>
        </p:spPr>
        <p:txBody>
          <a:bodyPr>
            <a:normAutofit fontScale="90000"/>
          </a:bodyPr>
          <a:lstStyle/>
          <a:p>
            <a:r>
              <a:rPr lang="en-US" dirty="0"/>
              <a:t>Data preprocessing For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CAEB-5F35-F77F-141A-EE8080E2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515142" cy="3634486"/>
          </a:xfrm>
        </p:spPr>
        <p:txBody>
          <a:bodyPr>
            <a:normAutofit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Goal was to convert DCT coefficients back to spatial domain images for NN input.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The Method was to apply Inverse Discrete Cosine Transform (IDCT).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Details(Known):</a:t>
            </a:r>
            <a:endParaRPr lang="en-US" dirty="0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dirty="0">
                <a:ea typeface="+mn-lt"/>
                <a:cs typeface="+mn-lt"/>
              </a:rPr>
              <a:t>Original features were 32x32 DCT coefficients (from the top-left quadrant of a 64x64 transform).</a:t>
            </a:r>
            <a:endParaRPr lang="en-US" dirty="0"/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dirty="0">
                <a:ea typeface="+mn-lt"/>
                <a:cs typeface="+mn-lt"/>
              </a:rPr>
              <a:t>IDCT recovered spatial domain image representations.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Achieved good image recovery from coefficients.</a:t>
            </a:r>
            <a:endParaRPr lang="en-US" dirty="0"/>
          </a:p>
        </p:txBody>
      </p:sp>
      <p:pic>
        <p:nvPicPr>
          <p:cNvPr id="4" name="Picture 3" descr="A collage of images of various colors&#10;&#10;AI-generated content may be incorrect.">
            <a:extLst>
              <a:ext uri="{FF2B5EF4-FFF2-40B4-BE49-F238E27FC236}">
                <a16:creationId xmlns:a16="http://schemas.microsoft.com/office/drawing/2014/main" id="{67455B2C-0828-46A4-A73E-5FB6FC9C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524000"/>
            <a:ext cx="5253790" cy="52537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F2278-CB4F-9887-35F4-39134F01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F2A1-E300-34CA-90B2-1B437DC3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55593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CB1F-20E7-1E86-8585-7ACFCF82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Neural Network Models Explored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05079-529B-A114-360A-1D0F37F32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Convolutional Neural Networks (CNNs):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ResNet (trained from scratch)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ResNet (pretrained)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MobileNet (pretrained)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err="1">
                <a:ea typeface="+mn-lt"/>
                <a:cs typeface="+mn-lt"/>
              </a:rPr>
              <a:t>InceptionNet</a:t>
            </a:r>
            <a:r>
              <a:rPr lang="en-US" dirty="0">
                <a:ea typeface="+mn-lt"/>
                <a:cs typeface="+mn-lt"/>
              </a:rPr>
              <a:t> (pretrained)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VGG16 (pretrained)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err="1">
                <a:ea typeface="+mn-lt"/>
                <a:cs typeface="+mn-lt"/>
              </a:rPr>
              <a:t>DenseNet</a:t>
            </a:r>
            <a:r>
              <a:rPr lang="en-US" dirty="0">
                <a:ea typeface="+mn-lt"/>
                <a:cs typeface="+mn-lt"/>
              </a:rPr>
              <a:t> (pretrained)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err="1">
                <a:ea typeface="+mn-lt"/>
                <a:cs typeface="+mn-lt"/>
              </a:rPr>
              <a:t>EfficientNet</a:t>
            </a:r>
            <a:r>
              <a:rPr lang="en-US" dirty="0">
                <a:ea typeface="+mn-lt"/>
                <a:cs typeface="+mn-lt"/>
              </a:rPr>
              <a:t> (B0-B7, V2S, V2L - pretrained)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b="1" dirty="0">
                <a:ea typeface="+mn-lt"/>
                <a:cs typeface="+mn-lt"/>
              </a:rPr>
              <a:t>Transformers:</a:t>
            </a:r>
            <a:endParaRPr lang="en-US" dirty="0"/>
          </a:p>
          <a:p>
            <a:pPr marL="629920" lvl="1" indent="-305435">
              <a:buFont typeface="Arial" panose="05020102010507070707" pitchFamily="18" charset="2"/>
              <a:buChar char="•"/>
            </a:pPr>
            <a:r>
              <a:rPr lang="en-US" dirty="0">
                <a:ea typeface="+mn-lt"/>
                <a:cs typeface="+mn-lt"/>
              </a:rPr>
              <a:t>Vision Transformer (</a:t>
            </a:r>
            <a:r>
              <a:rPr lang="en-US" err="1">
                <a:ea typeface="+mn-lt"/>
                <a:cs typeface="+mn-lt"/>
              </a:rPr>
              <a:t>ViT</a:t>
            </a:r>
            <a:r>
              <a:rPr lang="en-US" dirty="0">
                <a:ea typeface="+mn-lt"/>
                <a:cs typeface="+mn-lt"/>
              </a:rPr>
              <a:t> - base &amp; large, pretrained)</a:t>
            </a:r>
            <a:endParaRPr lang="en-US" dirty="0"/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1BE89-E239-7E8D-A141-5B1B86C3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40429-35F8-4764-6FEF-69D5F78F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72667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98274-29BD-E36C-30A3-5E0AAA0A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Results (Round 1)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673C151-42CE-376C-312B-40455315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Base Model Architecture (as listed previously).</a:t>
            </a:r>
            <a:endParaRPr lang="en-US" sz="1600" dirty="0">
              <a:solidFill>
                <a:schemeClr val="tx1"/>
              </a:solidFill>
            </a:endParaRP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Training Strategy: From scratch or Pretrained weights.</a:t>
            </a:r>
            <a:endParaRPr lang="en-US" sz="1600">
              <a:solidFill>
                <a:schemeClr val="tx1"/>
              </a:solidFill>
            </a:endParaRPr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8" name="Content Placeholder 9">
            <a:extLst>
              <a:ext uri="{FF2B5EF4-FFF2-40B4-BE49-F238E27FC236}">
                <a16:creationId xmlns:a16="http://schemas.microsoft.com/office/drawing/2014/main" id="{885D91AC-8619-3DBE-6CE0-1CA3C7BBC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617737"/>
              </p:ext>
            </p:extLst>
          </p:nvPr>
        </p:nvGraphicFramePr>
        <p:xfrm>
          <a:off x="4592231" y="1258091"/>
          <a:ext cx="6831505" cy="432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044">
                  <a:extLst>
                    <a:ext uri="{9D8B030D-6E8A-4147-A177-3AD203B41FA5}">
                      <a16:colId xmlns:a16="http://schemas.microsoft.com/office/drawing/2014/main" val="2528759132"/>
                    </a:ext>
                  </a:extLst>
                </a:gridCol>
                <a:gridCol w="1879755">
                  <a:extLst>
                    <a:ext uri="{9D8B030D-6E8A-4147-A177-3AD203B41FA5}">
                      <a16:colId xmlns:a16="http://schemas.microsoft.com/office/drawing/2014/main" val="3355320348"/>
                    </a:ext>
                  </a:extLst>
                </a:gridCol>
                <a:gridCol w="1741706">
                  <a:extLst>
                    <a:ext uri="{9D8B030D-6E8A-4147-A177-3AD203B41FA5}">
                      <a16:colId xmlns:a16="http://schemas.microsoft.com/office/drawing/2014/main" val="3818616022"/>
                    </a:ext>
                  </a:extLst>
                </a:gridCol>
              </a:tblGrid>
              <a:tr h="393128">
                <a:tc>
                  <a:txBody>
                    <a:bodyPr/>
                    <a:lstStyle/>
                    <a:p>
                      <a:r>
                        <a:rPr lang="en-US" sz="1800" dirty="0"/>
                        <a:t>Model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Train Error (%)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Dev Error (%)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1387388692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/>
                        <a:t>ResNet (scratch)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17.96%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30.75%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1363313694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/>
                        <a:t>ResNet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0.06%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28.90%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2437174822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/>
                        <a:t>MobileNet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2.27%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27.64%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4147141291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 err="1"/>
                        <a:t>InceptionNet</a:t>
                      </a:r>
                      <a:r>
                        <a:rPr lang="en-US" sz="1800" dirty="0"/>
                        <a:t>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1.24%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29.76%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1889256233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/>
                        <a:t>VGG16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20.28%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35.55%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4147139545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 err="1"/>
                        <a:t>DenseNet</a:t>
                      </a:r>
                      <a:r>
                        <a:rPr lang="en-US" sz="1800" dirty="0"/>
                        <a:t>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29.83%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31.29%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1798947301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b="1" err="1"/>
                        <a:t>EfficientNet</a:t>
                      </a:r>
                      <a:r>
                        <a:rPr lang="en-US" sz="1800" b="1" dirty="0"/>
                        <a:t> B0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7.06%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26.97%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1415308481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b="1" err="1"/>
                        <a:t>EfficientNet</a:t>
                      </a:r>
                      <a:r>
                        <a:rPr lang="en-US" sz="1800" b="1" dirty="0"/>
                        <a:t> B7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20.60%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26.85%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1587616373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 err="1"/>
                        <a:t>ViT</a:t>
                      </a:r>
                      <a:r>
                        <a:rPr lang="en-US" sz="1800" dirty="0"/>
                        <a:t>-Base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0.04%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27.76%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4097089048"/>
                  </a:ext>
                </a:extLst>
              </a:tr>
              <a:tr h="393128">
                <a:tc>
                  <a:txBody>
                    <a:bodyPr/>
                    <a:lstStyle/>
                    <a:p>
                      <a:r>
                        <a:rPr lang="en-US" sz="1800" dirty="0" err="1"/>
                        <a:t>ViT</a:t>
                      </a:r>
                      <a:r>
                        <a:rPr lang="en-US" sz="1800" dirty="0"/>
                        <a:t>-Large (pretrained)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14.09%</a:t>
                      </a:r>
                    </a:p>
                  </a:txBody>
                  <a:tcPr marL="90250" marR="90250" marT="45125" marB="451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28.26%</a:t>
                      </a:r>
                    </a:p>
                  </a:txBody>
                  <a:tcPr marL="90250" marR="90250" marT="45125" marB="45125" anchor="ctr"/>
                </a:tc>
                <a:extLst>
                  <a:ext uri="{0D108BD9-81ED-4DB2-BD59-A6C34878D82A}">
                    <a16:rowId xmlns:a16="http://schemas.microsoft.com/office/drawing/2014/main" val="2277262806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0D67F2E-38A8-0D41-69F9-AAFB1E3E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DE7DEF0-35E4-13E9-6752-7E76C2ED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95084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8C15-387F-6CB5-41EF-F7875D94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04040"/>
                </a:solidFill>
                <a:ea typeface="+mj-lt"/>
                <a:cs typeface="+mj-lt"/>
              </a:rPr>
              <a:t>Weighting Strategy: Standard vs. Weighted loss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C66E-F60A-61FE-480E-651FCEF0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Challenge:</a:t>
            </a:r>
            <a:r>
              <a:rPr lang="en-US" dirty="0">
                <a:ea typeface="+mn-lt"/>
                <a:cs typeface="+mn-lt"/>
              </a:rPr>
              <a:t> Standard loss functions treat all classes equally, but the custom evaluation metric ignores certain classes (</a:t>
            </a:r>
            <a:r>
              <a:rPr lang="en-US" dirty="0" err="1">
                <a:latin typeface="Consolas"/>
              </a:rPr>
              <a:t>artf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>
                <a:latin typeface="Consolas"/>
              </a:rPr>
              <a:t>susp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>
                <a:latin typeface="Consolas"/>
              </a:rPr>
              <a:t>null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/>
          </a:p>
          <a:p>
            <a:pPr marL="305435" indent="-305435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Goal:</a:t>
            </a:r>
            <a:r>
              <a:rPr lang="en-US" dirty="0">
                <a:ea typeface="+mn-lt"/>
                <a:cs typeface="+mn-lt"/>
              </a:rPr>
              <a:t> Align the model's training objective with the final evaluation criteria.</a:t>
            </a:r>
            <a:endParaRPr lang="en-US" dirty="0"/>
          </a:p>
          <a:p>
            <a:pPr marL="305435" indent="-305435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Solution:</a:t>
            </a:r>
            <a:r>
              <a:rPr lang="en-US" dirty="0">
                <a:ea typeface="+mn-lt"/>
                <a:cs typeface="+mn-lt"/>
              </a:rPr>
              <a:t> Implemented a </a:t>
            </a:r>
            <a:r>
              <a:rPr lang="en-US" b="1" dirty="0">
                <a:ea typeface="+mn-lt"/>
                <a:cs typeface="+mn-lt"/>
              </a:rPr>
              <a:t>Weighted Loss Function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305435" indent="-305435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Mechanism:</a:t>
            </a:r>
            <a:endParaRPr lang="en-US" dirty="0"/>
          </a:p>
          <a:p>
            <a:pPr marL="305435" indent="-305435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Assigned a weight of </a:t>
            </a:r>
            <a:r>
              <a:rPr lang="en-US" b="1" dirty="0">
                <a:ea typeface="+mn-lt"/>
                <a:cs typeface="+mn-lt"/>
              </a:rPr>
              <a:t>zero</a:t>
            </a:r>
            <a:r>
              <a:rPr lang="en-US" dirty="0">
                <a:ea typeface="+mn-lt"/>
                <a:cs typeface="+mn-lt"/>
              </a:rPr>
              <a:t> to the loss contribution from samples with true labels </a:t>
            </a:r>
            <a:r>
              <a:rPr lang="en-US" dirty="0" err="1">
                <a:latin typeface="Consolas"/>
              </a:rPr>
              <a:t>artf</a:t>
            </a:r>
            <a:r>
              <a:rPr lang="en-US" dirty="0">
                <a:ea typeface="+mn-lt"/>
                <a:cs typeface="+mn-lt"/>
              </a:rPr>
              <a:t> (1), </a:t>
            </a:r>
            <a:r>
              <a:rPr lang="en-US" dirty="0">
                <a:latin typeface="Consolas"/>
              </a:rPr>
              <a:t>susp</a:t>
            </a:r>
            <a:r>
              <a:rPr lang="en-US" dirty="0">
                <a:ea typeface="+mn-lt"/>
                <a:cs typeface="+mn-lt"/>
              </a:rPr>
              <a:t> (4), and </a:t>
            </a:r>
            <a:r>
              <a:rPr lang="en-US" dirty="0">
                <a:latin typeface="Consolas"/>
              </a:rPr>
              <a:t>null</a:t>
            </a:r>
            <a:r>
              <a:rPr lang="en-US" dirty="0">
                <a:ea typeface="+mn-lt"/>
                <a:cs typeface="+mn-lt"/>
              </a:rPr>
              <a:t> (7).</a:t>
            </a:r>
            <a:endParaRPr lang="en-US"/>
          </a:p>
          <a:p>
            <a:pPr marL="305435" indent="-305435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Assigned a weight of 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 to all other classes relevant to the evaluation score.</a:t>
            </a:r>
            <a:endParaRPr lang="en-US" dirty="0"/>
          </a:p>
          <a:p>
            <a:pPr marL="305435" indent="-305435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4523D-6BE2-25E6-6E31-7EE40C3C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F3128-4631-38FC-1A37-19C26017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8527: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0293834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1189</Words>
  <Application>Microsoft Office PowerPoint</Application>
  <PresentationFormat>Widescreen</PresentationFormat>
  <Paragraphs>272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DividendVTI</vt:lpstr>
      <vt:lpstr>Classification of Digital Pathology Images using Machine Learning</vt:lpstr>
      <vt:lpstr>Introduction &amp; Background</vt:lpstr>
      <vt:lpstr>Dataset Overview </vt:lpstr>
      <vt:lpstr>Custom Evaluation Metric </vt:lpstr>
      <vt:lpstr>XGBoost Model Results </vt:lpstr>
      <vt:lpstr>Data preprocessing For neural network</vt:lpstr>
      <vt:lpstr>Neural Network Models Explored </vt:lpstr>
      <vt:lpstr>Results (Round 1)</vt:lpstr>
      <vt:lpstr>Weighting Strategy: Standard vs. Weighted loss</vt:lpstr>
      <vt:lpstr>Results (Round 2)</vt:lpstr>
      <vt:lpstr>Cross-Validation: Evaluating model robustness and generalization</vt:lpstr>
      <vt:lpstr>Results (Round 3): Unweighted B7</vt:lpstr>
      <vt:lpstr>Results (Round 3): weighted B7</vt:lpstr>
      <vt:lpstr>Final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Md. Abdullah Al Mamun</cp:lastModifiedBy>
  <cp:revision>285</cp:revision>
  <dcterms:created xsi:type="dcterms:W3CDTF">2013-07-15T20:26:40Z</dcterms:created>
  <dcterms:modified xsi:type="dcterms:W3CDTF">2025-05-04T18:00:54Z</dcterms:modified>
</cp:coreProperties>
</file>