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notesMasterIdLst>
    <p:notesMasterId r:id="rId17"/>
  </p:notesMasterIdLst>
  <p:sldIdLst>
    <p:sldId id="256" r:id="rId2"/>
    <p:sldId id="257" r:id="rId3"/>
    <p:sldId id="258" r:id="rId4"/>
    <p:sldId id="259" r:id="rId5"/>
    <p:sldId id="260" r:id="rId6"/>
    <p:sldId id="261" r:id="rId7"/>
    <p:sldId id="272" r:id="rId8"/>
    <p:sldId id="262" r:id="rId9"/>
    <p:sldId id="271" r:id="rId10"/>
    <p:sldId id="263"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42" autoAdjust="0"/>
    <p:restoredTop sz="94670"/>
  </p:normalViewPr>
  <p:slideViewPr>
    <p:cSldViewPr snapToGrid="0">
      <p:cViewPr varScale="1">
        <p:scale>
          <a:sx n="109" d="100"/>
          <a:sy n="109" d="100"/>
        </p:scale>
        <p:origin x="39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B33F7D-63BC-49FD-8580-E8C94027BDD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B4DA8B5-D8E7-42C4-A5C2-CF6E5B1537A9}">
      <dgm:prSet/>
      <dgm:spPr/>
      <dgm:t>
        <a:bodyPr/>
        <a:lstStyle/>
        <a:p>
          <a:pPr>
            <a:lnSpc>
              <a:spcPct val="100000"/>
            </a:lnSpc>
          </a:pPr>
          <a:r>
            <a:rPr lang="en-US" b="1"/>
            <a:t>Model Selection:</a:t>
          </a:r>
          <a:r>
            <a:rPr lang="en-US"/>
            <a:t> Two models were used:</a:t>
          </a:r>
        </a:p>
      </dgm:t>
    </dgm:pt>
    <dgm:pt modelId="{0E43CFD9-E075-4E20-838F-3D9559E4A758}" type="parTrans" cxnId="{88F6106C-19A0-437B-8507-A5434D635E77}">
      <dgm:prSet/>
      <dgm:spPr/>
      <dgm:t>
        <a:bodyPr/>
        <a:lstStyle/>
        <a:p>
          <a:endParaRPr lang="en-US"/>
        </a:p>
      </dgm:t>
    </dgm:pt>
    <dgm:pt modelId="{AC4E1E69-6797-4410-9842-D36C7A0C512B}" type="sibTrans" cxnId="{88F6106C-19A0-437B-8507-A5434D635E77}">
      <dgm:prSet/>
      <dgm:spPr/>
      <dgm:t>
        <a:bodyPr/>
        <a:lstStyle/>
        <a:p>
          <a:endParaRPr lang="en-US"/>
        </a:p>
      </dgm:t>
    </dgm:pt>
    <dgm:pt modelId="{58A3E8B9-169F-42C9-B3DA-3BEB1CA4E3AB}">
      <dgm:prSet/>
      <dgm:spPr/>
      <dgm:t>
        <a:bodyPr/>
        <a:lstStyle/>
        <a:p>
          <a:pPr>
            <a:lnSpc>
              <a:spcPct val="100000"/>
            </a:lnSpc>
          </a:pPr>
          <a:r>
            <a:rPr lang="en-US" b="1"/>
            <a:t>Random Forest (RF): </a:t>
          </a:r>
          <a:r>
            <a:rPr lang="en-US"/>
            <a:t>A classical machine learning model based on decision trees.</a:t>
          </a:r>
        </a:p>
      </dgm:t>
    </dgm:pt>
    <dgm:pt modelId="{746EA4E7-CF63-40A2-838B-1E303776A68D}" type="parTrans" cxnId="{125FF09B-44D3-411F-9984-37F38C749438}">
      <dgm:prSet/>
      <dgm:spPr/>
      <dgm:t>
        <a:bodyPr/>
        <a:lstStyle/>
        <a:p>
          <a:endParaRPr lang="en-US"/>
        </a:p>
      </dgm:t>
    </dgm:pt>
    <dgm:pt modelId="{8C39E6FE-5D90-4E9F-9BA1-A7101A2FC754}" type="sibTrans" cxnId="{125FF09B-44D3-411F-9984-37F38C749438}">
      <dgm:prSet/>
      <dgm:spPr/>
      <dgm:t>
        <a:bodyPr/>
        <a:lstStyle/>
        <a:p>
          <a:endParaRPr lang="en-US"/>
        </a:p>
      </dgm:t>
    </dgm:pt>
    <dgm:pt modelId="{2500D75D-7886-4300-B082-9C2F28BF06CF}">
      <dgm:prSet/>
      <dgm:spPr/>
      <dgm:t>
        <a:bodyPr/>
        <a:lstStyle/>
        <a:p>
          <a:pPr>
            <a:lnSpc>
              <a:spcPct val="100000"/>
            </a:lnSpc>
          </a:pPr>
          <a:r>
            <a:rPr lang="en-US" b="1"/>
            <a:t>Convolutional Neural Network (CNN): </a:t>
          </a:r>
          <a:r>
            <a:rPr lang="en-US"/>
            <a:t>A deep learning model specialized for image-like data.</a:t>
          </a:r>
        </a:p>
      </dgm:t>
    </dgm:pt>
    <dgm:pt modelId="{AFA85046-CCFD-4851-A813-328C0506CD49}" type="parTrans" cxnId="{0204CDE3-2889-4F0C-9002-4830417C6EFA}">
      <dgm:prSet/>
      <dgm:spPr/>
      <dgm:t>
        <a:bodyPr/>
        <a:lstStyle/>
        <a:p>
          <a:endParaRPr lang="en-US"/>
        </a:p>
      </dgm:t>
    </dgm:pt>
    <dgm:pt modelId="{A373B935-B572-432B-8FEF-1F92EB82E598}" type="sibTrans" cxnId="{0204CDE3-2889-4F0C-9002-4830417C6EFA}">
      <dgm:prSet/>
      <dgm:spPr/>
      <dgm:t>
        <a:bodyPr/>
        <a:lstStyle/>
        <a:p>
          <a:endParaRPr lang="en-US"/>
        </a:p>
      </dgm:t>
    </dgm:pt>
    <dgm:pt modelId="{32347529-FE92-4F26-A0FD-A6FDD4D46FD3}">
      <dgm:prSet/>
      <dgm:spPr/>
      <dgm:t>
        <a:bodyPr/>
        <a:lstStyle/>
        <a:p>
          <a:pPr>
            <a:lnSpc>
              <a:spcPct val="100000"/>
            </a:lnSpc>
          </a:pPr>
          <a:r>
            <a:rPr lang="en-US" b="1"/>
            <a:t>Why RF and CNN?</a:t>
          </a:r>
          <a:endParaRPr lang="en-US"/>
        </a:p>
      </dgm:t>
    </dgm:pt>
    <dgm:pt modelId="{58A27025-A51A-4853-B03C-31E1D429D8A6}" type="parTrans" cxnId="{4660197C-E0E9-4B69-8BA4-D6CDA44C74BD}">
      <dgm:prSet/>
      <dgm:spPr/>
      <dgm:t>
        <a:bodyPr/>
        <a:lstStyle/>
        <a:p>
          <a:endParaRPr lang="en-US"/>
        </a:p>
      </dgm:t>
    </dgm:pt>
    <dgm:pt modelId="{73A0D94F-3229-482B-9EC2-DD0259F4198A}" type="sibTrans" cxnId="{4660197C-E0E9-4B69-8BA4-D6CDA44C74BD}">
      <dgm:prSet/>
      <dgm:spPr/>
      <dgm:t>
        <a:bodyPr/>
        <a:lstStyle/>
        <a:p>
          <a:endParaRPr lang="en-US"/>
        </a:p>
      </dgm:t>
    </dgm:pt>
    <dgm:pt modelId="{2C9CC1CE-609E-43A4-9A1D-19A950E740B0}">
      <dgm:prSet/>
      <dgm:spPr/>
      <dgm:t>
        <a:bodyPr/>
        <a:lstStyle/>
        <a:p>
          <a:pPr>
            <a:lnSpc>
              <a:spcPct val="100000"/>
            </a:lnSpc>
          </a:pPr>
          <a:r>
            <a:rPr lang="en-US" b="1"/>
            <a:t>RF:</a:t>
          </a:r>
          <a:r>
            <a:rPr lang="en-US"/>
            <a:t> Suitable for high-dimensional data like DCT coefficients and handles mixed-type features.</a:t>
          </a:r>
        </a:p>
      </dgm:t>
    </dgm:pt>
    <dgm:pt modelId="{7C64212F-680D-4064-A889-16A33F172E7C}" type="parTrans" cxnId="{335BDB15-10AA-4982-AF60-4D2E7344080B}">
      <dgm:prSet/>
      <dgm:spPr/>
      <dgm:t>
        <a:bodyPr/>
        <a:lstStyle/>
        <a:p>
          <a:endParaRPr lang="en-US"/>
        </a:p>
      </dgm:t>
    </dgm:pt>
    <dgm:pt modelId="{9F8DEAF7-209D-409A-87A5-6E76873BC826}" type="sibTrans" cxnId="{335BDB15-10AA-4982-AF60-4D2E7344080B}">
      <dgm:prSet/>
      <dgm:spPr/>
      <dgm:t>
        <a:bodyPr/>
        <a:lstStyle/>
        <a:p>
          <a:endParaRPr lang="en-US"/>
        </a:p>
      </dgm:t>
    </dgm:pt>
    <dgm:pt modelId="{36A646C7-56D5-4CB3-A7CD-892E0AA9A49A}">
      <dgm:prSet/>
      <dgm:spPr/>
      <dgm:t>
        <a:bodyPr/>
        <a:lstStyle/>
        <a:p>
          <a:pPr>
            <a:lnSpc>
              <a:spcPct val="100000"/>
            </a:lnSpc>
          </a:pPr>
          <a:r>
            <a:rPr lang="en-US" b="1"/>
            <a:t>CNN:</a:t>
          </a:r>
          <a:r>
            <a:rPr lang="en-US"/>
            <a:t> Well-suited for spatial data (images) and can learn hierarchical features from raw pixel data or transformed features like DCT coefficients.</a:t>
          </a:r>
        </a:p>
      </dgm:t>
    </dgm:pt>
    <dgm:pt modelId="{FC6DED00-9272-4E75-88A4-D59A64F748B3}" type="parTrans" cxnId="{10DE6EB0-E07E-4566-A443-287D43A9B165}">
      <dgm:prSet/>
      <dgm:spPr/>
      <dgm:t>
        <a:bodyPr/>
        <a:lstStyle/>
        <a:p>
          <a:endParaRPr lang="en-US"/>
        </a:p>
      </dgm:t>
    </dgm:pt>
    <dgm:pt modelId="{B1F9D10A-2732-443D-89DC-F57462F28858}" type="sibTrans" cxnId="{10DE6EB0-E07E-4566-A443-287D43A9B165}">
      <dgm:prSet/>
      <dgm:spPr/>
      <dgm:t>
        <a:bodyPr/>
        <a:lstStyle/>
        <a:p>
          <a:endParaRPr lang="en-US"/>
        </a:p>
      </dgm:t>
    </dgm:pt>
    <dgm:pt modelId="{B80DA62F-0D74-4AE0-980D-CD01BBB940FA}" type="pres">
      <dgm:prSet presAssocID="{F8B33F7D-63BC-49FD-8580-E8C94027BDDC}" presName="root" presStyleCnt="0">
        <dgm:presLayoutVars>
          <dgm:dir/>
          <dgm:resizeHandles val="exact"/>
        </dgm:presLayoutVars>
      </dgm:prSet>
      <dgm:spPr/>
    </dgm:pt>
    <dgm:pt modelId="{1C9C303C-19BB-4697-A293-F462A8E7B7BA}" type="pres">
      <dgm:prSet presAssocID="{6B4DA8B5-D8E7-42C4-A5C2-CF6E5B1537A9}" presName="compNode" presStyleCnt="0"/>
      <dgm:spPr/>
    </dgm:pt>
    <dgm:pt modelId="{96DBF0BE-1695-45AB-801C-BFA7FCA84D47}" type="pres">
      <dgm:prSet presAssocID="{6B4DA8B5-D8E7-42C4-A5C2-CF6E5B1537A9}" presName="bgRect" presStyleLbl="bgShp" presStyleIdx="0" presStyleCnt="4"/>
      <dgm:spPr/>
    </dgm:pt>
    <dgm:pt modelId="{7E3F17BA-D17C-4834-B0C6-01DC0E6CCDEA}" type="pres">
      <dgm:prSet presAssocID="{6B4DA8B5-D8E7-42C4-A5C2-CF6E5B1537A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orest scene"/>
        </a:ext>
      </dgm:extLst>
    </dgm:pt>
    <dgm:pt modelId="{B7A5771C-FADB-47E5-B001-AC58CCB32C36}" type="pres">
      <dgm:prSet presAssocID="{6B4DA8B5-D8E7-42C4-A5C2-CF6E5B1537A9}" presName="spaceRect" presStyleCnt="0"/>
      <dgm:spPr/>
    </dgm:pt>
    <dgm:pt modelId="{56C7539D-B0A6-4E2F-A41D-19FEAC88C834}" type="pres">
      <dgm:prSet presAssocID="{6B4DA8B5-D8E7-42C4-A5C2-CF6E5B1537A9}" presName="parTx" presStyleLbl="revTx" presStyleIdx="0" presStyleCnt="5">
        <dgm:presLayoutVars>
          <dgm:chMax val="0"/>
          <dgm:chPref val="0"/>
        </dgm:presLayoutVars>
      </dgm:prSet>
      <dgm:spPr/>
    </dgm:pt>
    <dgm:pt modelId="{FD42A005-F709-4EEB-9BE9-C134EE91E88C}" type="pres">
      <dgm:prSet presAssocID="{6B4DA8B5-D8E7-42C4-A5C2-CF6E5B1537A9}" presName="desTx" presStyleLbl="revTx" presStyleIdx="1" presStyleCnt="5">
        <dgm:presLayoutVars/>
      </dgm:prSet>
      <dgm:spPr/>
    </dgm:pt>
    <dgm:pt modelId="{B737549C-5544-4EA1-B0F2-A72707359E6B}" type="pres">
      <dgm:prSet presAssocID="{AC4E1E69-6797-4410-9842-D36C7A0C512B}" presName="sibTrans" presStyleCnt="0"/>
      <dgm:spPr/>
    </dgm:pt>
    <dgm:pt modelId="{23A505C3-2FD9-49D0-A097-4253BBC38308}" type="pres">
      <dgm:prSet presAssocID="{32347529-FE92-4F26-A0FD-A6FDD4D46FD3}" presName="compNode" presStyleCnt="0"/>
      <dgm:spPr/>
    </dgm:pt>
    <dgm:pt modelId="{40EA4339-BF6D-4CF4-B4DC-9D15CCD69746}" type="pres">
      <dgm:prSet presAssocID="{32347529-FE92-4F26-A0FD-A6FDD4D46FD3}" presName="bgRect" presStyleLbl="bgShp" presStyleIdx="1" presStyleCnt="4"/>
      <dgm:spPr/>
    </dgm:pt>
    <dgm:pt modelId="{D71AF07A-10DE-4D1B-8081-05A28EFF042B}" type="pres">
      <dgm:prSet presAssocID="{32347529-FE92-4F26-A0FD-A6FDD4D46FD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Newspaper"/>
        </a:ext>
      </dgm:extLst>
    </dgm:pt>
    <dgm:pt modelId="{E9170273-5ABA-4701-8F5E-647CF43F48EF}" type="pres">
      <dgm:prSet presAssocID="{32347529-FE92-4F26-A0FD-A6FDD4D46FD3}" presName="spaceRect" presStyleCnt="0"/>
      <dgm:spPr/>
    </dgm:pt>
    <dgm:pt modelId="{CFEFC68E-A13F-46A5-B83B-645240B66540}" type="pres">
      <dgm:prSet presAssocID="{32347529-FE92-4F26-A0FD-A6FDD4D46FD3}" presName="parTx" presStyleLbl="revTx" presStyleIdx="2" presStyleCnt="5">
        <dgm:presLayoutVars>
          <dgm:chMax val="0"/>
          <dgm:chPref val="0"/>
        </dgm:presLayoutVars>
      </dgm:prSet>
      <dgm:spPr/>
    </dgm:pt>
    <dgm:pt modelId="{649BBCEF-7A57-4954-9E58-3B694A765DB8}" type="pres">
      <dgm:prSet presAssocID="{73A0D94F-3229-482B-9EC2-DD0259F4198A}" presName="sibTrans" presStyleCnt="0"/>
      <dgm:spPr/>
    </dgm:pt>
    <dgm:pt modelId="{2A812B75-9F48-41B1-8922-F2CE50317181}" type="pres">
      <dgm:prSet presAssocID="{2C9CC1CE-609E-43A4-9A1D-19A950E740B0}" presName="compNode" presStyleCnt="0"/>
      <dgm:spPr/>
    </dgm:pt>
    <dgm:pt modelId="{55E7A8C8-9B6F-45BF-83F4-CA446EC1651F}" type="pres">
      <dgm:prSet presAssocID="{2C9CC1CE-609E-43A4-9A1D-19A950E740B0}" presName="bgRect" presStyleLbl="bgShp" presStyleIdx="2" presStyleCnt="4"/>
      <dgm:spPr/>
    </dgm:pt>
    <dgm:pt modelId="{426E70F0-5518-4DF8-86DB-D066EF50990D}" type="pres">
      <dgm:prSet presAssocID="{2C9CC1CE-609E-43A4-9A1D-19A950E740B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erver"/>
        </a:ext>
      </dgm:extLst>
    </dgm:pt>
    <dgm:pt modelId="{FE58E0F7-DE88-4DED-B425-ADEF4726D71C}" type="pres">
      <dgm:prSet presAssocID="{2C9CC1CE-609E-43A4-9A1D-19A950E740B0}" presName="spaceRect" presStyleCnt="0"/>
      <dgm:spPr/>
    </dgm:pt>
    <dgm:pt modelId="{1FC7E55A-B6FF-4ECC-BBD7-E7A55FA17D08}" type="pres">
      <dgm:prSet presAssocID="{2C9CC1CE-609E-43A4-9A1D-19A950E740B0}" presName="parTx" presStyleLbl="revTx" presStyleIdx="3" presStyleCnt="5">
        <dgm:presLayoutVars>
          <dgm:chMax val="0"/>
          <dgm:chPref val="0"/>
        </dgm:presLayoutVars>
      </dgm:prSet>
      <dgm:spPr/>
    </dgm:pt>
    <dgm:pt modelId="{4A8D9296-6F7D-4DB0-8FEE-B174D3AA41EF}" type="pres">
      <dgm:prSet presAssocID="{9F8DEAF7-209D-409A-87A5-6E76873BC826}" presName="sibTrans" presStyleCnt="0"/>
      <dgm:spPr/>
    </dgm:pt>
    <dgm:pt modelId="{EDCB2CD2-79A5-48BA-A925-4A470A2F1C42}" type="pres">
      <dgm:prSet presAssocID="{36A646C7-56D5-4CB3-A7CD-892E0AA9A49A}" presName="compNode" presStyleCnt="0"/>
      <dgm:spPr/>
    </dgm:pt>
    <dgm:pt modelId="{C4A07E24-79A2-4EBC-AC18-45F754BF227C}" type="pres">
      <dgm:prSet presAssocID="{36A646C7-56D5-4CB3-A7CD-892E0AA9A49A}" presName="bgRect" presStyleLbl="bgShp" presStyleIdx="3" presStyleCnt="4"/>
      <dgm:spPr/>
    </dgm:pt>
    <dgm:pt modelId="{40AC5881-F4CB-42E1-B578-815DFD282FB6}" type="pres">
      <dgm:prSet presAssocID="{36A646C7-56D5-4CB3-A7CD-892E0AA9A49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Statistics"/>
        </a:ext>
      </dgm:extLst>
    </dgm:pt>
    <dgm:pt modelId="{85AE96C6-27B7-4F3A-9127-6499B1F13CEA}" type="pres">
      <dgm:prSet presAssocID="{36A646C7-56D5-4CB3-A7CD-892E0AA9A49A}" presName="spaceRect" presStyleCnt="0"/>
      <dgm:spPr/>
    </dgm:pt>
    <dgm:pt modelId="{DB8C45E0-30FE-4E9F-B6E3-7A6CCB7F2D68}" type="pres">
      <dgm:prSet presAssocID="{36A646C7-56D5-4CB3-A7CD-892E0AA9A49A}" presName="parTx" presStyleLbl="revTx" presStyleIdx="4" presStyleCnt="5">
        <dgm:presLayoutVars>
          <dgm:chMax val="0"/>
          <dgm:chPref val="0"/>
        </dgm:presLayoutVars>
      </dgm:prSet>
      <dgm:spPr/>
    </dgm:pt>
  </dgm:ptLst>
  <dgm:cxnLst>
    <dgm:cxn modelId="{335BDB15-10AA-4982-AF60-4D2E7344080B}" srcId="{F8B33F7D-63BC-49FD-8580-E8C94027BDDC}" destId="{2C9CC1CE-609E-43A4-9A1D-19A950E740B0}" srcOrd="2" destOrd="0" parTransId="{7C64212F-680D-4064-A889-16A33F172E7C}" sibTransId="{9F8DEAF7-209D-409A-87A5-6E76873BC826}"/>
    <dgm:cxn modelId="{0E54592F-2D00-4D0F-A1F0-796C2B861EF6}" type="presOf" srcId="{2500D75D-7886-4300-B082-9C2F28BF06CF}" destId="{FD42A005-F709-4EEB-9BE9-C134EE91E88C}" srcOrd="0" destOrd="1" presId="urn:microsoft.com/office/officeart/2018/2/layout/IconVerticalSolidList"/>
    <dgm:cxn modelId="{88F6106C-19A0-437B-8507-A5434D635E77}" srcId="{F8B33F7D-63BC-49FD-8580-E8C94027BDDC}" destId="{6B4DA8B5-D8E7-42C4-A5C2-CF6E5B1537A9}" srcOrd="0" destOrd="0" parTransId="{0E43CFD9-E075-4E20-838F-3D9559E4A758}" sibTransId="{AC4E1E69-6797-4410-9842-D36C7A0C512B}"/>
    <dgm:cxn modelId="{8B0B427B-429B-4F19-BA59-135299FBED51}" type="presOf" srcId="{58A3E8B9-169F-42C9-B3DA-3BEB1CA4E3AB}" destId="{FD42A005-F709-4EEB-9BE9-C134EE91E88C}" srcOrd="0" destOrd="0" presId="urn:microsoft.com/office/officeart/2018/2/layout/IconVerticalSolidList"/>
    <dgm:cxn modelId="{4660197C-E0E9-4B69-8BA4-D6CDA44C74BD}" srcId="{F8B33F7D-63BC-49FD-8580-E8C94027BDDC}" destId="{32347529-FE92-4F26-A0FD-A6FDD4D46FD3}" srcOrd="1" destOrd="0" parTransId="{58A27025-A51A-4853-B03C-31E1D429D8A6}" sibTransId="{73A0D94F-3229-482B-9EC2-DD0259F4198A}"/>
    <dgm:cxn modelId="{E0E4B383-FFEB-49CA-807D-8B977BF4CB14}" type="presOf" srcId="{32347529-FE92-4F26-A0FD-A6FDD4D46FD3}" destId="{CFEFC68E-A13F-46A5-B83B-645240B66540}" srcOrd="0" destOrd="0" presId="urn:microsoft.com/office/officeart/2018/2/layout/IconVerticalSolidList"/>
    <dgm:cxn modelId="{125FF09B-44D3-411F-9984-37F38C749438}" srcId="{6B4DA8B5-D8E7-42C4-A5C2-CF6E5B1537A9}" destId="{58A3E8B9-169F-42C9-B3DA-3BEB1CA4E3AB}" srcOrd="0" destOrd="0" parTransId="{746EA4E7-CF63-40A2-838B-1E303776A68D}" sibTransId="{8C39E6FE-5D90-4E9F-9BA1-A7101A2FC754}"/>
    <dgm:cxn modelId="{46534B9E-62ED-42CC-951E-C76334F9373F}" type="presOf" srcId="{6B4DA8B5-D8E7-42C4-A5C2-CF6E5B1537A9}" destId="{56C7539D-B0A6-4E2F-A41D-19FEAC88C834}" srcOrd="0" destOrd="0" presId="urn:microsoft.com/office/officeart/2018/2/layout/IconVerticalSolidList"/>
    <dgm:cxn modelId="{A81557A4-47EB-49CA-BF7B-C6AC36E847E3}" type="presOf" srcId="{36A646C7-56D5-4CB3-A7CD-892E0AA9A49A}" destId="{DB8C45E0-30FE-4E9F-B6E3-7A6CCB7F2D68}" srcOrd="0" destOrd="0" presId="urn:microsoft.com/office/officeart/2018/2/layout/IconVerticalSolidList"/>
    <dgm:cxn modelId="{787A48AA-06FB-4482-A064-2F039B21ED91}" type="presOf" srcId="{F8B33F7D-63BC-49FD-8580-E8C94027BDDC}" destId="{B80DA62F-0D74-4AE0-980D-CD01BBB940FA}" srcOrd="0" destOrd="0" presId="urn:microsoft.com/office/officeart/2018/2/layout/IconVerticalSolidList"/>
    <dgm:cxn modelId="{10DE6EB0-E07E-4566-A443-287D43A9B165}" srcId="{F8B33F7D-63BC-49FD-8580-E8C94027BDDC}" destId="{36A646C7-56D5-4CB3-A7CD-892E0AA9A49A}" srcOrd="3" destOrd="0" parTransId="{FC6DED00-9272-4E75-88A4-D59A64F748B3}" sibTransId="{B1F9D10A-2732-443D-89DC-F57462F28858}"/>
    <dgm:cxn modelId="{B48781B2-6BF0-49D5-834E-44383EAD54D4}" type="presOf" srcId="{2C9CC1CE-609E-43A4-9A1D-19A950E740B0}" destId="{1FC7E55A-B6FF-4ECC-BBD7-E7A55FA17D08}" srcOrd="0" destOrd="0" presId="urn:microsoft.com/office/officeart/2018/2/layout/IconVerticalSolidList"/>
    <dgm:cxn modelId="{0204CDE3-2889-4F0C-9002-4830417C6EFA}" srcId="{6B4DA8B5-D8E7-42C4-A5C2-CF6E5B1537A9}" destId="{2500D75D-7886-4300-B082-9C2F28BF06CF}" srcOrd="1" destOrd="0" parTransId="{AFA85046-CCFD-4851-A813-328C0506CD49}" sibTransId="{A373B935-B572-432B-8FEF-1F92EB82E598}"/>
    <dgm:cxn modelId="{316B321C-E3F0-469F-944E-061FEF09BF4C}" type="presParOf" srcId="{B80DA62F-0D74-4AE0-980D-CD01BBB940FA}" destId="{1C9C303C-19BB-4697-A293-F462A8E7B7BA}" srcOrd="0" destOrd="0" presId="urn:microsoft.com/office/officeart/2018/2/layout/IconVerticalSolidList"/>
    <dgm:cxn modelId="{14C93069-CCCC-41A3-8F1F-869F23961B2D}" type="presParOf" srcId="{1C9C303C-19BB-4697-A293-F462A8E7B7BA}" destId="{96DBF0BE-1695-45AB-801C-BFA7FCA84D47}" srcOrd="0" destOrd="0" presId="urn:microsoft.com/office/officeart/2018/2/layout/IconVerticalSolidList"/>
    <dgm:cxn modelId="{E052AABF-AC8D-4487-AEB4-9A8F3F6EBDAB}" type="presParOf" srcId="{1C9C303C-19BB-4697-A293-F462A8E7B7BA}" destId="{7E3F17BA-D17C-4834-B0C6-01DC0E6CCDEA}" srcOrd="1" destOrd="0" presId="urn:microsoft.com/office/officeart/2018/2/layout/IconVerticalSolidList"/>
    <dgm:cxn modelId="{77407461-D3C9-49C9-B4D1-A3E491BF51C4}" type="presParOf" srcId="{1C9C303C-19BB-4697-A293-F462A8E7B7BA}" destId="{B7A5771C-FADB-47E5-B001-AC58CCB32C36}" srcOrd="2" destOrd="0" presId="urn:microsoft.com/office/officeart/2018/2/layout/IconVerticalSolidList"/>
    <dgm:cxn modelId="{C9EE208B-A4B8-4FCC-8261-EDDF55589205}" type="presParOf" srcId="{1C9C303C-19BB-4697-A293-F462A8E7B7BA}" destId="{56C7539D-B0A6-4E2F-A41D-19FEAC88C834}" srcOrd="3" destOrd="0" presId="urn:microsoft.com/office/officeart/2018/2/layout/IconVerticalSolidList"/>
    <dgm:cxn modelId="{3D67F9E6-4499-454E-8B28-AEEDA416ABCB}" type="presParOf" srcId="{1C9C303C-19BB-4697-A293-F462A8E7B7BA}" destId="{FD42A005-F709-4EEB-9BE9-C134EE91E88C}" srcOrd="4" destOrd="0" presId="urn:microsoft.com/office/officeart/2018/2/layout/IconVerticalSolidList"/>
    <dgm:cxn modelId="{BC1FB10F-B8C5-4702-AFF4-DEF33EB46E9C}" type="presParOf" srcId="{B80DA62F-0D74-4AE0-980D-CD01BBB940FA}" destId="{B737549C-5544-4EA1-B0F2-A72707359E6B}" srcOrd="1" destOrd="0" presId="urn:microsoft.com/office/officeart/2018/2/layout/IconVerticalSolidList"/>
    <dgm:cxn modelId="{BE1460D4-17B5-485B-A504-C2CEFF4C5579}" type="presParOf" srcId="{B80DA62F-0D74-4AE0-980D-CD01BBB940FA}" destId="{23A505C3-2FD9-49D0-A097-4253BBC38308}" srcOrd="2" destOrd="0" presId="urn:microsoft.com/office/officeart/2018/2/layout/IconVerticalSolidList"/>
    <dgm:cxn modelId="{B124F887-FEF5-4E4A-B6DE-29CCFCD6D19E}" type="presParOf" srcId="{23A505C3-2FD9-49D0-A097-4253BBC38308}" destId="{40EA4339-BF6D-4CF4-B4DC-9D15CCD69746}" srcOrd="0" destOrd="0" presId="urn:microsoft.com/office/officeart/2018/2/layout/IconVerticalSolidList"/>
    <dgm:cxn modelId="{3A763A3F-A0AF-4E8D-AFF7-7A1AF35C95EF}" type="presParOf" srcId="{23A505C3-2FD9-49D0-A097-4253BBC38308}" destId="{D71AF07A-10DE-4D1B-8081-05A28EFF042B}" srcOrd="1" destOrd="0" presId="urn:microsoft.com/office/officeart/2018/2/layout/IconVerticalSolidList"/>
    <dgm:cxn modelId="{70D6A1DB-682B-4212-8200-ADAD1A8FDF1C}" type="presParOf" srcId="{23A505C3-2FD9-49D0-A097-4253BBC38308}" destId="{E9170273-5ABA-4701-8F5E-647CF43F48EF}" srcOrd="2" destOrd="0" presId="urn:microsoft.com/office/officeart/2018/2/layout/IconVerticalSolidList"/>
    <dgm:cxn modelId="{0BDE82C8-A518-45FC-885B-65A0EFAD3DD2}" type="presParOf" srcId="{23A505C3-2FD9-49D0-A097-4253BBC38308}" destId="{CFEFC68E-A13F-46A5-B83B-645240B66540}" srcOrd="3" destOrd="0" presId="urn:microsoft.com/office/officeart/2018/2/layout/IconVerticalSolidList"/>
    <dgm:cxn modelId="{66E62FCA-7B33-40DF-865A-4594193CDC56}" type="presParOf" srcId="{B80DA62F-0D74-4AE0-980D-CD01BBB940FA}" destId="{649BBCEF-7A57-4954-9E58-3B694A765DB8}" srcOrd="3" destOrd="0" presId="urn:microsoft.com/office/officeart/2018/2/layout/IconVerticalSolidList"/>
    <dgm:cxn modelId="{3368B0FB-463B-4461-891E-DF57DF619BCB}" type="presParOf" srcId="{B80DA62F-0D74-4AE0-980D-CD01BBB940FA}" destId="{2A812B75-9F48-41B1-8922-F2CE50317181}" srcOrd="4" destOrd="0" presId="urn:microsoft.com/office/officeart/2018/2/layout/IconVerticalSolidList"/>
    <dgm:cxn modelId="{93ED16F8-8EF3-489C-90D6-C8CF8204DE27}" type="presParOf" srcId="{2A812B75-9F48-41B1-8922-F2CE50317181}" destId="{55E7A8C8-9B6F-45BF-83F4-CA446EC1651F}" srcOrd="0" destOrd="0" presId="urn:microsoft.com/office/officeart/2018/2/layout/IconVerticalSolidList"/>
    <dgm:cxn modelId="{168A1F19-12E8-4DFB-84DC-AE945A4E5E77}" type="presParOf" srcId="{2A812B75-9F48-41B1-8922-F2CE50317181}" destId="{426E70F0-5518-4DF8-86DB-D066EF50990D}" srcOrd="1" destOrd="0" presId="urn:microsoft.com/office/officeart/2018/2/layout/IconVerticalSolidList"/>
    <dgm:cxn modelId="{E61C3D9C-5DB8-40A5-AB7C-FC3220CFEADF}" type="presParOf" srcId="{2A812B75-9F48-41B1-8922-F2CE50317181}" destId="{FE58E0F7-DE88-4DED-B425-ADEF4726D71C}" srcOrd="2" destOrd="0" presId="urn:microsoft.com/office/officeart/2018/2/layout/IconVerticalSolidList"/>
    <dgm:cxn modelId="{C86C0E70-3A82-49BB-9369-540BAF1DC6CB}" type="presParOf" srcId="{2A812B75-9F48-41B1-8922-F2CE50317181}" destId="{1FC7E55A-B6FF-4ECC-BBD7-E7A55FA17D08}" srcOrd="3" destOrd="0" presId="urn:microsoft.com/office/officeart/2018/2/layout/IconVerticalSolidList"/>
    <dgm:cxn modelId="{B57C8087-8D12-47D5-B913-B37A485648B2}" type="presParOf" srcId="{B80DA62F-0D74-4AE0-980D-CD01BBB940FA}" destId="{4A8D9296-6F7D-4DB0-8FEE-B174D3AA41EF}" srcOrd="5" destOrd="0" presId="urn:microsoft.com/office/officeart/2018/2/layout/IconVerticalSolidList"/>
    <dgm:cxn modelId="{EA4AD158-788A-47C5-8DE0-38F2A2433487}" type="presParOf" srcId="{B80DA62F-0D74-4AE0-980D-CD01BBB940FA}" destId="{EDCB2CD2-79A5-48BA-A925-4A470A2F1C42}" srcOrd="6" destOrd="0" presId="urn:microsoft.com/office/officeart/2018/2/layout/IconVerticalSolidList"/>
    <dgm:cxn modelId="{32F4B762-9471-4983-B6D1-CFDAA0193E10}" type="presParOf" srcId="{EDCB2CD2-79A5-48BA-A925-4A470A2F1C42}" destId="{C4A07E24-79A2-4EBC-AC18-45F754BF227C}" srcOrd="0" destOrd="0" presId="urn:microsoft.com/office/officeart/2018/2/layout/IconVerticalSolidList"/>
    <dgm:cxn modelId="{49812732-7E06-4236-B91E-B83962D5B060}" type="presParOf" srcId="{EDCB2CD2-79A5-48BA-A925-4A470A2F1C42}" destId="{40AC5881-F4CB-42E1-B578-815DFD282FB6}" srcOrd="1" destOrd="0" presId="urn:microsoft.com/office/officeart/2018/2/layout/IconVerticalSolidList"/>
    <dgm:cxn modelId="{022E4573-D454-4B7D-9196-EA1581631282}" type="presParOf" srcId="{EDCB2CD2-79A5-48BA-A925-4A470A2F1C42}" destId="{85AE96C6-27B7-4F3A-9127-6499B1F13CEA}" srcOrd="2" destOrd="0" presId="urn:microsoft.com/office/officeart/2018/2/layout/IconVerticalSolidList"/>
    <dgm:cxn modelId="{CBB215EB-DDD2-4EF6-B357-AA95D591D4B4}" type="presParOf" srcId="{EDCB2CD2-79A5-48BA-A925-4A470A2F1C42}" destId="{DB8C45E0-30FE-4E9F-B6E3-7A6CCB7F2D6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DBF0BE-1695-45AB-801C-BFA7FCA84D47}">
      <dsp:nvSpPr>
        <dsp:cNvPr id="0" name=""/>
        <dsp:cNvSpPr/>
      </dsp:nvSpPr>
      <dsp:spPr>
        <a:xfrm>
          <a:off x="0" y="2008"/>
          <a:ext cx="11155680" cy="101782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3F17BA-D17C-4834-B0C6-01DC0E6CCDEA}">
      <dsp:nvSpPr>
        <dsp:cNvPr id="0" name=""/>
        <dsp:cNvSpPr/>
      </dsp:nvSpPr>
      <dsp:spPr>
        <a:xfrm>
          <a:off x="307891" y="231018"/>
          <a:ext cx="559803" cy="5598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C7539D-B0A6-4E2F-A41D-19FEAC88C834}">
      <dsp:nvSpPr>
        <dsp:cNvPr id="0" name=""/>
        <dsp:cNvSpPr/>
      </dsp:nvSpPr>
      <dsp:spPr>
        <a:xfrm>
          <a:off x="1175587" y="2008"/>
          <a:ext cx="5020056" cy="1017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720" tIns="107720" rIns="107720" bIns="107720" numCol="1" spcCol="1270" anchor="ctr" anchorCtr="0">
          <a:noAutofit/>
        </a:bodyPr>
        <a:lstStyle/>
        <a:p>
          <a:pPr marL="0" lvl="0" indent="0" algn="l" defTabSz="977900">
            <a:lnSpc>
              <a:spcPct val="100000"/>
            </a:lnSpc>
            <a:spcBef>
              <a:spcPct val="0"/>
            </a:spcBef>
            <a:spcAft>
              <a:spcPct val="35000"/>
            </a:spcAft>
            <a:buNone/>
          </a:pPr>
          <a:r>
            <a:rPr lang="en-US" sz="2200" b="1" kern="1200"/>
            <a:t>Model Selection:</a:t>
          </a:r>
          <a:r>
            <a:rPr lang="en-US" sz="2200" kern="1200"/>
            <a:t> Two models were used:</a:t>
          </a:r>
        </a:p>
      </dsp:txBody>
      <dsp:txXfrm>
        <a:off x="1175587" y="2008"/>
        <a:ext cx="5020056" cy="1017824"/>
      </dsp:txXfrm>
    </dsp:sp>
    <dsp:sp modelId="{FD42A005-F709-4EEB-9BE9-C134EE91E88C}">
      <dsp:nvSpPr>
        <dsp:cNvPr id="0" name=""/>
        <dsp:cNvSpPr/>
      </dsp:nvSpPr>
      <dsp:spPr>
        <a:xfrm>
          <a:off x="6195643" y="2008"/>
          <a:ext cx="4960036" cy="1017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720" tIns="107720" rIns="107720" bIns="107720" numCol="1" spcCol="1270" anchor="ctr" anchorCtr="0">
          <a:noAutofit/>
        </a:bodyPr>
        <a:lstStyle/>
        <a:p>
          <a:pPr marL="0" lvl="0" indent="0" algn="l" defTabSz="533400">
            <a:lnSpc>
              <a:spcPct val="100000"/>
            </a:lnSpc>
            <a:spcBef>
              <a:spcPct val="0"/>
            </a:spcBef>
            <a:spcAft>
              <a:spcPct val="35000"/>
            </a:spcAft>
            <a:buNone/>
          </a:pPr>
          <a:r>
            <a:rPr lang="en-US" sz="1200" b="1" kern="1200"/>
            <a:t>Random Forest (RF): </a:t>
          </a:r>
          <a:r>
            <a:rPr lang="en-US" sz="1200" kern="1200"/>
            <a:t>A classical machine learning model based on decision trees.</a:t>
          </a:r>
        </a:p>
        <a:p>
          <a:pPr marL="0" lvl="0" indent="0" algn="l" defTabSz="533400">
            <a:lnSpc>
              <a:spcPct val="100000"/>
            </a:lnSpc>
            <a:spcBef>
              <a:spcPct val="0"/>
            </a:spcBef>
            <a:spcAft>
              <a:spcPct val="35000"/>
            </a:spcAft>
            <a:buNone/>
          </a:pPr>
          <a:r>
            <a:rPr lang="en-US" sz="1200" b="1" kern="1200"/>
            <a:t>Convolutional Neural Network (CNN): </a:t>
          </a:r>
          <a:r>
            <a:rPr lang="en-US" sz="1200" kern="1200"/>
            <a:t>A deep learning model specialized for image-like data.</a:t>
          </a:r>
        </a:p>
      </dsp:txBody>
      <dsp:txXfrm>
        <a:off x="6195643" y="2008"/>
        <a:ext cx="4960036" cy="1017824"/>
      </dsp:txXfrm>
    </dsp:sp>
    <dsp:sp modelId="{40EA4339-BF6D-4CF4-B4DC-9D15CCD69746}">
      <dsp:nvSpPr>
        <dsp:cNvPr id="0" name=""/>
        <dsp:cNvSpPr/>
      </dsp:nvSpPr>
      <dsp:spPr>
        <a:xfrm>
          <a:off x="0" y="1274288"/>
          <a:ext cx="11155680" cy="101782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1AF07A-10DE-4D1B-8081-05A28EFF042B}">
      <dsp:nvSpPr>
        <dsp:cNvPr id="0" name=""/>
        <dsp:cNvSpPr/>
      </dsp:nvSpPr>
      <dsp:spPr>
        <a:xfrm>
          <a:off x="307891" y="1503299"/>
          <a:ext cx="559803" cy="5598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EFC68E-A13F-46A5-B83B-645240B66540}">
      <dsp:nvSpPr>
        <dsp:cNvPr id="0" name=""/>
        <dsp:cNvSpPr/>
      </dsp:nvSpPr>
      <dsp:spPr>
        <a:xfrm>
          <a:off x="1175587" y="1274288"/>
          <a:ext cx="9980092" cy="1017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720" tIns="107720" rIns="107720" bIns="107720" numCol="1" spcCol="1270" anchor="ctr" anchorCtr="0">
          <a:noAutofit/>
        </a:bodyPr>
        <a:lstStyle/>
        <a:p>
          <a:pPr marL="0" lvl="0" indent="0" algn="l" defTabSz="977900">
            <a:lnSpc>
              <a:spcPct val="100000"/>
            </a:lnSpc>
            <a:spcBef>
              <a:spcPct val="0"/>
            </a:spcBef>
            <a:spcAft>
              <a:spcPct val="35000"/>
            </a:spcAft>
            <a:buNone/>
          </a:pPr>
          <a:r>
            <a:rPr lang="en-US" sz="2200" b="1" kern="1200"/>
            <a:t>Why RF and CNN?</a:t>
          </a:r>
          <a:endParaRPr lang="en-US" sz="2200" kern="1200"/>
        </a:p>
      </dsp:txBody>
      <dsp:txXfrm>
        <a:off x="1175587" y="1274288"/>
        <a:ext cx="9980092" cy="1017824"/>
      </dsp:txXfrm>
    </dsp:sp>
    <dsp:sp modelId="{55E7A8C8-9B6F-45BF-83F4-CA446EC1651F}">
      <dsp:nvSpPr>
        <dsp:cNvPr id="0" name=""/>
        <dsp:cNvSpPr/>
      </dsp:nvSpPr>
      <dsp:spPr>
        <a:xfrm>
          <a:off x="0" y="2546569"/>
          <a:ext cx="11155680" cy="101782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6E70F0-5518-4DF8-86DB-D066EF50990D}">
      <dsp:nvSpPr>
        <dsp:cNvPr id="0" name=""/>
        <dsp:cNvSpPr/>
      </dsp:nvSpPr>
      <dsp:spPr>
        <a:xfrm>
          <a:off x="307891" y="2775580"/>
          <a:ext cx="559803" cy="5598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C7E55A-B6FF-4ECC-BBD7-E7A55FA17D08}">
      <dsp:nvSpPr>
        <dsp:cNvPr id="0" name=""/>
        <dsp:cNvSpPr/>
      </dsp:nvSpPr>
      <dsp:spPr>
        <a:xfrm>
          <a:off x="1175587" y="2546569"/>
          <a:ext cx="9980092" cy="1017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720" tIns="107720" rIns="107720" bIns="107720" numCol="1" spcCol="1270" anchor="ctr" anchorCtr="0">
          <a:noAutofit/>
        </a:bodyPr>
        <a:lstStyle/>
        <a:p>
          <a:pPr marL="0" lvl="0" indent="0" algn="l" defTabSz="977900">
            <a:lnSpc>
              <a:spcPct val="100000"/>
            </a:lnSpc>
            <a:spcBef>
              <a:spcPct val="0"/>
            </a:spcBef>
            <a:spcAft>
              <a:spcPct val="35000"/>
            </a:spcAft>
            <a:buNone/>
          </a:pPr>
          <a:r>
            <a:rPr lang="en-US" sz="2200" b="1" kern="1200"/>
            <a:t>RF:</a:t>
          </a:r>
          <a:r>
            <a:rPr lang="en-US" sz="2200" kern="1200"/>
            <a:t> Suitable for high-dimensional data like DCT coefficients and handles mixed-type features.</a:t>
          </a:r>
        </a:p>
      </dsp:txBody>
      <dsp:txXfrm>
        <a:off x="1175587" y="2546569"/>
        <a:ext cx="9980092" cy="1017824"/>
      </dsp:txXfrm>
    </dsp:sp>
    <dsp:sp modelId="{C4A07E24-79A2-4EBC-AC18-45F754BF227C}">
      <dsp:nvSpPr>
        <dsp:cNvPr id="0" name=""/>
        <dsp:cNvSpPr/>
      </dsp:nvSpPr>
      <dsp:spPr>
        <a:xfrm>
          <a:off x="0" y="3818850"/>
          <a:ext cx="11155680" cy="101782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AC5881-F4CB-42E1-B578-815DFD282FB6}">
      <dsp:nvSpPr>
        <dsp:cNvPr id="0" name=""/>
        <dsp:cNvSpPr/>
      </dsp:nvSpPr>
      <dsp:spPr>
        <a:xfrm>
          <a:off x="307891" y="4047860"/>
          <a:ext cx="559803" cy="5598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8C45E0-30FE-4E9F-B6E3-7A6CCB7F2D68}">
      <dsp:nvSpPr>
        <dsp:cNvPr id="0" name=""/>
        <dsp:cNvSpPr/>
      </dsp:nvSpPr>
      <dsp:spPr>
        <a:xfrm>
          <a:off x="1175587" y="3818850"/>
          <a:ext cx="9980092" cy="1017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720" tIns="107720" rIns="107720" bIns="107720" numCol="1" spcCol="1270" anchor="ctr" anchorCtr="0">
          <a:noAutofit/>
        </a:bodyPr>
        <a:lstStyle/>
        <a:p>
          <a:pPr marL="0" lvl="0" indent="0" algn="l" defTabSz="977900">
            <a:lnSpc>
              <a:spcPct val="100000"/>
            </a:lnSpc>
            <a:spcBef>
              <a:spcPct val="0"/>
            </a:spcBef>
            <a:spcAft>
              <a:spcPct val="35000"/>
            </a:spcAft>
            <a:buNone/>
          </a:pPr>
          <a:r>
            <a:rPr lang="en-US" sz="2200" b="1" kern="1200"/>
            <a:t>CNN:</a:t>
          </a:r>
          <a:r>
            <a:rPr lang="en-US" sz="2200" kern="1200"/>
            <a:t> Well-suited for spatial data (images) and can learn hierarchical features from raw pixel data or transformed features like DCT coefficients.</a:t>
          </a:r>
        </a:p>
      </dsp:txBody>
      <dsp:txXfrm>
        <a:off x="1175587" y="3818850"/>
        <a:ext cx="9980092" cy="101782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99EF3-64A6-4367-A321-7E8F1FC6DB44}" type="datetimeFigureOut">
              <a:rPr lang="en-US" smtClean="0"/>
              <a:t>5/4/25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9B861-D808-4219-ACE2-3306116C1DCE}" type="slidenum">
              <a:rPr lang="en-US" smtClean="0"/>
              <a:t>‹#›</a:t>
            </a:fld>
            <a:endParaRPr lang="en-US"/>
          </a:p>
        </p:txBody>
      </p:sp>
    </p:spTree>
    <p:extLst>
      <p:ext uri="{BB962C8B-B14F-4D97-AF65-F5344CB8AC3E}">
        <p14:creationId xmlns:p14="http://schemas.microsoft.com/office/powerpoint/2010/main" val="823798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E9B861-D808-4219-ACE2-3306116C1DCE}" type="slidenum">
              <a:rPr lang="en-US" smtClean="0"/>
              <a:t>8</a:t>
            </a:fld>
            <a:endParaRPr lang="en-US"/>
          </a:p>
        </p:txBody>
      </p:sp>
    </p:spTree>
    <p:extLst>
      <p:ext uri="{BB962C8B-B14F-4D97-AF65-F5344CB8AC3E}">
        <p14:creationId xmlns:p14="http://schemas.microsoft.com/office/powerpoint/2010/main" val="1016617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1680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18159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716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829881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6285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38044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559686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01466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57509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51589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5/4/25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297389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5/4/25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76986325"/>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793" r:id="rId6"/>
    <p:sldLayoutId id="2147483789" r:id="rId7"/>
    <p:sldLayoutId id="2147483790" r:id="rId8"/>
    <p:sldLayoutId id="2147483791" r:id="rId9"/>
    <p:sldLayoutId id="2147483792" r:id="rId10"/>
    <p:sldLayoutId id="2147483794"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 name="Rectangle 122">
            <a:extLst>
              <a:ext uri="{FF2B5EF4-FFF2-40B4-BE49-F238E27FC236}">
                <a16:creationId xmlns:a16="http://schemas.microsoft.com/office/drawing/2014/main" id="{0EECA69B-4C2A-7F31-8019-E90DB3BD49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109" name="Picture 108" descr="White structure">
            <a:extLst>
              <a:ext uri="{FF2B5EF4-FFF2-40B4-BE49-F238E27FC236}">
                <a16:creationId xmlns:a16="http://schemas.microsoft.com/office/drawing/2014/main" id="{284927ED-9C1C-513A-BF17-95A9200C2BE2}"/>
              </a:ext>
            </a:extLst>
          </p:cNvPr>
          <p:cNvPicPr>
            <a:picLocks noChangeAspect="1"/>
          </p:cNvPicPr>
          <p:nvPr/>
        </p:nvPicPr>
        <p:blipFill>
          <a:blip r:embed="rId2"/>
          <a:srcRect t="6508" r="9091" b="24622"/>
          <a:stretch/>
        </p:blipFill>
        <p:spPr>
          <a:xfrm>
            <a:off x="20" y="10"/>
            <a:ext cx="12191980" cy="6857990"/>
          </a:xfrm>
          <a:prstGeom prst="rect">
            <a:avLst/>
          </a:prstGeom>
        </p:spPr>
      </p:pic>
      <p:sp>
        <p:nvSpPr>
          <p:cNvPr id="125" name="Rectangle 124">
            <a:extLst>
              <a:ext uri="{FF2B5EF4-FFF2-40B4-BE49-F238E27FC236}">
                <a16:creationId xmlns:a16="http://schemas.microsoft.com/office/drawing/2014/main" id="{857DEAC1-B3AA-6569-0A44-A191DF2F3C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7840"/>
            <a:ext cx="12191999" cy="1280160"/>
          </a:xfrm>
          <a:prstGeom prst="rect">
            <a:avLst/>
          </a:prstGeom>
          <a:solidFill>
            <a:schemeClr val="bg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BD488B9A-D215-ECB1-D9F4-7E9B005911A9}"/>
              </a:ext>
            </a:extLst>
          </p:cNvPr>
          <p:cNvSpPr>
            <a:spLocks noGrp="1"/>
          </p:cNvSpPr>
          <p:nvPr>
            <p:ph type="ctrTitle"/>
          </p:nvPr>
        </p:nvSpPr>
        <p:spPr>
          <a:xfrm>
            <a:off x="1" y="1"/>
            <a:ext cx="12192000" cy="6691700"/>
          </a:xfrm>
          <a:ln>
            <a:noFill/>
          </a:ln>
        </p:spPr>
        <p:txBody>
          <a:bodyPr anchor="ctr">
            <a:normAutofit/>
          </a:bodyPr>
          <a:lstStyle/>
          <a:p>
            <a:pPr algn="ctr"/>
            <a:r>
              <a:rPr lang="en-US" sz="4400" dirty="0">
                <a:solidFill>
                  <a:schemeClr val="bg1"/>
                </a:solidFill>
              </a:rPr>
              <a:t>ECE-8527 </a:t>
            </a:r>
            <a:br>
              <a:rPr lang="en-US" sz="4400" dirty="0">
                <a:solidFill>
                  <a:schemeClr val="bg1"/>
                </a:solidFill>
              </a:rPr>
            </a:br>
            <a:r>
              <a:rPr lang="en-US" sz="4400" dirty="0">
                <a:solidFill>
                  <a:schemeClr val="bg1"/>
                </a:solidFill>
              </a:rPr>
              <a:t>INTRO TO MACHINE LEARNING AND </a:t>
            </a:r>
            <a:br>
              <a:rPr lang="en-US" sz="4400" dirty="0">
                <a:solidFill>
                  <a:schemeClr val="bg1"/>
                </a:solidFill>
              </a:rPr>
            </a:br>
            <a:r>
              <a:rPr lang="en-US" sz="4400" dirty="0">
                <a:solidFill>
                  <a:schemeClr val="bg1"/>
                </a:solidFill>
              </a:rPr>
              <a:t>PATTERN RECOGNITION </a:t>
            </a:r>
            <a:br>
              <a:rPr lang="en-US" sz="4400" dirty="0">
                <a:solidFill>
                  <a:schemeClr val="bg1"/>
                </a:solidFill>
              </a:rPr>
            </a:br>
            <a:r>
              <a:rPr lang="en-US" sz="4400" dirty="0">
                <a:solidFill>
                  <a:schemeClr val="bg1"/>
                </a:solidFill>
              </a:rPr>
              <a:t>FINAL PROJECT</a:t>
            </a:r>
          </a:p>
        </p:txBody>
      </p:sp>
      <p:sp>
        <p:nvSpPr>
          <p:cNvPr id="3" name="Subtitle 2">
            <a:extLst>
              <a:ext uri="{FF2B5EF4-FFF2-40B4-BE49-F238E27FC236}">
                <a16:creationId xmlns:a16="http://schemas.microsoft.com/office/drawing/2014/main" id="{1F0934F5-1F7D-6743-6684-737D63F906C8}"/>
              </a:ext>
            </a:extLst>
          </p:cNvPr>
          <p:cNvSpPr>
            <a:spLocks noGrp="1"/>
          </p:cNvSpPr>
          <p:nvPr>
            <p:ph type="subTitle" idx="1"/>
          </p:nvPr>
        </p:nvSpPr>
        <p:spPr>
          <a:xfrm>
            <a:off x="8604503" y="5731580"/>
            <a:ext cx="3392781" cy="960120"/>
          </a:xfrm>
        </p:spPr>
        <p:txBody>
          <a:bodyPr anchor="ctr">
            <a:normAutofit/>
          </a:bodyPr>
          <a:lstStyle/>
          <a:p>
            <a:pPr algn="r"/>
            <a:r>
              <a:rPr lang="en-US" sz="1900" b="1" dirty="0">
                <a:solidFill>
                  <a:schemeClr val="bg1"/>
                </a:solidFill>
              </a:rPr>
              <a:t>-VENKATESH THOTA</a:t>
            </a:r>
          </a:p>
        </p:txBody>
      </p:sp>
    </p:spTree>
    <p:extLst>
      <p:ext uri="{BB962C8B-B14F-4D97-AF65-F5344CB8AC3E}">
        <p14:creationId xmlns:p14="http://schemas.microsoft.com/office/powerpoint/2010/main" val="168873123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7EB1-EA6F-296B-890A-16FBFDDDC954}"/>
              </a:ext>
            </a:extLst>
          </p:cNvPr>
          <p:cNvSpPr>
            <a:spLocks noGrp="1"/>
          </p:cNvSpPr>
          <p:nvPr>
            <p:ph type="title"/>
          </p:nvPr>
        </p:nvSpPr>
        <p:spPr>
          <a:xfrm>
            <a:off x="521208" y="703385"/>
            <a:ext cx="11155680" cy="894303"/>
          </a:xfrm>
        </p:spPr>
        <p:txBody>
          <a:bodyPr>
            <a:normAutofit/>
          </a:bodyPr>
          <a:lstStyle/>
          <a:p>
            <a:r>
              <a:rPr lang="en-US" sz="3600" dirty="0"/>
              <a:t>Results:</a:t>
            </a:r>
          </a:p>
        </p:txBody>
      </p:sp>
      <p:graphicFrame>
        <p:nvGraphicFramePr>
          <p:cNvPr id="7" name="Content Placeholder 6">
            <a:extLst>
              <a:ext uri="{FF2B5EF4-FFF2-40B4-BE49-F238E27FC236}">
                <a16:creationId xmlns:a16="http://schemas.microsoft.com/office/drawing/2014/main" id="{F0EC4F66-4546-C9B7-C746-ACDDBECA2E88}"/>
              </a:ext>
            </a:extLst>
          </p:cNvPr>
          <p:cNvGraphicFramePr>
            <a:graphicFrameLocks noGrp="1"/>
          </p:cNvGraphicFramePr>
          <p:nvPr>
            <p:ph idx="1"/>
            <p:extLst>
              <p:ext uri="{D42A27DB-BD31-4B8C-83A1-F6EECF244321}">
                <p14:modId xmlns:p14="http://schemas.microsoft.com/office/powerpoint/2010/main" val="710046579"/>
              </p:ext>
            </p:extLst>
          </p:nvPr>
        </p:nvGraphicFramePr>
        <p:xfrm>
          <a:off x="520700" y="2110152"/>
          <a:ext cx="11156948" cy="2642718"/>
        </p:xfrm>
        <a:graphic>
          <a:graphicData uri="http://schemas.openxmlformats.org/drawingml/2006/table">
            <a:tbl>
              <a:tblPr firstRow="1" bandRow="1">
                <a:tableStyleId>{21E4AEA4-8DFA-4A89-87EB-49C32662AFE0}</a:tableStyleId>
              </a:tblPr>
              <a:tblGrid>
                <a:gridCol w="2789237">
                  <a:extLst>
                    <a:ext uri="{9D8B030D-6E8A-4147-A177-3AD203B41FA5}">
                      <a16:colId xmlns:a16="http://schemas.microsoft.com/office/drawing/2014/main" val="196284757"/>
                    </a:ext>
                  </a:extLst>
                </a:gridCol>
                <a:gridCol w="2789237">
                  <a:extLst>
                    <a:ext uri="{9D8B030D-6E8A-4147-A177-3AD203B41FA5}">
                      <a16:colId xmlns:a16="http://schemas.microsoft.com/office/drawing/2014/main" val="1931536833"/>
                    </a:ext>
                  </a:extLst>
                </a:gridCol>
                <a:gridCol w="2789237">
                  <a:extLst>
                    <a:ext uri="{9D8B030D-6E8A-4147-A177-3AD203B41FA5}">
                      <a16:colId xmlns:a16="http://schemas.microsoft.com/office/drawing/2014/main" val="261844176"/>
                    </a:ext>
                  </a:extLst>
                </a:gridCol>
                <a:gridCol w="2789237">
                  <a:extLst>
                    <a:ext uri="{9D8B030D-6E8A-4147-A177-3AD203B41FA5}">
                      <a16:colId xmlns:a16="http://schemas.microsoft.com/office/drawing/2014/main" val="4214377149"/>
                    </a:ext>
                  </a:extLst>
                </a:gridCol>
              </a:tblGrid>
              <a:tr h="880906">
                <a:tc>
                  <a:txBody>
                    <a:bodyPr/>
                    <a:lstStyle/>
                    <a:p>
                      <a:pPr algn="ctr">
                        <a:lnSpc>
                          <a:spcPct val="200000"/>
                        </a:lnSpc>
                      </a:pPr>
                      <a:r>
                        <a:rPr lang="en-US" dirty="0"/>
                        <a:t>ALGORITHM</a:t>
                      </a:r>
                    </a:p>
                  </a:txBody>
                  <a:tcPr/>
                </a:tc>
                <a:tc>
                  <a:txBody>
                    <a:bodyPr/>
                    <a:lstStyle/>
                    <a:p>
                      <a:pPr algn="ctr">
                        <a:lnSpc>
                          <a:spcPct val="200000"/>
                        </a:lnSpc>
                      </a:pPr>
                      <a:r>
                        <a:rPr lang="en-US" dirty="0"/>
                        <a:t>TRAIN</a:t>
                      </a:r>
                    </a:p>
                  </a:txBody>
                  <a:tcPr/>
                </a:tc>
                <a:tc>
                  <a:txBody>
                    <a:bodyPr/>
                    <a:lstStyle/>
                    <a:p>
                      <a:pPr algn="ctr">
                        <a:lnSpc>
                          <a:spcPct val="200000"/>
                        </a:lnSpc>
                      </a:pPr>
                      <a:r>
                        <a:rPr lang="en-US" dirty="0"/>
                        <a:t>DEV</a:t>
                      </a:r>
                    </a:p>
                  </a:txBody>
                  <a:tcPr/>
                </a:tc>
                <a:tc>
                  <a:txBody>
                    <a:bodyPr/>
                    <a:lstStyle/>
                    <a:p>
                      <a:pPr algn="ctr">
                        <a:lnSpc>
                          <a:spcPct val="200000"/>
                        </a:lnSpc>
                      </a:pPr>
                      <a:r>
                        <a:rPr lang="en-US" dirty="0"/>
                        <a:t>EVAL</a:t>
                      </a:r>
                    </a:p>
                  </a:txBody>
                  <a:tcPr/>
                </a:tc>
                <a:extLst>
                  <a:ext uri="{0D108BD9-81ED-4DB2-BD59-A6C34878D82A}">
                    <a16:rowId xmlns:a16="http://schemas.microsoft.com/office/drawing/2014/main" val="1352948419"/>
                  </a:ext>
                </a:extLst>
              </a:tr>
              <a:tr h="880906">
                <a:tc>
                  <a:txBody>
                    <a:bodyPr/>
                    <a:lstStyle/>
                    <a:p>
                      <a:pPr algn="ctr">
                        <a:lnSpc>
                          <a:spcPct val="200000"/>
                        </a:lnSpc>
                      </a:pPr>
                      <a:r>
                        <a:rPr lang="en-US" dirty="0"/>
                        <a:t>RNF</a:t>
                      </a:r>
                    </a:p>
                  </a:txBody>
                  <a:tcPr/>
                </a:tc>
                <a:tc>
                  <a:txBody>
                    <a:bodyPr/>
                    <a:lstStyle/>
                    <a:p>
                      <a:pPr algn="ctr">
                        <a:lnSpc>
                          <a:spcPct val="200000"/>
                        </a:lnSpc>
                      </a:pPr>
                      <a:r>
                        <a:rPr lang="en-IN" dirty="0"/>
                        <a:t>67.88% / 96.08%</a:t>
                      </a:r>
                      <a:endParaRPr lang="en-US" dirty="0"/>
                    </a:p>
                  </a:txBody>
                  <a:tcPr/>
                </a:tc>
                <a:tc>
                  <a:txBody>
                    <a:bodyPr/>
                    <a:lstStyle/>
                    <a:p>
                      <a:pPr algn="ctr">
                        <a:lnSpc>
                          <a:spcPct val="200000"/>
                        </a:lnSpc>
                      </a:pPr>
                      <a:r>
                        <a:rPr lang="en-IN" dirty="0"/>
                        <a:t>52.39% / 96.33%</a:t>
                      </a:r>
                      <a:endParaRPr lang="en-US" dirty="0"/>
                    </a:p>
                  </a:txBody>
                  <a:tcPr/>
                </a:tc>
                <a:tc>
                  <a:txBody>
                    <a:bodyPr/>
                    <a:lstStyle/>
                    <a:p>
                      <a:pPr algn="ctr">
                        <a:lnSpc>
                          <a:spcPct val="200000"/>
                        </a:lnSpc>
                      </a:pPr>
                      <a:r>
                        <a:rPr lang="en-IN" dirty="0"/>
                        <a:t>29.19% / 97.14%</a:t>
                      </a:r>
                      <a:endParaRPr lang="en-US" dirty="0"/>
                    </a:p>
                  </a:txBody>
                  <a:tcPr/>
                </a:tc>
                <a:extLst>
                  <a:ext uri="{0D108BD9-81ED-4DB2-BD59-A6C34878D82A}">
                    <a16:rowId xmlns:a16="http://schemas.microsoft.com/office/drawing/2014/main" val="2472793686"/>
                  </a:ext>
                </a:extLst>
              </a:tr>
              <a:tr h="880906">
                <a:tc>
                  <a:txBody>
                    <a:bodyPr/>
                    <a:lstStyle/>
                    <a:p>
                      <a:pPr algn="ctr">
                        <a:lnSpc>
                          <a:spcPct val="200000"/>
                        </a:lnSpc>
                      </a:pPr>
                      <a:r>
                        <a:rPr lang="en-US" dirty="0"/>
                        <a:t>CNN</a:t>
                      </a:r>
                    </a:p>
                  </a:txBody>
                  <a:tcPr/>
                </a:tc>
                <a:tc>
                  <a:txBody>
                    <a:bodyPr/>
                    <a:lstStyle/>
                    <a:p>
                      <a:pPr algn="ctr">
                        <a:lnSpc>
                          <a:spcPct val="200000"/>
                        </a:lnSpc>
                      </a:pPr>
                      <a:r>
                        <a:rPr lang="en-IN" dirty="0"/>
                        <a:t>9.81% / 98.29%</a:t>
                      </a:r>
                      <a:endParaRPr lang="en-US" dirty="0"/>
                    </a:p>
                  </a:txBody>
                  <a:tcPr/>
                </a:tc>
                <a:tc>
                  <a:txBody>
                    <a:bodyPr/>
                    <a:lstStyle/>
                    <a:p>
                      <a:pPr algn="ctr">
                        <a:lnSpc>
                          <a:spcPct val="200000"/>
                        </a:lnSpc>
                      </a:pPr>
                      <a:r>
                        <a:rPr lang="en-IN" dirty="0"/>
                        <a:t>7.14% / 98.77%</a:t>
                      </a:r>
                      <a:endParaRPr lang="en-US" dirty="0"/>
                    </a:p>
                  </a:txBody>
                  <a:tcPr/>
                </a:tc>
                <a:tc>
                  <a:txBody>
                    <a:bodyPr/>
                    <a:lstStyle/>
                    <a:p>
                      <a:pPr algn="ctr">
                        <a:lnSpc>
                          <a:spcPct val="200000"/>
                        </a:lnSpc>
                      </a:pPr>
                      <a:r>
                        <a:rPr lang="en-IN" dirty="0"/>
                        <a:t>0.03% / 99.83%</a:t>
                      </a:r>
                      <a:endParaRPr lang="en-US" dirty="0"/>
                    </a:p>
                  </a:txBody>
                  <a:tcPr/>
                </a:tc>
                <a:extLst>
                  <a:ext uri="{0D108BD9-81ED-4DB2-BD59-A6C34878D82A}">
                    <a16:rowId xmlns:a16="http://schemas.microsoft.com/office/drawing/2014/main" val="3831995792"/>
                  </a:ext>
                </a:extLst>
              </a:tr>
            </a:tbl>
          </a:graphicData>
        </a:graphic>
      </p:graphicFrame>
    </p:spTree>
    <p:extLst>
      <p:ext uri="{BB962C8B-B14F-4D97-AF65-F5344CB8AC3E}">
        <p14:creationId xmlns:p14="http://schemas.microsoft.com/office/powerpoint/2010/main" val="1094535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275BC-BB15-161C-D90E-C18AAC822EBE}"/>
              </a:ext>
            </a:extLst>
          </p:cNvPr>
          <p:cNvSpPr>
            <a:spLocks noGrp="1"/>
          </p:cNvSpPr>
          <p:nvPr>
            <p:ph type="title"/>
          </p:nvPr>
        </p:nvSpPr>
        <p:spPr>
          <a:xfrm>
            <a:off x="518160" y="634721"/>
            <a:ext cx="11155680" cy="743578"/>
          </a:xfrm>
        </p:spPr>
        <p:txBody>
          <a:bodyPr>
            <a:normAutofit/>
          </a:bodyPr>
          <a:lstStyle/>
          <a:p>
            <a:r>
              <a:rPr lang="en-US" sz="3600" dirty="0"/>
              <a:t>Comparison of RF and CNN Models</a:t>
            </a:r>
          </a:p>
        </p:txBody>
      </p:sp>
      <p:sp>
        <p:nvSpPr>
          <p:cNvPr id="3" name="Content Placeholder 2">
            <a:extLst>
              <a:ext uri="{FF2B5EF4-FFF2-40B4-BE49-F238E27FC236}">
                <a16:creationId xmlns:a16="http://schemas.microsoft.com/office/drawing/2014/main" id="{58D5DA92-FFD9-F286-B5AF-7B8D80C2A204}"/>
              </a:ext>
            </a:extLst>
          </p:cNvPr>
          <p:cNvSpPr>
            <a:spLocks noGrp="1"/>
          </p:cNvSpPr>
          <p:nvPr>
            <p:ph idx="1"/>
          </p:nvPr>
        </p:nvSpPr>
        <p:spPr>
          <a:xfrm>
            <a:off x="595498" y="1175656"/>
            <a:ext cx="11155680" cy="5561763"/>
          </a:xfrm>
        </p:spPr>
        <p:txBody>
          <a:bodyPr>
            <a:normAutofit fontScale="85000" lnSpcReduction="20000"/>
          </a:bodyPr>
          <a:lstStyle/>
          <a:p>
            <a:pPr marL="0" indent="0">
              <a:buNone/>
            </a:pPr>
            <a:r>
              <a:rPr lang="en-US" sz="3100" b="1" dirty="0"/>
              <a:t>Sensitivity:</a:t>
            </a:r>
          </a:p>
          <a:p>
            <a:r>
              <a:rPr lang="en-US" sz="2200" dirty="0"/>
              <a:t>RF shows significantly higher sensitivity on the training data but experiences a sharp decline in sensitivity during development and evaluation.</a:t>
            </a:r>
          </a:p>
          <a:p>
            <a:r>
              <a:rPr lang="en-US" sz="2200" dirty="0"/>
              <a:t>CNN also demonstrates moderate sensitivity on training and development data but performs poorly on evaluation data .</a:t>
            </a:r>
          </a:p>
          <a:p>
            <a:r>
              <a:rPr lang="en-US" sz="2200" dirty="0"/>
              <a:t>Both models struggle to generalize to unseen evaluation data, with RF showing better performance on training data and CNN providing more balanced performance in development.</a:t>
            </a:r>
          </a:p>
          <a:p>
            <a:pPr marL="0" indent="0">
              <a:buNone/>
            </a:pPr>
            <a:r>
              <a:rPr lang="en-US" sz="3100" b="1" dirty="0"/>
              <a:t>Specificity:</a:t>
            </a:r>
          </a:p>
          <a:p>
            <a:r>
              <a:rPr lang="en-US" sz="2200" dirty="0"/>
              <a:t>Both models perform well in terms of specificity, particularly RF on training data and CNN on training and development data.</a:t>
            </a:r>
          </a:p>
          <a:p>
            <a:r>
              <a:rPr lang="en-US" sz="2200" dirty="0"/>
              <a:t>RF maintains relatively high specificity even on development and evaluation data.</a:t>
            </a:r>
          </a:p>
          <a:p>
            <a:pPr marL="0" indent="0">
              <a:buNone/>
            </a:pPr>
            <a:r>
              <a:rPr lang="en-US" sz="3100" b="1" dirty="0"/>
              <a:t>Overfitting:</a:t>
            </a:r>
          </a:p>
          <a:p>
            <a:r>
              <a:rPr lang="en-US" sz="2500" dirty="0"/>
              <a:t>Both models show signs of overfitting, especially RF, which performs significantly better on training data than on development and evaluation data.</a:t>
            </a:r>
          </a:p>
          <a:p>
            <a:r>
              <a:rPr lang="en-US" sz="2500" dirty="0"/>
              <a:t>CNN, while it shows less overfitting, still struggles with sensitivity on unseen data.</a:t>
            </a:r>
          </a:p>
        </p:txBody>
      </p:sp>
    </p:spTree>
    <p:extLst>
      <p:ext uri="{BB962C8B-B14F-4D97-AF65-F5344CB8AC3E}">
        <p14:creationId xmlns:p14="http://schemas.microsoft.com/office/powerpoint/2010/main" val="730608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C13B8-B38A-F748-71E2-468245454357}"/>
              </a:ext>
            </a:extLst>
          </p:cNvPr>
          <p:cNvSpPr>
            <a:spLocks noGrp="1"/>
          </p:cNvSpPr>
          <p:nvPr>
            <p:ph type="title"/>
          </p:nvPr>
        </p:nvSpPr>
        <p:spPr>
          <a:xfrm>
            <a:off x="518160" y="813917"/>
            <a:ext cx="11155680" cy="723481"/>
          </a:xfrm>
        </p:spPr>
        <p:txBody>
          <a:bodyPr>
            <a:normAutofit/>
          </a:bodyPr>
          <a:lstStyle/>
          <a:p>
            <a:r>
              <a:rPr lang="en-US" sz="3600" dirty="0"/>
              <a:t>Key Challenges and Insights:</a:t>
            </a:r>
          </a:p>
        </p:txBody>
      </p:sp>
      <p:sp>
        <p:nvSpPr>
          <p:cNvPr id="3" name="Content Placeholder 2">
            <a:extLst>
              <a:ext uri="{FF2B5EF4-FFF2-40B4-BE49-F238E27FC236}">
                <a16:creationId xmlns:a16="http://schemas.microsoft.com/office/drawing/2014/main" id="{66B1C817-340C-1E21-62C5-7AD3760170E2}"/>
              </a:ext>
            </a:extLst>
          </p:cNvPr>
          <p:cNvSpPr>
            <a:spLocks noGrp="1"/>
          </p:cNvSpPr>
          <p:nvPr>
            <p:ph idx="1"/>
          </p:nvPr>
        </p:nvSpPr>
        <p:spPr>
          <a:xfrm>
            <a:off x="648788" y="1758462"/>
            <a:ext cx="11155680" cy="4969312"/>
          </a:xfrm>
        </p:spPr>
        <p:txBody>
          <a:bodyPr/>
          <a:lstStyle/>
          <a:p>
            <a:pPr marL="0" indent="0">
              <a:buNone/>
            </a:pPr>
            <a:r>
              <a:rPr lang="en-US" sz="2200" b="1" dirty="0"/>
              <a:t>Overfitting:</a:t>
            </a:r>
          </a:p>
          <a:p>
            <a:r>
              <a:rPr lang="en-US" sz="2000" dirty="0"/>
              <a:t>Both RF and CNN overfitted to the training data. RF performed well on training but struggled on unseen data, while CNN showed better balance but still had low sensitivity on evaluation data.</a:t>
            </a:r>
          </a:p>
          <a:p>
            <a:pPr marL="0" indent="0">
              <a:buNone/>
            </a:pPr>
            <a:r>
              <a:rPr lang="en-US" sz="2200" b="1" dirty="0"/>
              <a:t>Class Imbalance:</a:t>
            </a:r>
          </a:p>
          <a:p>
            <a:r>
              <a:rPr lang="en-US" sz="2000" dirty="0"/>
              <a:t>The dataset’s imbalance impacted both models, with overrepresented classes like </a:t>
            </a:r>
            <a:r>
              <a:rPr lang="en-US" sz="2000" dirty="0" err="1"/>
              <a:t>nneo</a:t>
            </a:r>
            <a:r>
              <a:rPr lang="en-US" sz="2000" dirty="0"/>
              <a:t> leading to higher specificity but lower sensitivity for minority classes. Class weighting or SMOTE could help.</a:t>
            </a:r>
          </a:p>
          <a:p>
            <a:pPr marL="0" indent="0">
              <a:buNone/>
            </a:pPr>
            <a:r>
              <a:rPr lang="en-US" sz="2200" b="1" dirty="0"/>
              <a:t>CNN vs. RF:</a:t>
            </a:r>
          </a:p>
          <a:p>
            <a:r>
              <a:rPr lang="en-US" sz="2000" dirty="0"/>
              <a:t>CNN excelled at capturing image features due to its spatial learning capabilities, while RF was better for general classification but couldn’t capture detailed patterns.</a:t>
            </a:r>
          </a:p>
        </p:txBody>
      </p:sp>
    </p:spTree>
    <p:extLst>
      <p:ext uri="{BB962C8B-B14F-4D97-AF65-F5344CB8AC3E}">
        <p14:creationId xmlns:p14="http://schemas.microsoft.com/office/powerpoint/2010/main" val="417906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27DF-F18E-5A21-BCF0-61BF1F83DABE}"/>
              </a:ext>
            </a:extLst>
          </p:cNvPr>
          <p:cNvSpPr>
            <a:spLocks noGrp="1"/>
          </p:cNvSpPr>
          <p:nvPr>
            <p:ph type="title"/>
          </p:nvPr>
        </p:nvSpPr>
        <p:spPr>
          <a:xfrm>
            <a:off x="521208" y="783771"/>
            <a:ext cx="11155680" cy="753627"/>
          </a:xfrm>
        </p:spPr>
        <p:txBody>
          <a:bodyPr>
            <a:normAutofit/>
          </a:bodyPr>
          <a:lstStyle/>
          <a:p>
            <a:r>
              <a:rPr lang="en-US" sz="3600" dirty="0"/>
              <a:t>Future work and Improvements</a:t>
            </a:r>
          </a:p>
        </p:txBody>
      </p:sp>
      <p:sp>
        <p:nvSpPr>
          <p:cNvPr id="3" name="Content Placeholder 2">
            <a:extLst>
              <a:ext uri="{FF2B5EF4-FFF2-40B4-BE49-F238E27FC236}">
                <a16:creationId xmlns:a16="http://schemas.microsoft.com/office/drawing/2014/main" id="{F0C4E309-2342-030F-AECC-C350BE3CDE5C}"/>
              </a:ext>
            </a:extLst>
          </p:cNvPr>
          <p:cNvSpPr>
            <a:spLocks noGrp="1"/>
          </p:cNvSpPr>
          <p:nvPr>
            <p:ph idx="1"/>
          </p:nvPr>
        </p:nvSpPr>
        <p:spPr>
          <a:xfrm>
            <a:off x="521208" y="1617785"/>
            <a:ext cx="11155680" cy="4728151"/>
          </a:xfrm>
        </p:spPr>
        <p:txBody>
          <a:bodyPr/>
          <a:lstStyle/>
          <a:p>
            <a:r>
              <a:rPr lang="en-US" sz="2200" dirty="0"/>
              <a:t>Experiment with pretrained CNN architectures like </a:t>
            </a:r>
            <a:r>
              <a:rPr lang="en-US" sz="2200" dirty="0" err="1"/>
              <a:t>ResNet</a:t>
            </a:r>
            <a:r>
              <a:rPr lang="en-US" sz="2200" dirty="0"/>
              <a:t> or VGG for better feature extraction.</a:t>
            </a:r>
          </a:p>
          <a:p>
            <a:r>
              <a:rPr lang="en-US" sz="2200" dirty="0"/>
              <a:t>Use ensemble methods like RF + CNN to leverage the strengths of both models.</a:t>
            </a:r>
          </a:p>
          <a:p>
            <a:r>
              <a:rPr lang="en-US" sz="2200" dirty="0"/>
              <a:t>Investigate data augmentation or transfer learning to improve model generalization and reduce overfitting</a:t>
            </a:r>
            <a:r>
              <a:rPr lang="en-US" dirty="0"/>
              <a:t>.</a:t>
            </a:r>
          </a:p>
        </p:txBody>
      </p:sp>
    </p:spTree>
    <p:extLst>
      <p:ext uri="{BB962C8B-B14F-4D97-AF65-F5344CB8AC3E}">
        <p14:creationId xmlns:p14="http://schemas.microsoft.com/office/powerpoint/2010/main" val="3227519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EEAF6-FE9A-E3B9-7572-AD0D94C914E9}"/>
              </a:ext>
            </a:extLst>
          </p:cNvPr>
          <p:cNvSpPr>
            <a:spLocks noGrp="1"/>
          </p:cNvSpPr>
          <p:nvPr>
            <p:ph type="title"/>
          </p:nvPr>
        </p:nvSpPr>
        <p:spPr>
          <a:xfrm>
            <a:off x="521208" y="834013"/>
            <a:ext cx="11155680" cy="924449"/>
          </a:xfrm>
        </p:spPr>
        <p:txBody>
          <a:bodyPr>
            <a:normAutofit/>
          </a:bodyPr>
          <a:lstStyle/>
          <a:p>
            <a:r>
              <a:rPr lang="en-US" sz="3600" dirty="0"/>
              <a:t>CONCLUSION:</a:t>
            </a:r>
          </a:p>
        </p:txBody>
      </p:sp>
      <p:sp>
        <p:nvSpPr>
          <p:cNvPr id="3" name="Content Placeholder 2">
            <a:extLst>
              <a:ext uri="{FF2B5EF4-FFF2-40B4-BE49-F238E27FC236}">
                <a16:creationId xmlns:a16="http://schemas.microsoft.com/office/drawing/2014/main" id="{24E7AF36-41D7-41C6-1052-62E72CACA3C8}"/>
              </a:ext>
            </a:extLst>
          </p:cNvPr>
          <p:cNvSpPr>
            <a:spLocks noGrp="1"/>
          </p:cNvSpPr>
          <p:nvPr>
            <p:ph idx="1"/>
          </p:nvPr>
        </p:nvSpPr>
        <p:spPr>
          <a:xfrm>
            <a:off x="651836" y="1617785"/>
            <a:ext cx="11155680" cy="4728151"/>
          </a:xfrm>
        </p:spPr>
        <p:txBody>
          <a:bodyPr>
            <a:normAutofit/>
          </a:bodyPr>
          <a:lstStyle/>
          <a:p>
            <a:r>
              <a:rPr lang="en-US" sz="2200" dirty="0"/>
              <a:t>RF performed well with high specificity but struggled with sensitivity on unseen data, indicating overfitting.</a:t>
            </a:r>
          </a:p>
          <a:p>
            <a:r>
              <a:rPr lang="en-US" sz="2200" dirty="0"/>
              <a:t>CNN showed promise but faced challenges with small sample sizes and overfitting.</a:t>
            </a:r>
          </a:p>
          <a:p>
            <a:r>
              <a:rPr lang="en-US" sz="2200" dirty="0"/>
              <a:t>Hybrid models or fine-tuning could improve performance and address the current limitations.</a:t>
            </a:r>
          </a:p>
        </p:txBody>
      </p:sp>
    </p:spTree>
    <p:extLst>
      <p:ext uri="{BB962C8B-B14F-4D97-AF65-F5344CB8AC3E}">
        <p14:creationId xmlns:p14="http://schemas.microsoft.com/office/powerpoint/2010/main" val="3512341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Thank You Bold Letters transparent PNG ...">
            <a:extLst>
              <a:ext uri="{FF2B5EF4-FFF2-40B4-BE49-F238E27FC236}">
                <a16:creationId xmlns:a16="http://schemas.microsoft.com/office/drawing/2014/main" id="{3F429A76-9160-D404-4D60-1C12346A8D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1252" y="1600200"/>
            <a:ext cx="6449495" cy="3657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072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6270F-9D5F-ABC9-7A30-DE4747120CA8}"/>
              </a:ext>
            </a:extLst>
          </p:cNvPr>
          <p:cNvSpPr>
            <a:spLocks noGrp="1"/>
          </p:cNvSpPr>
          <p:nvPr>
            <p:ph type="title"/>
          </p:nvPr>
        </p:nvSpPr>
        <p:spPr>
          <a:xfrm>
            <a:off x="521208" y="723480"/>
            <a:ext cx="11155680" cy="653143"/>
          </a:xfrm>
        </p:spPr>
        <p:txBody>
          <a:bodyPr>
            <a:noAutofit/>
          </a:bodyPr>
          <a:lstStyle/>
          <a:p>
            <a:r>
              <a:rPr lang="en-US" sz="3600" dirty="0"/>
              <a:t>Introduction to Dataset:</a:t>
            </a:r>
          </a:p>
        </p:txBody>
      </p:sp>
      <p:sp>
        <p:nvSpPr>
          <p:cNvPr id="3" name="Content Placeholder 2">
            <a:extLst>
              <a:ext uri="{FF2B5EF4-FFF2-40B4-BE49-F238E27FC236}">
                <a16:creationId xmlns:a16="http://schemas.microsoft.com/office/drawing/2014/main" id="{6EA05626-687D-35EA-52D6-72DCEF3C6D53}"/>
              </a:ext>
            </a:extLst>
          </p:cNvPr>
          <p:cNvSpPr>
            <a:spLocks noGrp="1"/>
          </p:cNvSpPr>
          <p:nvPr>
            <p:ph idx="1"/>
          </p:nvPr>
        </p:nvSpPr>
        <p:spPr>
          <a:xfrm>
            <a:off x="521208" y="1487156"/>
            <a:ext cx="11155680" cy="4858780"/>
          </a:xfrm>
        </p:spPr>
        <p:txBody>
          <a:bodyPr>
            <a:normAutofit fontScale="92500" lnSpcReduction="10000"/>
          </a:bodyPr>
          <a:lstStyle/>
          <a:p>
            <a:r>
              <a:rPr lang="en-US" sz="2400" dirty="0"/>
              <a:t>The data is generated from the TUH DPATH Breast Dataset using 256x256 DCT on manually annotated patches of digital pathology images.</a:t>
            </a:r>
          </a:p>
          <a:p>
            <a:r>
              <a:rPr lang="en-US" sz="2400" dirty="0"/>
              <a:t>The dataset consists of 3072 features per sample: 1024 coefficients each for Red, Green, and Blue channels.</a:t>
            </a:r>
          </a:p>
          <a:p>
            <a:r>
              <a:rPr lang="en-US" sz="2400" dirty="0"/>
              <a:t>Labels: 0-8, representing different tissue or background types (e.g., norm, </a:t>
            </a:r>
            <a:r>
              <a:rPr lang="en-US" sz="2400" dirty="0" err="1"/>
              <a:t>nneo</a:t>
            </a:r>
            <a:r>
              <a:rPr lang="en-US" sz="2400" dirty="0"/>
              <a:t>, </a:t>
            </a:r>
            <a:r>
              <a:rPr lang="en-US" sz="2400" dirty="0" err="1"/>
              <a:t>infl</a:t>
            </a:r>
            <a:r>
              <a:rPr lang="en-US" sz="2400" dirty="0"/>
              <a:t>, </a:t>
            </a:r>
            <a:r>
              <a:rPr lang="en-US" sz="2400" dirty="0" err="1"/>
              <a:t>dcis</a:t>
            </a:r>
            <a:r>
              <a:rPr lang="en-US" sz="2400" dirty="0"/>
              <a:t>, etc.).</a:t>
            </a:r>
          </a:p>
          <a:p>
            <a:pPr marL="0" indent="0">
              <a:buNone/>
            </a:pPr>
            <a:r>
              <a:rPr lang="en-US" sz="2400" b="1" dirty="0"/>
              <a:t>Dataset Structure</a:t>
            </a:r>
            <a:r>
              <a:rPr lang="en-US" sz="2400" dirty="0"/>
              <a:t>:</a:t>
            </a:r>
          </a:p>
          <a:p>
            <a:pPr marL="342900" indent="-342900">
              <a:buFont typeface="+mj-lt"/>
              <a:buAutoNum type="arabicPeriod"/>
            </a:pPr>
            <a:r>
              <a:rPr lang="en-US" sz="2400" b="1" dirty="0"/>
              <a:t>First Column</a:t>
            </a:r>
            <a:r>
              <a:rPr lang="en-US" sz="2400" dirty="0"/>
              <a:t>: Class label (0-8).</a:t>
            </a:r>
          </a:p>
          <a:p>
            <a:pPr marL="342900" indent="-342900">
              <a:buFont typeface="+mj-lt"/>
              <a:buAutoNum type="arabicPeriod"/>
            </a:pPr>
            <a:r>
              <a:rPr lang="en-US" sz="2400" b="1" dirty="0"/>
              <a:t>Next 3072 Columns</a:t>
            </a:r>
            <a:r>
              <a:rPr lang="en-US" sz="2400" dirty="0"/>
              <a:t>: DCT coefficients for Red, Green, and Blue channels.</a:t>
            </a:r>
          </a:p>
          <a:p>
            <a:pPr marL="0" indent="0">
              <a:buNone/>
            </a:pPr>
            <a:r>
              <a:rPr lang="en-US" sz="2400" b="1" dirty="0"/>
              <a:t>Key Point</a:t>
            </a:r>
            <a:r>
              <a:rPr lang="en-US" sz="2400" dirty="0"/>
              <a:t>: The dataset is a collection of features derived from DCT coefficients and their corresponding class labels.</a:t>
            </a:r>
          </a:p>
        </p:txBody>
      </p:sp>
    </p:spTree>
    <p:extLst>
      <p:ext uri="{BB962C8B-B14F-4D97-AF65-F5344CB8AC3E}">
        <p14:creationId xmlns:p14="http://schemas.microsoft.com/office/powerpoint/2010/main" val="3873629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AC883F-69DD-D349-B469-8CDE2139F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E8CC645-AF0F-F7EA-5D92-D24BC2710A7D}"/>
              </a:ext>
            </a:extLst>
          </p:cNvPr>
          <p:cNvSpPr>
            <a:spLocks noGrp="1"/>
          </p:cNvSpPr>
          <p:nvPr>
            <p:ph type="title"/>
          </p:nvPr>
        </p:nvSpPr>
        <p:spPr>
          <a:xfrm>
            <a:off x="521208" y="978408"/>
            <a:ext cx="4032504" cy="2121408"/>
          </a:xfrm>
        </p:spPr>
        <p:txBody>
          <a:bodyPr>
            <a:normAutofit/>
          </a:bodyPr>
          <a:lstStyle/>
          <a:p>
            <a:r>
              <a:rPr lang="en-US" sz="4000"/>
              <a:t>Data Processing:</a:t>
            </a:r>
          </a:p>
        </p:txBody>
      </p:sp>
      <p:sp>
        <p:nvSpPr>
          <p:cNvPr id="11" name="Rectangle 10">
            <a:extLst>
              <a:ext uri="{FF2B5EF4-FFF2-40B4-BE49-F238E27FC236}">
                <a16:creationId xmlns:a16="http://schemas.microsoft.com/office/drawing/2014/main" id="{5B0749EA-BE79-9EB1-B769-385489D43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1" y="508090"/>
            <a:ext cx="403336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913DE-5FC3-6E84-57B7-19B2096A5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76630" y="612648"/>
            <a:ext cx="659282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F9AA297-0D49-1801-177F-78104C3D6630}"/>
              </a:ext>
            </a:extLst>
          </p:cNvPr>
          <p:cNvPicPr>
            <a:picLocks noChangeAspect="1"/>
          </p:cNvPicPr>
          <p:nvPr/>
        </p:nvPicPr>
        <p:blipFill>
          <a:blip r:embed="rId2"/>
          <a:stretch>
            <a:fillRect/>
          </a:stretch>
        </p:blipFill>
        <p:spPr>
          <a:xfrm>
            <a:off x="517871" y="3099816"/>
            <a:ext cx="4032504" cy="1553261"/>
          </a:xfrm>
          <a:prstGeom prst="rect">
            <a:avLst/>
          </a:prstGeom>
        </p:spPr>
      </p:pic>
      <p:sp>
        <p:nvSpPr>
          <p:cNvPr id="3" name="Content Placeholder 2">
            <a:extLst>
              <a:ext uri="{FF2B5EF4-FFF2-40B4-BE49-F238E27FC236}">
                <a16:creationId xmlns:a16="http://schemas.microsoft.com/office/drawing/2014/main" id="{AB1DC59D-D874-8A67-95F1-7BB72D83FD50}"/>
              </a:ext>
            </a:extLst>
          </p:cNvPr>
          <p:cNvSpPr>
            <a:spLocks noGrp="1"/>
          </p:cNvSpPr>
          <p:nvPr>
            <p:ph idx="1"/>
          </p:nvPr>
        </p:nvSpPr>
        <p:spPr>
          <a:xfrm>
            <a:off x="5074920" y="1033272"/>
            <a:ext cx="6592824" cy="5312664"/>
          </a:xfrm>
        </p:spPr>
        <p:txBody>
          <a:bodyPr>
            <a:normAutofit/>
          </a:bodyPr>
          <a:lstStyle/>
          <a:p>
            <a:r>
              <a:rPr lang="en-US" b="1" dirty="0"/>
              <a:t>Data Loading: </a:t>
            </a:r>
            <a:r>
              <a:rPr lang="en-US" dirty="0"/>
              <a:t>Read the CSV file, separate the labels and features.</a:t>
            </a:r>
          </a:p>
          <a:p>
            <a:r>
              <a:rPr lang="en-US" b="1" dirty="0"/>
              <a:t>Normalization: </a:t>
            </a:r>
            <a:r>
              <a:rPr lang="en-US" dirty="0"/>
              <a:t>Scale DCT coefficients to a standard range using </a:t>
            </a:r>
            <a:r>
              <a:rPr lang="en-US" dirty="0" err="1"/>
              <a:t>StandardScaler</a:t>
            </a:r>
            <a:r>
              <a:rPr lang="en-US" dirty="0"/>
              <a:t>.</a:t>
            </a:r>
          </a:p>
          <a:p>
            <a:r>
              <a:rPr lang="en-US" b="1" dirty="0"/>
              <a:t>Data Splitting:</a:t>
            </a:r>
            <a:r>
              <a:rPr lang="en-US" dirty="0"/>
              <a:t> Split the data into training, validation (development), and test (evaluation) datasets.</a:t>
            </a:r>
          </a:p>
          <a:p>
            <a:r>
              <a:rPr lang="en-US" b="1" dirty="0"/>
              <a:t>Class Imbalance Handling: </a:t>
            </a:r>
            <a:r>
              <a:rPr lang="en-US" dirty="0"/>
              <a:t>Use techniques like SMOTE or class weighting to mitigate bias towards overrepresented classes.</a:t>
            </a:r>
          </a:p>
        </p:txBody>
      </p:sp>
    </p:spTree>
    <p:extLst>
      <p:ext uri="{BB962C8B-B14F-4D97-AF65-F5344CB8AC3E}">
        <p14:creationId xmlns:p14="http://schemas.microsoft.com/office/powerpoint/2010/main" val="3818950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CDB27-D6AF-D204-E61E-50DCF64A2013}"/>
              </a:ext>
            </a:extLst>
          </p:cNvPr>
          <p:cNvSpPr>
            <a:spLocks noGrp="1"/>
          </p:cNvSpPr>
          <p:nvPr>
            <p:ph type="title"/>
          </p:nvPr>
        </p:nvSpPr>
        <p:spPr>
          <a:xfrm>
            <a:off x="521208" y="834013"/>
            <a:ext cx="11155680" cy="703385"/>
          </a:xfrm>
        </p:spPr>
        <p:txBody>
          <a:bodyPr>
            <a:normAutofit/>
          </a:bodyPr>
          <a:lstStyle/>
          <a:p>
            <a:r>
              <a:rPr lang="en-US" sz="3600" dirty="0"/>
              <a:t>Label Mapping:</a:t>
            </a:r>
          </a:p>
        </p:txBody>
      </p:sp>
      <p:sp>
        <p:nvSpPr>
          <p:cNvPr id="3" name="Content Placeholder 2">
            <a:extLst>
              <a:ext uri="{FF2B5EF4-FFF2-40B4-BE49-F238E27FC236}">
                <a16:creationId xmlns:a16="http://schemas.microsoft.com/office/drawing/2014/main" id="{41EA21C2-BA3D-B729-8708-6294F4AC6FAC}"/>
              </a:ext>
            </a:extLst>
          </p:cNvPr>
          <p:cNvSpPr>
            <a:spLocks noGrp="1"/>
          </p:cNvSpPr>
          <p:nvPr>
            <p:ph idx="1"/>
          </p:nvPr>
        </p:nvSpPr>
        <p:spPr>
          <a:xfrm>
            <a:off x="521208" y="1607736"/>
            <a:ext cx="11155680" cy="4738200"/>
          </a:xfrm>
        </p:spPr>
        <p:txBody>
          <a:bodyPr>
            <a:normAutofit/>
          </a:bodyPr>
          <a:lstStyle/>
          <a:p>
            <a:r>
              <a:rPr lang="en-US" sz="2200" b="1" dirty="0"/>
              <a:t>Original Labels: </a:t>
            </a:r>
            <a:r>
              <a:rPr lang="en-US" sz="2200" dirty="0"/>
              <a:t>9 classes, each representing a specific type of tissue or background.</a:t>
            </a:r>
          </a:p>
          <a:p>
            <a:r>
              <a:rPr lang="en-US" sz="2200" b="1" dirty="0"/>
              <a:t>Collapsing Labels: </a:t>
            </a:r>
            <a:r>
              <a:rPr lang="en-US" sz="2200" dirty="0"/>
              <a:t>Grouped labels into broader categories like:</a:t>
            </a:r>
          </a:p>
          <a:p>
            <a:pPr marL="914400" lvl="1" indent="-457200">
              <a:buFont typeface="+mj-lt"/>
              <a:buAutoNum type="arabicParenR"/>
            </a:pPr>
            <a:r>
              <a:rPr lang="en-US" sz="2200" b="1" dirty="0"/>
              <a:t>Non-Cancer:</a:t>
            </a:r>
            <a:r>
              <a:rPr lang="en-US" sz="2200" dirty="0"/>
              <a:t> norm, </a:t>
            </a:r>
            <a:r>
              <a:rPr lang="en-US" sz="2200" dirty="0" err="1"/>
              <a:t>nneo</a:t>
            </a:r>
            <a:r>
              <a:rPr lang="en-US" sz="2200" dirty="0"/>
              <a:t>.</a:t>
            </a:r>
          </a:p>
          <a:p>
            <a:pPr marL="914400" lvl="1" indent="-457200">
              <a:buFont typeface="+mj-lt"/>
              <a:buAutoNum type="arabicParenR"/>
            </a:pPr>
            <a:r>
              <a:rPr lang="en-US" sz="2200" b="1" dirty="0"/>
              <a:t>Cancer (Interesting): </a:t>
            </a:r>
            <a:r>
              <a:rPr lang="en-US" sz="2200" dirty="0" err="1"/>
              <a:t>infl</a:t>
            </a:r>
            <a:r>
              <a:rPr lang="en-US" sz="2200" dirty="0"/>
              <a:t>, </a:t>
            </a:r>
            <a:r>
              <a:rPr lang="en-US" sz="2200" dirty="0" err="1"/>
              <a:t>dcis</a:t>
            </a:r>
            <a:r>
              <a:rPr lang="en-US" sz="2200" dirty="0"/>
              <a:t>, </a:t>
            </a:r>
            <a:r>
              <a:rPr lang="en-US" sz="2200" dirty="0" err="1"/>
              <a:t>indc</a:t>
            </a:r>
            <a:r>
              <a:rPr lang="en-US" sz="2200" dirty="0"/>
              <a:t>.</a:t>
            </a:r>
          </a:p>
          <a:p>
            <a:pPr marL="914400" lvl="1" indent="-457200">
              <a:buFont typeface="+mj-lt"/>
              <a:buAutoNum type="arabicParenR"/>
            </a:pPr>
            <a:r>
              <a:rPr lang="en-US" sz="2200" b="1" dirty="0"/>
              <a:t>Background (</a:t>
            </a:r>
            <a:r>
              <a:rPr lang="en-US" sz="2200" b="1" dirty="0" err="1"/>
              <a:t>bckg</a:t>
            </a:r>
            <a:r>
              <a:rPr lang="en-US" sz="2200" b="1" dirty="0"/>
              <a:t>): </a:t>
            </a:r>
            <a:r>
              <a:rPr lang="en-US" sz="2200" dirty="0"/>
              <a:t>Used for evaluating model’s ability to differentiate non-relevant tissue.</a:t>
            </a:r>
          </a:p>
          <a:p>
            <a:pPr marL="0" indent="0">
              <a:buNone/>
            </a:pPr>
            <a:r>
              <a:rPr lang="en-US" sz="2200" b="1" dirty="0"/>
              <a:t>Scoring Method:</a:t>
            </a:r>
          </a:p>
          <a:p>
            <a:r>
              <a:rPr lang="en-US" sz="2200" dirty="0"/>
              <a:t>Average error rates for the first five classes and average for </a:t>
            </a:r>
            <a:r>
              <a:rPr lang="en-US" sz="2200" dirty="0" err="1"/>
              <a:t>bckg</a:t>
            </a:r>
            <a:r>
              <a:rPr lang="en-US" sz="2200" dirty="0"/>
              <a:t>.</a:t>
            </a:r>
          </a:p>
        </p:txBody>
      </p:sp>
    </p:spTree>
    <p:extLst>
      <p:ext uri="{BB962C8B-B14F-4D97-AF65-F5344CB8AC3E}">
        <p14:creationId xmlns:p14="http://schemas.microsoft.com/office/powerpoint/2010/main" val="1456413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673C1-8124-9BF7-0BF1-089386A6BD1E}"/>
              </a:ext>
            </a:extLst>
          </p:cNvPr>
          <p:cNvSpPr>
            <a:spLocks noGrp="1"/>
          </p:cNvSpPr>
          <p:nvPr>
            <p:ph type="title"/>
          </p:nvPr>
        </p:nvSpPr>
        <p:spPr>
          <a:xfrm>
            <a:off x="521208" y="834014"/>
            <a:ext cx="11155680" cy="743578"/>
          </a:xfrm>
        </p:spPr>
        <p:txBody>
          <a:bodyPr>
            <a:normAutofit/>
          </a:bodyPr>
          <a:lstStyle/>
          <a:p>
            <a:r>
              <a:rPr lang="en-US" sz="3600" dirty="0"/>
              <a:t>Model Approach:</a:t>
            </a:r>
          </a:p>
        </p:txBody>
      </p:sp>
      <p:graphicFrame>
        <p:nvGraphicFramePr>
          <p:cNvPr id="5" name="Content Placeholder 2">
            <a:extLst>
              <a:ext uri="{FF2B5EF4-FFF2-40B4-BE49-F238E27FC236}">
                <a16:creationId xmlns:a16="http://schemas.microsoft.com/office/drawing/2014/main" id="{980B5897-182A-FC0F-6A56-F9E580394762}"/>
              </a:ext>
            </a:extLst>
          </p:cNvPr>
          <p:cNvGraphicFramePr>
            <a:graphicFrameLocks noGrp="1"/>
          </p:cNvGraphicFramePr>
          <p:nvPr>
            <p:ph idx="1"/>
          </p:nvPr>
        </p:nvGraphicFramePr>
        <p:xfrm>
          <a:off x="521208" y="1507253"/>
          <a:ext cx="11155680" cy="4838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0954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D81895A-6793-A80B-115A-501B8F145309}"/>
              </a:ext>
            </a:extLst>
          </p:cNvPr>
          <p:cNvSpPr>
            <a:spLocks noGrp="1"/>
          </p:cNvSpPr>
          <p:nvPr>
            <p:ph type="title"/>
          </p:nvPr>
        </p:nvSpPr>
        <p:spPr>
          <a:xfrm>
            <a:off x="521208" y="978408"/>
            <a:ext cx="11155680" cy="1115568"/>
          </a:xfrm>
        </p:spPr>
        <p:txBody>
          <a:bodyPr>
            <a:normAutofit/>
          </a:bodyPr>
          <a:lstStyle/>
          <a:p>
            <a:r>
              <a:rPr lang="en-US"/>
              <a:t>Random Forest(RF):</a:t>
            </a:r>
          </a:p>
        </p:txBody>
      </p:sp>
      <p:sp>
        <p:nvSpPr>
          <p:cNvPr id="1033" name="Freeform: Shape 1032">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Random Forest Classification. Random forests (RF) construct many… | by  Pratishtha | Medium">
            <a:extLst>
              <a:ext uri="{FF2B5EF4-FFF2-40B4-BE49-F238E27FC236}">
                <a16:creationId xmlns:a16="http://schemas.microsoft.com/office/drawing/2014/main" id="{F2964FA2-6304-B7B3-A31C-224C063E47F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6818" y="2569214"/>
            <a:ext cx="4077613" cy="242617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245DF68B-7E70-38F3-E3D9-0807AB98C56B}"/>
              </a:ext>
            </a:extLst>
          </p:cNvPr>
          <p:cNvSpPr>
            <a:spLocks noGrp="1"/>
          </p:cNvSpPr>
          <p:nvPr>
            <p:ph idx="1"/>
          </p:nvPr>
        </p:nvSpPr>
        <p:spPr>
          <a:xfrm>
            <a:off x="5366495" y="1635777"/>
            <a:ext cx="6310393" cy="4719303"/>
          </a:xfrm>
        </p:spPr>
        <p:txBody>
          <a:bodyPr>
            <a:noAutofit/>
          </a:bodyPr>
          <a:lstStyle/>
          <a:p>
            <a:pPr marL="0" indent="0">
              <a:lnSpc>
                <a:spcPct val="100000"/>
              </a:lnSpc>
              <a:buNone/>
            </a:pPr>
            <a:r>
              <a:rPr lang="en-US" sz="1500" b="1" dirty="0"/>
              <a:t>How It Works:</a:t>
            </a:r>
          </a:p>
          <a:p>
            <a:pPr>
              <a:lnSpc>
                <a:spcPct val="100000"/>
              </a:lnSpc>
            </a:pPr>
            <a:r>
              <a:rPr lang="en-US" sz="1500" dirty="0"/>
              <a:t>Random Forest is an ensemble learning method based on decision trees.</a:t>
            </a:r>
          </a:p>
          <a:p>
            <a:pPr>
              <a:lnSpc>
                <a:spcPct val="100000"/>
              </a:lnSpc>
            </a:pPr>
            <a:r>
              <a:rPr lang="en-US" sz="1500" dirty="0"/>
              <a:t>It constructs multiple decision trees during training and outputs the mode of the classes (classification) for the individual trees.</a:t>
            </a:r>
          </a:p>
          <a:p>
            <a:pPr>
              <a:lnSpc>
                <a:spcPct val="100000"/>
              </a:lnSpc>
            </a:pPr>
            <a:r>
              <a:rPr lang="en-US" sz="1500" dirty="0"/>
              <a:t>Each tree is trained on a random subset of the data, ensuring diversity among the trees.</a:t>
            </a:r>
          </a:p>
          <a:p>
            <a:pPr>
              <a:lnSpc>
                <a:spcPct val="100000"/>
              </a:lnSpc>
            </a:pPr>
            <a:r>
              <a:rPr lang="en-US" sz="1500" dirty="0"/>
              <a:t>It uses bagging (Bootstrap Aggregating) to improve model stability and prevent overfitting.</a:t>
            </a:r>
          </a:p>
          <a:p>
            <a:pPr marL="0" indent="0">
              <a:lnSpc>
                <a:spcPct val="100000"/>
              </a:lnSpc>
              <a:buNone/>
            </a:pPr>
            <a:r>
              <a:rPr lang="en-US" sz="1500" b="1" dirty="0"/>
              <a:t>Advantages of RF:</a:t>
            </a:r>
          </a:p>
          <a:p>
            <a:pPr>
              <a:lnSpc>
                <a:spcPct val="100000"/>
              </a:lnSpc>
            </a:pPr>
            <a:r>
              <a:rPr lang="en-US" sz="1500" dirty="0"/>
              <a:t>Works well on high-dimensional data (like 3072 features).</a:t>
            </a:r>
          </a:p>
          <a:p>
            <a:pPr>
              <a:lnSpc>
                <a:spcPct val="100000"/>
              </a:lnSpc>
            </a:pPr>
            <a:r>
              <a:rPr lang="en-US" sz="1500" dirty="0"/>
              <a:t>Handles imbalanced data better than some other algorithms.</a:t>
            </a:r>
          </a:p>
          <a:p>
            <a:pPr>
              <a:lnSpc>
                <a:spcPct val="100000"/>
              </a:lnSpc>
            </a:pPr>
            <a:r>
              <a:rPr lang="en-US" sz="1500" dirty="0"/>
              <a:t>No need for scaling or normalization of input features.</a:t>
            </a:r>
          </a:p>
          <a:p>
            <a:pPr marL="0" indent="0">
              <a:lnSpc>
                <a:spcPct val="100000"/>
              </a:lnSpc>
              <a:buNone/>
            </a:pPr>
            <a:r>
              <a:rPr lang="en-US" sz="1500" b="1" dirty="0"/>
              <a:t>Challenges with RF: </a:t>
            </a:r>
            <a:r>
              <a:rPr lang="en-US" sz="1500" dirty="0"/>
              <a:t>Can suffer from overfitting, especially when the model becomes too complex or when the data has many outliers.</a:t>
            </a:r>
          </a:p>
        </p:txBody>
      </p:sp>
    </p:spTree>
    <p:extLst>
      <p:ext uri="{BB962C8B-B14F-4D97-AF65-F5344CB8AC3E}">
        <p14:creationId xmlns:p14="http://schemas.microsoft.com/office/powerpoint/2010/main" val="606801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E4820E3-FBF9-93D0-165C-3456A345A296}"/>
              </a:ext>
            </a:extLst>
          </p:cNvPr>
          <p:cNvPicPr>
            <a:picLocks noChangeAspect="1"/>
          </p:cNvPicPr>
          <p:nvPr/>
        </p:nvPicPr>
        <p:blipFill>
          <a:blip r:embed="rId2"/>
          <a:stretch>
            <a:fillRect/>
          </a:stretch>
        </p:blipFill>
        <p:spPr>
          <a:xfrm>
            <a:off x="1223720" y="600262"/>
            <a:ext cx="9744559" cy="1527574"/>
          </a:xfrm>
          <a:prstGeom prst="rect">
            <a:avLst/>
          </a:prstGeom>
        </p:spPr>
      </p:pic>
      <p:sp>
        <p:nvSpPr>
          <p:cNvPr id="6" name="TextBox 5">
            <a:extLst>
              <a:ext uri="{FF2B5EF4-FFF2-40B4-BE49-F238E27FC236}">
                <a16:creationId xmlns:a16="http://schemas.microsoft.com/office/drawing/2014/main" id="{45E356AC-7495-6F10-2C2D-82B1DAB21CC3}"/>
              </a:ext>
            </a:extLst>
          </p:cNvPr>
          <p:cNvSpPr txBox="1"/>
          <p:nvPr/>
        </p:nvSpPr>
        <p:spPr>
          <a:xfrm>
            <a:off x="797169" y="2564419"/>
            <a:ext cx="11394831" cy="3693319"/>
          </a:xfrm>
          <a:prstGeom prst="rect">
            <a:avLst/>
          </a:prstGeom>
          <a:noFill/>
        </p:spPr>
        <p:txBody>
          <a:bodyPr wrap="square" rtlCol="0">
            <a:spAutoFit/>
          </a:bodyPr>
          <a:lstStyle/>
          <a:p>
            <a:pPr>
              <a:buNone/>
            </a:pPr>
            <a:r>
              <a:rPr lang="en-IN" b="1" dirty="0"/>
              <a:t>Prediction Files Created</a:t>
            </a:r>
            <a:r>
              <a:rPr lang="en-IN" dirty="0"/>
              <a:t>:</a:t>
            </a:r>
          </a:p>
          <a:p>
            <a:pPr>
              <a:buFont typeface="Arial" panose="020B0604020202020204" pitchFamily="34" charset="0"/>
              <a:buChar char="•"/>
            </a:pPr>
            <a:r>
              <a:rPr lang="en-IN" dirty="0"/>
              <a:t>The first message shows that predictions for the </a:t>
            </a:r>
            <a:r>
              <a:rPr lang="en-IN" b="1" dirty="0"/>
              <a:t>train set</a:t>
            </a:r>
            <a:r>
              <a:rPr lang="en-IN" dirty="0"/>
              <a:t> have been saved to the file </a:t>
            </a:r>
            <a:r>
              <a:rPr lang="en-IN" dirty="0" err="1"/>
              <a:t>rf_train_hyp.csv</a:t>
            </a:r>
            <a:r>
              <a:rPr lang="en-IN" dirty="0"/>
              <a:t>.</a:t>
            </a:r>
          </a:p>
          <a:p>
            <a:pPr>
              <a:buFont typeface="Arial" panose="020B0604020202020204" pitchFamily="34" charset="0"/>
              <a:buChar char="•"/>
            </a:pPr>
            <a:r>
              <a:rPr lang="en-IN" dirty="0"/>
              <a:t>The second message shows predictions for the </a:t>
            </a:r>
            <a:r>
              <a:rPr lang="en-IN" b="1" dirty="0"/>
              <a:t>dev set</a:t>
            </a:r>
            <a:r>
              <a:rPr lang="en-IN" dirty="0"/>
              <a:t> have been saved to </a:t>
            </a:r>
            <a:r>
              <a:rPr lang="en-IN" dirty="0" err="1"/>
              <a:t>rf_dev_hyp.csv</a:t>
            </a:r>
            <a:r>
              <a:rPr lang="en-IN" dirty="0"/>
              <a:t>.</a:t>
            </a:r>
          </a:p>
          <a:p>
            <a:pPr>
              <a:buFont typeface="Arial" panose="020B0604020202020204" pitchFamily="34" charset="0"/>
              <a:buChar char="•"/>
            </a:pPr>
            <a:r>
              <a:rPr lang="en-IN" dirty="0"/>
              <a:t>The third message shows predictions for the </a:t>
            </a:r>
            <a:r>
              <a:rPr lang="en-IN" b="1" dirty="0"/>
              <a:t>eval set</a:t>
            </a:r>
            <a:r>
              <a:rPr lang="en-IN" dirty="0"/>
              <a:t> have been saved to </a:t>
            </a:r>
            <a:r>
              <a:rPr lang="en-IN" dirty="0" err="1"/>
              <a:t>rf_eval_hyp.csv</a:t>
            </a:r>
            <a:r>
              <a:rPr lang="en-IN" dirty="0"/>
              <a:t>.</a:t>
            </a:r>
          </a:p>
          <a:p>
            <a:pPr>
              <a:buNone/>
            </a:pPr>
            <a:r>
              <a:rPr lang="en-IN" b="1" dirty="0"/>
              <a:t>Prediction Distribution</a:t>
            </a:r>
            <a:r>
              <a:rPr lang="en-IN" dirty="0"/>
              <a:t>:</a:t>
            </a:r>
            <a:br>
              <a:rPr lang="en-IN" dirty="0"/>
            </a:br>
            <a:r>
              <a:rPr lang="en-IN" dirty="0"/>
              <a:t>Each prediction distribution shows how many samples of each class (0 to 8) were predicted. For example:</a:t>
            </a:r>
          </a:p>
          <a:p>
            <a:pPr>
              <a:buFont typeface="Arial" panose="020B0604020202020204" pitchFamily="34" charset="0"/>
              <a:buChar char="•"/>
            </a:pPr>
            <a:r>
              <a:rPr lang="en-IN" dirty="0"/>
              <a:t>In the </a:t>
            </a:r>
            <a:r>
              <a:rPr lang="en-IN" b="1" dirty="0"/>
              <a:t>train set</a:t>
            </a:r>
            <a:r>
              <a:rPr lang="en-IN" dirty="0"/>
              <a:t> predictions: {0: 2757, 1: 391, 2: 628, 3: 702, 4: 30, 5: 1173, 6: 1218, 7: 467, 8: 2700} shows that class 0 had 2757 predictions, class 1 had 391, and so on.</a:t>
            </a:r>
          </a:p>
          <a:p>
            <a:pPr>
              <a:buFont typeface="Arial" panose="020B0604020202020204" pitchFamily="34" charset="0"/>
              <a:buChar char="•"/>
            </a:pPr>
            <a:r>
              <a:rPr lang="en-IN" dirty="0"/>
              <a:t>In the </a:t>
            </a:r>
            <a:r>
              <a:rPr lang="en-IN" b="1" dirty="0"/>
              <a:t>dev set</a:t>
            </a:r>
            <a:r>
              <a:rPr lang="en-IN" dirty="0"/>
              <a:t> predictions: {0: 1836, 1: 303, 2: 318, 3: 467, 4: 2, 5: 548, 6: 622, 7: 249, 8: 1613}, showing the distribution for the dev data.</a:t>
            </a:r>
          </a:p>
          <a:p>
            <a:pPr>
              <a:buFont typeface="Arial" panose="020B0604020202020204" pitchFamily="34" charset="0"/>
              <a:buChar char="•"/>
            </a:pPr>
            <a:r>
              <a:rPr lang="en-IN" dirty="0"/>
              <a:t>In the </a:t>
            </a:r>
            <a:r>
              <a:rPr lang="en-IN" b="1" dirty="0"/>
              <a:t>eval set</a:t>
            </a:r>
            <a:r>
              <a:rPr lang="en-IN" dirty="0"/>
              <a:t> predictions: {0: 1827, 1: 345, 2: 345, 3: 430, 4: 2, 5: 683, 6: 803, 7: 380, 8: 1444}, indicating the distribution for the evaluation set.</a:t>
            </a:r>
          </a:p>
          <a:p>
            <a:endParaRPr lang="en-US" dirty="0"/>
          </a:p>
        </p:txBody>
      </p:sp>
    </p:spTree>
    <p:extLst>
      <p:ext uri="{BB962C8B-B14F-4D97-AF65-F5344CB8AC3E}">
        <p14:creationId xmlns:p14="http://schemas.microsoft.com/office/powerpoint/2010/main" val="3505173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2" name="Rectangle 2061">
            <a:extLst>
              <a:ext uri="{FF2B5EF4-FFF2-40B4-BE49-F238E27FC236}">
                <a16:creationId xmlns:a16="http://schemas.microsoft.com/office/drawing/2014/main" id="{9E10BDB4-64F2-477D-A03B-9F8352D5E0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D406525-AE67-4829-7090-F4C253193EB0}"/>
              </a:ext>
            </a:extLst>
          </p:cNvPr>
          <p:cNvSpPr>
            <a:spLocks noGrp="1"/>
          </p:cNvSpPr>
          <p:nvPr>
            <p:ph type="title"/>
          </p:nvPr>
        </p:nvSpPr>
        <p:spPr>
          <a:xfrm>
            <a:off x="521208" y="978408"/>
            <a:ext cx="5020056" cy="2276856"/>
          </a:xfrm>
        </p:spPr>
        <p:txBody>
          <a:bodyPr>
            <a:normAutofit/>
          </a:bodyPr>
          <a:lstStyle/>
          <a:p>
            <a:r>
              <a:rPr lang="en-US" dirty="0"/>
              <a:t>Convolutional Neural Network (CNN):</a:t>
            </a:r>
          </a:p>
        </p:txBody>
      </p:sp>
      <p:sp>
        <p:nvSpPr>
          <p:cNvPr id="2064" name="Rectangle 2063">
            <a:extLst>
              <a:ext uri="{FF2B5EF4-FFF2-40B4-BE49-F238E27FC236}">
                <a16:creationId xmlns:a16="http://schemas.microsoft.com/office/drawing/2014/main" id="{C7C5FE1C-310B-4F6B-A44A-BC43430A2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onvolutional Neural Networks">
            <a:extLst>
              <a:ext uri="{FF2B5EF4-FFF2-40B4-BE49-F238E27FC236}">
                <a16:creationId xmlns:a16="http://schemas.microsoft.com/office/drawing/2014/main" id="{CF5B0E96-FBB9-D8B3-BFBA-0C188798489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4229" y="3057525"/>
            <a:ext cx="5011957" cy="268139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56FCBDA-162B-DB2D-F365-84C24388ECAE}"/>
              </a:ext>
            </a:extLst>
          </p:cNvPr>
          <p:cNvSpPr>
            <a:spLocks noGrp="1"/>
          </p:cNvSpPr>
          <p:nvPr>
            <p:ph idx="1"/>
          </p:nvPr>
        </p:nvSpPr>
        <p:spPr>
          <a:xfrm>
            <a:off x="6038471" y="3057525"/>
            <a:ext cx="5638417" cy="3297555"/>
          </a:xfrm>
        </p:spPr>
        <p:txBody>
          <a:bodyPr anchor="b">
            <a:noAutofit/>
          </a:bodyPr>
          <a:lstStyle/>
          <a:p>
            <a:pPr marL="0" indent="0">
              <a:lnSpc>
                <a:spcPct val="100000"/>
              </a:lnSpc>
              <a:buNone/>
            </a:pPr>
            <a:r>
              <a:rPr lang="en-US" sz="1500" b="1" dirty="0"/>
              <a:t>How It Works:</a:t>
            </a:r>
          </a:p>
          <a:p>
            <a:pPr>
              <a:lnSpc>
                <a:spcPct val="100000"/>
              </a:lnSpc>
            </a:pPr>
            <a:r>
              <a:rPr lang="en-US" sz="1500" dirty="0"/>
              <a:t>A CNN is a specialized deep learning model designed for image data.</a:t>
            </a:r>
          </a:p>
          <a:p>
            <a:pPr>
              <a:lnSpc>
                <a:spcPct val="100000"/>
              </a:lnSpc>
            </a:pPr>
            <a:r>
              <a:rPr lang="en-US" sz="1500" dirty="0"/>
              <a:t>It works by learning spatial hierarchies using convolutional layers.</a:t>
            </a:r>
          </a:p>
          <a:p>
            <a:pPr>
              <a:lnSpc>
                <a:spcPct val="100000"/>
              </a:lnSpc>
            </a:pPr>
            <a:r>
              <a:rPr lang="en-US" sz="1500" dirty="0"/>
              <a:t>CNNs apply filters (kernels) to local patches of an image to learn features like edges, textures, or shapes.</a:t>
            </a:r>
          </a:p>
          <a:p>
            <a:pPr>
              <a:lnSpc>
                <a:spcPct val="100000"/>
              </a:lnSpc>
            </a:pPr>
            <a:r>
              <a:rPr lang="en-US" sz="1500" dirty="0"/>
              <a:t>Max pooling layers are used to reduce spatial dimensions and increase computation efficiency.</a:t>
            </a:r>
          </a:p>
          <a:p>
            <a:pPr>
              <a:lnSpc>
                <a:spcPct val="100000"/>
              </a:lnSpc>
            </a:pPr>
            <a:r>
              <a:rPr lang="en-US" sz="1500" dirty="0"/>
              <a:t>The fully connected layers at the end of the network perform the classification based on the learned features.</a:t>
            </a:r>
          </a:p>
          <a:p>
            <a:pPr marL="0" indent="0">
              <a:lnSpc>
                <a:spcPct val="100000"/>
              </a:lnSpc>
              <a:buNone/>
            </a:pPr>
            <a:r>
              <a:rPr lang="en-US" sz="1500" b="1" dirty="0"/>
              <a:t>Advantages of CNN:</a:t>
            </a:r>
          </a:p>
          <a:p>
            <a:pPr>
              <a:lnSpc>
                <a:spcPct val="100000"/>
              </a:lnSpc>
            </a:pPr>
            <a:r>
              <a:rPr lang="en-US" sz="1500" dirty="0"/>
              <a:t>Feature extraction is learned automatically, reducing the need for manual feature engineering.</a:t>
            </a:r>
          </a:p>
          <a:p>
            <a:pPr>
              <a:lnSpc>
                <a:spcPct val="100000"/>
              </a:lnSpc>
            </a:pPr>
            <a:r>
              <a:rPr lang="en-US" sz="1500" dirty="0"/>
              <a:t>Captures complex patterns and hierarchies, making it ideal for image-related tasks.</a:t>
            </a:r>
          </a:p>
          <a:p>
            <a:pPr marL="0" indent="0">
              <a:lnSpc>
                <a:spcPct val="100000"/>
              </a:lnSpc>
              <a:buNone/>
            </a:pPr>
            <a:r>
              <a:rPr lang="en-US" sz="1500" b="1" dirty="0"/>
              <a:t>Challenges with CNN: </a:t>
            </a:r>
            <a:r>
              <a:rPr lang="en-US" sz="1500" dirty="0"/>
              <a:t>Requires a large amount of data for training and can be computationally expensive, especially for high-dimensional inputs.</a:t>
            </a:r>
          </a:p>
        </p:txBody>
      </p:sp>
    </p:spTree>
    <p:extLst>
      <p:ext uri="{BB962C8B-B14F-4D97-AF65-F5344CB8AC3E}">
        <p14:creationId xmlns:p14="http://schemas.microsoft.com/office/powerpoint/2010/main" val="1365342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9" name="Rectangle 18">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table of numbers with green text&#10;&#10;AI-generated content may be incorrect.">
            <a:extLst>
              <a:ext uri="{FF2B5EF4-FFF2-40B4-BE49-F238E27FC236}">
                <a16:creationId xmlns:a16="http://schemas.microsoft.com/office/drawing/2014/main" id="{5A17A5CB-2E4B-02BE-E7EC-6576CB738A44}"/>
              </a:ext>
            </a:extLst>
          </p:cNvPr>
          <p:cNvPicPr>
            <a:picLocks noChangeAspect="1"/>
          </p:cNvPicPr>
          <p:nvPr/>
        </p:nvPicPr>
        <p:blipFill>
          <a:blip r:embed="rId2"/>
          <a:stretch>
            <a:fillRect/>
          </a:stretch>
        </p:blipFill>
        <p:spPr>
          <a:xfrm>
            <a:off x="739960" y="508017"/>
            <a:ext cx="3035717" cy="5837919"/>
          </a:xfrm>
          <a:prstGeom prst="rect">
            <a:avLst/>
          </a:prstGeom>
        </p:spPr>
      </p:pic>
      <p:sp>
        <p:nvSpPr>
          <p:cNvPr id="21" name="Freeform: Shape 20">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58484" y="508090"/>
            <a:ext cx="5513832"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7D9019DB-F9D2-E028-B4B2-56D9389FB06E}"/>
              </a:ext>
            </a:extLst>
          </p:cNvPr>
          <p:cNvSpPr txBox="1"/>
          <p:nvPr/>
        </p:nvSpPr>
        <p:spPr>
          <a:xfrm>
            <a:off x="4515637" y="852407"/>
            <a:ext cx="7152107" cy="5493529"/>
          </a:xfrm>
          <a:prstGeom prst="rect">
            <a:avLst/>
          </a:prstGeom>
        </p:spPr>
        <p:txBody>
          <a:bodyPr vert="horz" lIns="91440" tIns="45720" rIns="91440" bIns="45720" rtlCol="0">
            <a:noAutofit/>
          </a:bodyPr>
          <a:lstStyle/>
          <a:p>
            <a:pPr>
              <a:buFont typeface="+mj-lt"/>
              <a:buAutoNum type="arabicPeriod"/>
            </a:pPr>
            <a:r>
              <a:rPr lang="en-IN" b="1" dirty="0"/>
              <a:t>Accuracy</a:t>
            </a:r>
            <a:r>
              <a:rPr lang="en-IN" dirty="0"/>
              <a:t>: This is the percentage of correct predictions the model is making on the training data. For example, in Epoch 15/58, the training accuracy is 0.8937, meaning 89.37% of the training data was correctly classified at that point.</a:t>
            </a:r>
          </a:p>
          <a:p>
            <a:pPr>
              <a:buFont typeface="+mj-lt"/>
              <a:buAutoNum type="arabicPeriod"/>
            </a:pPr>
            <a:r>
              <a:rPr lang="en-IN" b="1" dirty="0"/>
              <a:t>Loss</a:t>
            </a:r>
            <a:r>
              <a:rPr lang="en-IN" dirty="0"/>
              <a:t>: This is the error value the model is trying to minimize. The loss function measures the difference between the model's predicted outputs and the actual target values. A lower loss indicates better performance. For instance, in Epoch 15/58, the training loss is 0.3301, which is a good indicator of how well the model is learning.</a:t>
            </a:r>
          </a:p>
          <a:p>
            <a:pPr>
              <a:buFont typeface="+mj-lt"/>
              <a:buAutoNum type="arabicPeriod"/>
            </a:pPr>
            <a:r>
              <a:rPr lang="en-IN" b="1" dirty="0"/>
              <a:t>Validation Accuracy and Loss</a:t>
            </a:r>
            <a:r>
              <a:rPr lang="en-IN" dirty="0"/>
              <a:t>: These metrics show how well the model is performing on unseen validation data. In the same epoch (15/58), the validation accuracy is 0.8739, which tells us how accurately the model predicts on the validation set. Similarly, the validation loss (0.4231) tells us how far off the predictions are from the actual values on the validation data.</a:t>
            </a:r>
          </a:p>
          <a:p>
            <a:r>
              <a:rPr lang="en-IN" dirty="0"/>
              <a:t>These values help in understanding whether the model is overfitting or underfitting. For example, a high training accuracy with a much lower validation accuracy might indicate overfitting, where the model performs well on the training data but poorly on new, unseen data.</a:t>
            </a:r>
          </a:p>
        </p:txBody>
      </p:sp>
    </p:spTree>
    <p:extLst>
      <p:ext uri="{BB962C8B-B14F-4D97-AF65-F5344CB8AC3E}">
        <p14:creationId xmlns:p14="http://schemas.microsoft.com/office/powerpoint/2010/main" val="334169835"/>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280</TotalTime>
  <Words>1508</Words>
  <Application>Microsoft Macintosh PowerPoint</Application>
  <PresentationFormat>Widescreen</PresentationFormat>
  <Paragraphs>104</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Arial</vt:lpstr>
      <vt:lpstr>Bierstadt</vt:lpstr>
      <vt:lpstr>GestaltVTI</vt:lpstr>
      <vt:lpstr>ECE-8527  INTRO TO MACHINE LEARNING AND  PATTERN RECOGNITION  FINAL PROJECT</vt:lpstr>
      <vt:lpstr>Introduction to Dataset:</vt:lpstr>
      <vt:lpstr>Data Processing:</vt:lpstr>
      <vt:lpstr>Label Mapping:</vt:lpstr>
      <vt:lpstr>Model Approach:</vt:lpstr>
      <vt:lpstr>Random Forest(RF):</vt:lpstr>
      <vt:lpstr>PowerPoint Presentation</vt:lpstr>
      <vt:lpstr>Convolutional Neural Network (CNN):</vt:lpstr>
      <vt:lpstr>PowerPoint Presentation</vt:lpstr>
      <vt:lpstr>Results:</vt:lpstr>
      <vt:lpstr>Comparison of RF and CNN Models</vt:lpstr>
      <vt:lpstr>Key Challenges and Insights:</vt:lpstr>
      <vt:lpstr>Future work and Improvements</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Batchu,Yashaswini</dc:creator>
  <cp:lastModifiedBy>Batchu,Yashaswini</cp:lastModifiedBy>
  <cp:revision>9</cp:revision>
  <dcterms:created xsi:type="dcterms:W3CDTF">2025-05-02T06:29:14Z</dcterms:created>
  <dcterms:modified xsi:type="dcterms:W3CDTF">2025-05-05T04:05:09Z</dcterms:modified>
</cp:coreProperties>
</file>