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86" r:id="rId7"/>
    <p:sldId id="289" r:id="rId8"/>
    <p:sldId id="300" r:id="rId9"/>
    <p:sldId id="301" r:id="rId10"/>
    <p:sldId id="306" r:id="rId11"/>
    <p:sldId id="299" r:id="rId12"/>
    <p:sldId id="302" r:id="rId13"/>
    <p:sldId id="303" r:id="rId14"/>
    <p:sldId id="304" r:id="rId15"/>
    <p:sldId id="30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5646" autoAdjust="0"/>
  </p:normalViewPr>
  <p:slideViewPr>
    <p:cSldViewPr snapToGrid="0">
      <p:cViewPr varScale="1">
        <p:scale>
          <a:sx n="106" d="100"/>
          <a:sy n="106" d="100"/>
        </p:scale>
        <p:origin x="798" y="96"/>
      </p:cViewPr>
      <p:guideLst/>
    </p:cSldViewPr>
  </p:slideViewPr>
  <p:outlineViewPr>
    <p:cViewPr>
      <p:scale>
        <a:sx n="33" d="100"/>
        <a:sy n="33" d="100"/>
      </p:scale>
      <p:origin x="0" y="-5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58" d="100"/>
          <a:sy n="58" d="100"/>
        </p:scale>
        <p:origin x="2371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5/2/2025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021117-037D-3F18-CD1A-16C38871E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7EF89A3-EC46-7E2A-9E83-29F8A00E99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69A36CA-0F12-4D51-CE52-B86C52EFE5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ED296-83A8-4F85-2E87-D8AF4F49E2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47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48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93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297CFF-6D6F-E14C-CCF4-04B1DD5D4F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6D6BA8C-1D6C-6450-2C8A-CDF9E5E252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E5B9D14-38B7-D168-83ED-F4C80E6712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6DD70-EAB9-C0B6-EC3B-0F932675E6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93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C46C8E-AF38-F75B-244F-2CCEF6A22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B0FEE08-EC2E-1E4D-F9AB-8753BDA814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EF77EBB-CE8C-386F-67B4-26A95CC255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407FB-D3D5-F395-3AFA-6AB2AA8102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960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7FFD3A-2AB8-F0AD-D584-C3BDCED898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E1CC13B-4FB6-23E1-F340-31151247C5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AF350CA-DE43-40B2-46D9-3DCCF560A2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1176A-C43E-EE84-F8BE-540A12507C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165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8D3813-D19A-AD80-4DC7-58B278941B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6A2CFCF-724A-420F-EB6F-46ED7AF4A4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38E9B74-4851-8441-5F43-0CA84D5272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9FEA7-3ADA-B169-8FAB-4B1B149BCA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24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3F58FF-BE85-392C-917C-661884898F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5FA4093-13E5-70B2-11D9-43C4ECC622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8F59357-7946-8E2E-2607-D27B7DD381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4899AD-6194-C870-8FCC-4CC80B0232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45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8864" y="102021"/>
            <a:ext cx="9779183" cy="174441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8865" y="2017467"/>
            <a:ext cx="9779182" cy="3366815"/>
          </a:xfr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71600"/>
            <a:ext cx="5486400" cy="4114800"/>
          </a:xfrm>
        </p:spPr>
        <p:txBody>
          <a:bodyPr anchor="ctr" anchorCtr="0">
            <a:noAutofit/>
          </a:bodyPr>
          <a:lstStyle>
            <a:lvl1pPr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124234B-E1C4-2616-9993-A23142AA69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83438" y="1168400"/>
            <a:ext cx="4500562" cy="45212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6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085"/>
            <a:ext cx="9779183" cy="160083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EED44-783E-8705-4119-D7E9F7D4F2B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166087" y="2652713"/>
            <a:ext cx="9780587" cy="3436936"/>
          </a:xfrm>
        </p:spPr>
        <p:txBody>
          <a:bodyPr>
            <a:normAutofit/>
          </a:bodyPr>
          <a:lstStyle>
            <a:lvl1pPr marL="3429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09728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3716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7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bIns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601200" cy="1653371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4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69008"/>
            <a:ext cx="9779183" cy="1706563"/>
          </a:xfrm>
        </p:spPr>
        <p:txBody>
          <a:bodyPr anchor="b">
            <a:noAutofit/>
          </a:bodyPr>
          <a:lstStyle>
            <a:lvl1pPr>
              <a:defRPr sz="4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26B296A-EB6A-9BE9-E813-B15C46524F4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530352" indent="-530352">
              <a:spcBef>
                <a:spcPts val="1000"/>
              </a:spcBef>
              <a:buFont typeface="+mj-lt"/>
              <a:buAutoNum type="arabicPeriod"/>
              <a:defRPr sz="2000">
                <a:solidFill>
                  <a:schemeClr val="bg1"/>
                </a:solidFill>
                <a:latin typeface="+mn-lt"/>
              </a:defRPr>
            </a:lvl1pPr>
            <a:lvl2pPr marL="1097280" indent="-530352">
              <a:spcBef>
                <a:spcPts val="1000"/>
              </a:spcBef>
              <a:buFont typeface="+mj-lt"/>
              <a:buAutoNum type="alphaLcPeriod"/>
              <a:defRPr sz="2000">
                <a:solidFill>
                  <a:schemeClr val="bg1"/>
                </a:solidFill>
                <a:latin typeface="+mn-lt"/>
              </a:defRPr>
            </a:lvl2pPr>
            <a:lvl3pPr marL="1645920" indent="-530352">
              <a:spcBef>
                <a:spcPts val="1000"/>
              </a:spcBef>
              <a:buFont typeface="+mj-lt"/>
              <a:buAutoNum type="arabicParenR"/>
              <a:defRPr sz="2000">
                <a:solidFill>
                  <a:schemeClr val="bg1"/>
                </a:solidFill>
                <a:latin typeface="+mn-lt"/>
              </a:defRPr>
            </a:lvl3pPr>
            <a:lvl4pPr marL="1920240" indent="-530352">
              <a:spcBef>
                <a:spcPts val="1000"/>
              </a:spcBef>
              <a:buFont typeface="+mj-lt"/>
              <a:buAutoNum type="alphaLcParenR"/>
              <a:defRPr sz="2000">
                <a:solidFill>
                  <a:schemeClr val="bg1"/>
                </a:solidFill>
                <a:latin typeface="+mn-lt"/>
              </a:defRPr>
            </a:lvl4pPr>
            <a:lvl5pPr marL="2560320" indent="-514350">
              <a:spcBef>
                <a:spcPts val="1000"/>
              </a:spcBef>
              <a:buFont typeface="+mj-lt"/>
              <a:buAutoNum type="romanLcPeriod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35B7D5-E7F8-1267-8942-3C97BE836B9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2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62811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71" r:id="rId4"/>
    <p:sldLayoutId id="2147483659" r:id="rId5"/>
    <p:sldLayoutId id="2147483668" r:id="rId6"/>
    <p:sldLayoutId id="2147483669" r:id="rId7"/>
    <p:sldLayoutId id="2147483661" r:id="rId8"/>
    <p:sldLayoutId id="2147483666" r:id="rId9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232913"/>
            <a:ext cx="8392966" cy="3830130"/>
          </a:xfrm>
        </p:spPr>
        <p:txBody>
          <a:bodyPr/>
          <a:lstStyle/>
          <a:p>
            <a:r>
              <a:rPr lang="en-US" b="0" dirty="0"/>
              <a:t>ML Models for DCT Data</a:t>
            </a:r>
            <a:br>
              <a:rPr lang="en-US" b="0" dirty="0"/>
            </a:br>
            <a:r>
              <a:rPr lang="en-US" sz="1400" b="0" dirty="0"/>
              <a:t>ECE 8527 Final Project</a:t>
            </a:r>
            <a:br>
              <a:rPr lang="en-US" sz="1400" b="0" dirty="0"/>
            </a:br>
            <a:r>
              <a:rPr lang="en-US" sz="1100" b="0" dirty="0"/>
              <a:t>Zephan Joseph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B1AC55-1F91-7C11-BD32-029EE99AF4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2DCD007-C792-DEC3-198B-DF152D37A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69008"/>
            <a:ext cx="9779183" cy="1706563"/>
          </a:xfrm>
        </p:spPr>
        <p:txBody>
          <a:bodyPr anchor="b">
            <a:normAutofit/>
          </a:bodyPr>
          <a:lstStyle/>
          <a:p>
            <a:r>
              <a:rPr lang="en-US" dirty="0"/>
              <a:t>Training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FB5C3-9687-EBD6-0C13-7BFCD66E17D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096000" y="2346891"/>
            <a:ext cx="5431949" cy="3297547"/>
          </a:xfrm>
        </p:spPr>
        <p:txBody>
          <a:bodyPr>
            <a:normAutofit/>
          </a:bodyPr>
          <a:lstStyle/>
          <a:p>
            <a:pPr marL="569214" lvl="1" indent="-285750"/>
            <a:r>
              <a:rPr lang="en-US" sz="1700" dirty="0"/>
              <a:t>Trained over 40 epochs</a:t>
            </a:r>
          </a:p>
          <a:p>
            <a:pPr marL="569214" lvl="1" indent="-285750"/>
            <a:r>
              <a:rPr lang="en-US" sz="1700" dirty="0" err="1"/>
              <a:t>xb</a:t>
            </a:r>
            <a:r>
              <a:rPr lang="en-US" sz="1700" dirty="0"/>
              <a:t> and </a:t>
            </a:r>
            <a:r>
              <a:rPr lang="en-US" sz="1700" dirty="0" err="1"/>
              <a:t>yb</a:t>
            </a:r>
            <a:endParaRPr lang="en-US" sz="1700" dirty="0"/>
          </a:p>
          <a:p>
            <a:pPr marL="569214" lvl="1" indent="-285750"/>
            <a:r>
              <a:rPr lang="en-US" sz="1700" dirty="0"/>
              <a:t>Smaller batches of features and labels</a:t>
            </a:r>
          </a:p>
          <a:p>
            <a:pPr marL="569214" lvl="1" indent="-285750"/>
            <a:r>
              <a:rPr lang="en-US" sz="1700" dirty="0"/>
              <a:t>Compute cross-entropy loss in each iteration, comparing predictions to true labels</a:t>
            </a:r>
          </a:p>
          <a:p>
            <a:pPr marL="569214" lvl="1" indent="-285750"/>
            <a:r>
              <a:rPr lang="en-US" sz="1700" dirty="0"/>
              <a:t>Perform backpropagation to compute loss</a:t>
            </a:r>
          </a:p>
          <a:p>
            <a:pPr marL="569214" lvl="1" indent="-285750"/>
            <a:r>
              <a:rPr lang="en-US" sz="1700" dirty="0"/>
              <a:t>Use </a:t>
            </a:r>
            <a:r>
              <a:rPr lang="en-US" sz="1700" dirty="0" err="1"/>
              <a:t>adamW</a:t>
            </a:r>
            <a:r>
              <a:rPr lang="en-US" sz="1700" dirty="0"/>
              <a:t> (</a:t>
            </a:r>
            <a:r>
              <a:rPr lang="en-US" sz="1700" dirty="0" err="1"/>
              <a:t>optimizer.step</a:t>
            </a:r>
            <a:r>
              <a:rPr lang="en-US" sz="1700" dirty="0"/>
              <a:t>())</a:t>
            </a:r>
          </a:p>
          <a:p>
            <a:pPr marL="569214" lvl="1" indent="-285750"/>
            <a:r>
              <a:rPr lang="en-US" sz="1700" dirty="0"/>
              <a:t>Computes total loss and prints average loss for the epoch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DC5CAE-DBA6-C9E3-5F66-82EACAAFD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51" y="2918213"/>
            <a:ext cx="5309508" cy="215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096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60774E-F9EA-F98E-47B8-ABC328279A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59A0575-4F0F-1C87-E3BD-EB50EDCC5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69008"/>
            <a:ext cx="9779183" cy="1706563"/>
          </a:xfrm>
        </p:spPr>
        <p:txBody>
          <a:bodyPr anchor="b">
            <a:normAutofit/>
          </a:bodyPr>
          <a:lstStyle/>
          <a:p>
            <a:r>
              <a:rPr lang="en-US" dirty="0"/>
              <a:t>Predictions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BAC8B-50BB-BBB4-FB94-581B99F7B45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194661" y="3337004"/>
            <a:ext cx="5431949" cy="1317324"/>
          </a:xfrm>
        </p:spPr>
        <p:txBody>
          <a:bodyPr>
            <a:normAutofit/>
          </a:bodyPr>
          <a:lstStyle/>
          <a:p>
            <a:pPr marL="569214" lvl="1" indent="-285750"/>
            <a:r>
              <a:rPr lang="en-US" sz="1700" dirty="0"/>
              <a:t>Load and reshape training features into tensors</a:t>
            </a:r>
          </a:p>
          <a:p>
            <a:pPr marL="569214" lvl="1" indent="-285750"/>
            <a:r>
              <a:rPr lang="en-US" sz="1700" dirty="0"/>
              <a:t>Applies normalization like the training loop</a:t>
            </a:r>
          </a:p>
          <a:p>
            <a:pPr marL="569214" lvl="1" indent="-285750"/>
            <a:r>
              <a:rPr lang="en-US" sz="1700" dirty="0"/>
              <a:t>Argmax takes the predicted class label for each sample from logits</a:t>
            </a:r>
          </a:p>
          <a:p>
            <a:pPr marL="569214" lvl="1" indent="-285750"/>
            <a:endParaRPr lang="en-US" sz="1700" dirty="0"/>
          </a:p>
          <a:p>
            <a:pPr marL="569214" lvl="1" indent="-285750"/>
            <a:endParaRPr lang="en-US" sz="17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190B6A-F6C3-A68B-E4B9-043D49D479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492" y="2609585"/>
            <a:ext cx="4829849" cy="277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49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EC7A9-B254-3ADA-90B4-80CA27A69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71600"/>
            <a:ext cx="9434116" cy="4114800"/>
          </a:xfrm>
        </p:spPr>
        <p:txBody>
          <a:bodyPr/>
          <a:lstStyle/>
          <a:p>
            <a:r>
              <a:rPr lang="en-US" u="sng" dirty="0"/>
              <a:t>Results</a:t>
            </a:r>
            <a:br>
              <a:rPr lang="en-US" dirty="0"/>
            </a:br>
            <a:r>
              <a:rPr lang="en-US" dirty="0"/>
              <a:t>Train: score =    12.2269% </a:t>
            </a:r>
            <a:br>
              <a:rPr lang="en-US" dirty="0"/>
            </a:br>
            <a:r>
              <a:rPr lang="en-US" dirty="0"/>
              <a:t>Dev: score =    12.2074%</a:t>
            </a:r>
          </a:p>
        </p:txBody>
      </p:sp>
    </p:spTree>
    <p:extLst>
      <p:ext uri="{BB962C8B-B14F-4D97-AF65-F5344CB8AC3E}">
        <p14:creationId xmlns:p14="http://schemas.microsoft.com/office/powerpoint/2010/main" val="334592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64" y="102021"/>
            <a:ext cx="9779183" cy="1744415"/>
          </a:xfrm>
        </p:spPr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865" y="2017467"/>
            <a:ext cx="9779182" cy="43109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sz="2000" dirty="0"/>
              <a:t>256x256 DCT of a digital pathology image</a:t>
            </a:r>
          </a:p>
          <a:p>
            <a:pPr marL="457200" indent="-457200">
              <a:buFontTx/>
              <a:buChar char="-"/>
            </a:pPr>
            <a:r>
              <a:rPr lang="en-US" sz="2000" dirty="0"/>
              <a:t>8 coefficients:</a:t>
            </a:r>
          </a:p>
          <a:p>
            <a:pPr marL="914400" lvl="1" indent="-457200">
              <a:lnSpc>
                <a:spcPct val="100000"/>
              </a:lnSpc>
              <a:buFontTx/>
              <a:buChar char="-"/>
            </a:pPr>
            <a:r>
              <a:rPr lang="en-US" sz="1050" b="1" dirty="0"/>
              <a:t> 0 = 'norm'</a:t>
            </a:r>
          </a:p>
          <a:p>
            <a:pPr marL="914400" lvl="1" indent="-457200">
              <a:lnSpc>
                <a:spcPct val="100000"/>
              </a:lnSpc>
              <a:buFontTx/>
              <a:buChar char="-"/>
            </a:pPr>
            <a:r>
              <a:rPr lang="en-US" sz="1050" dirty="0"/>
              <a:t> 1 = '</a:t>
            </a:r>
            <a:r>
              <a:rPr lang="en-US" sz="1050" dirty="0" err="1"/>
              <a:t>artf</a:t>
            </a:r>
            <a:r>
              <a:rPr lang="en-US" sz="1050" dirty="0"/>
              <a:t>'</a:t>
            </a:r>
          </a:p>
          <a:p>
            <a:pPr marL="914400" lvl="1" indent="-457200">
              <a:lnSpc>
                <a:spcPct val="100000"/>
              </a:lnSpc>
              <a:buFontTx/>
              <a:buChar char="-"/>
            </a:pPr>
            <a:r>
              <a:rPr lang="en-US" sz="1050" b="1" dirty="0"/>
              <a:t> 2 = '</a:t>
            </a:r>
            <a:r>
              <a:rPr lang="en-US" sz="1050" b="1" dirty="0" err="1"/>
              <a:t>nneo</a:t>
            </a:r>
            <a:r>
              <a:rPr lang="en-US" sz="1050" b="1" dirty="0"/>
              <a:t>'</a:t>
            </a:r>
          </a:p>
          <a:p>
            <a:pPr marL="914400" lvl="1" indent="-457200">
              <a:lnSpc>
                <a:spcPct val="100000"/>
              </a:lnSpc>
              <a:buFontTx/>
              <a:buChar char="-"/>
            </a:pPr>
            <a:r>
              <a:rPr lang="en-US" sz="1050" b="1" dirty="0"/>
              <a:t> 3 = '</a:t>
            </a:r>
            <a:r>
              <a:rPr lang="en-US" sz="1050" b="1" dirty="0" err="1"/>
              <a:t>infl</a:t>
            </a:r>
            <a:r>
              <a:rPr lang="en-US" sz="1050" b="1" dirty="0"/>
              <a:t>'</a:t>
            </a:r>
          </a:p>
          <a:p>
            <a:pPr marL="914400" lvl="1" indent="-457200">
              <a:lnSpc>
                <a:spcPct val="100000"/>
              </a:lnSpc>
              <a:buFontTx/>
              <a:buChar char="-"/>
            </a:pPr>
            <a:r>
              <a:rPr lang="en-US" sz="1050" dirty="0"/>
              <a:t> 4 = 'susp'</a:t>
            </a:r>
          </a:p>
          <a:p>
            <a:pPr marL="914400" lvl="1" indent="-457200">
              <a:lnSpc>
                <a:spcPct val="100000"/>
              </a:lnSpc>
              <a:buFontTx/>
              <a:buChar char="-"/>
            </a:pPr>
            <a:r>
              <a:rPr lang="en-US" sz="1050" b="1" dirty="0"/>
              <a:t> 5 = '</a:t>
            </a:r>
            <a:r>
              <a:rPr lang="en-US" sz="1050" b="1" dirty="0" err="1"/>
              <a:t>dcis</a:t>
            </a:r>
            <a:r>
              <a:rPr lang="en-US" sz="1050" b="1" dirty="0"/>
              <a:t>'</a:t>
            </a:r>
          </a:p>
          <a:p>
            <a:pPr marL="914400" lvl="1" indent="-457200">
              <a:lnSpc>
                <a:spcPct val="100000"/>
              </a:lnSpc>
              <a:buFontTx/>
              <a:buChar char="-"/>
            </a:pPr>
            <a:r>
              <a:rPr lang="en-US" sz="1050" b="1" dirty="0"/>
              <a:t> 6 = '</a:t>
            </a:r>
            <a:r>
              <a:rPr lang="en-US" sz="1050" b="1" dirty="0" err="1"/>
              <a:t>indc</a:t>
            </a:r>
            <a:r>
              <a:rPr lang="en-US" sz="1050" b="1" dirty="0"/>
              <a:t>'</a:t>
            </a:r>
          </a:p>
          <a:p>
            <a:pPr marL="914400" lvl="1" indent="-457200">
              <a:lnSpc>
                <a:spcPct val="100000"/>
              </a:lnSpc>
              <a:buFontTx/>
              <a:buChar char="-"/>
            </a:pPr>
            <a:r>
              <a:rPr lang="en-US" sz="1050" dirty="0"/>
              <a:t> 7 = 'null'</a:t>
            </a:r>
          </a:p>
          <a:p>
            <a:pPr marL="914400" lvl="1" indent="-457200">
              <a:lnSpc>
                <a:spcPct val="100000"/>
              </a:lnSpc>
              <a:buFontTx/>
              <a:buChar char="-"/>
            </a:pPr>
            <a:r>
              <a:rPr lang="en-US" sz="1050" b="1" dirty="0"/>
              <a:t> 8 = '</a:t>
            </a:r>
            <a:r>
              <a:rPr lang="en-US" sz="1050" b="1" dirty="0" err="1"/>
              <a:t>bckg</a:t>
            </a:r>
            <a:r>
              <a:rPr lang="en-US" sz="1050" b="1" dirty="0"/>
              <a:t>’</a:t>
            </a:r>
          </a:p>
          <a:p>
            <a:pPr marL="457200" indent="-457200">
              <a:buFontTx/>
              <a:buChar char="-"/>
            </a:pPr>
            <a:r>
              <a:rPr lang="en-US" sz="2000" dirty="0"/>
              <a:t>Our goal: develop a non-NN and NN based systems to classify data to be non-cancerous or data of interest</a:t>
            </a:r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1" y="1371600"/>
            <a:ext cx="10167447" cy="4114800"/>
          </a:xfrm>
        </p:spPr>
        <p:txBody>
          <a:bodyPr/>
          <a:lstStyle/>
          <a:p>
            <a:r>
              <a:rPr lang="en-US" sz="4800" dirty="0"/>
              <a:t>1</a:t>
            </a:r>
            <a:r>
              <a:rPr lang="en-US" sz="4800" baseline="30000" dirty="0"/>
              <a:t>st</a:t>
            </a:r>
            <a:r>
              <a:rPr lang="en-US" sz="4800" dirty="0"/>
              <a:t> Model: Random Forest</a:t>
            </a:r>
          </a:p>
        </p:txBody>
      </p:sp>
    </p:spTree>
    <p:extLst>
      <p:ext uri="{BB962C8B-B14F-4D97-AF65-F5344CB8AC3E}">
        <p14:creationId xmlns:p14="http://schemas.microsoft.com/office/powerpoint/2010/main" val="366267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FF5EE67-DE83-C00F-F31C-58A2B462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69008"/>
            <a:ext cx="9779183" cy="1706563"/>
          </a:xfrm>
        </p:spPr>
        <p:txBody>
          <a:bodyPr anchor="b">
            <a:normAutofit/>
          </a:bodyPr>
          <a:lstStyle/>
          <a:p>
            <a:r>
              <a:rPr lang="en-US" dirty="0"/>
              <a:t>Random Forest</a:t>
            </a:r>
          </a:p>
        </p:txBody>
      </p:sp>
      <p:pic>
        <p:nvPicPr>
          <p:cNvPr id="4" name="Picture 3" descr="A screen shot of a computer program&#10;&#10;AI-generated content may be incorrect.">
            <a:extLst>
              <a:ext uri="{FF2B5EF4-FFF2-40B4-BE49-F238E27FC236}">
                <a16:creationId xmlns:a16="http://schemas.microsoft.com/office/drawing/2014/main" id="{8DD0FAAE-5CC2-2793-120D-A55DE3A6DA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4263" y="2023984"/>
            <a:ext cx="4069900" cy="3332832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F7743C-9A64-6DD7-26EC-7870E2484D2F}"/>
                  </a:ext>
                </a:extLst>
              </p:cNvPr>
              <p:cNvSpPr>
                <a:spLocks noGrp="1"/>
              </p:cNvSpPr>
              <p:nvPr>
                <p:ph idx="11"/>
              </p:nvPr>
            </p:nvSpPr>
            <p:spPr>
              <a:xfrm>
                <a:off x="6096000" y="1775571"/>
                <a:ext cx="5431949" cy="4440191"/>
              </a:xfrm>
            </p:spPr>
            <p:txBody>
              <a:bodyPr>
                <a:normAutofit lnSpcReduction="10000"/>
              </a:bodyPr>
              <a:lstStyle/>
              <a:p>
                <a:pPr marL="569214" lvl="1" indent="-285750"/>
                <a:r>
                  <a:rPr lang="en-US" sz="1700" dirty="0"/>
                  <a:t>1000 Trees</a:t>
                </a:r>
              </a:p>
              <a:p>
                <a:pPr marL="852678" lvl="2" indent="-285750"/>
                <a:r>
                  <a:rPr lang="en-US" sz="1700" dirty="0"/>
                  <a:t>More trees to improve stability and accuracy, useful for this data</a:t>
                </a:r>
              </a:p>
              <a:p>
                <a:pPr marL="569214" lvl="1" indent="-285750"/>
                <a:r>
                  <a:rPr lang="en-US" sz="1700" dirty="0"/>
                  <a:t>25 levels deep, split control,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7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700" b="0" i="1" smtClean="0">
                            <a:latin typeface="Cambria Math" panose="02040503050406030204" pitchFamily="18" charset="0"/>
                          </a:rPr>
                          <m:t>𝑓𝑒𝑎𝑡𝑢𝑟𝑒𝑠</m:t>
                        </m:r>
                      </m:e>
                    </m:rad>
                  </m:oMath>
                </a14:m>
                <a:r>
                  <a:rPr lang="en-US" sz="1700" dirty="0"/>
                  <a:t> at each split</a:t>
                </a:r>
              </a:p>
              <a:p>
                <a:pPr marL="852678" lvl="2" indent="-285750"/>
                <a:r>
                  <a:rPr lang="en-US" sz="1700" dirty="0"/>
                  <a:t>Prevents overfitting, promote generalization, complex decision boundaries</a:t>
                </a:r>
              </a:p>
              <a:p>
                <a:pPr marL="852678" lvl="2" indent="-285750"/>
                <a:r>
                  <a:rPr lang="en-US" sz="1700" dirty="0"/>
                  <a:t>Introduce more randomness, improve generalization</a:t>
                </a:r>
              </a:p>
              <a:p>
                <a:pPr marL="569214" lvl="1" indent="-285750"/>
                <a:r>
                  <a:rPr lang="en-US" sz="1700" dirty="0"/>
                  <a:t>Bootstrapping</a:t>
                </a:r>
              </a:p>
              <a:p>
                <a:pPr marL="852678" lvl="2" indent="-285750"/>
                <a:r>
                  <a:rPr lang="en-US" sz="1700" dirty="0"/>
                  <a:t>Each tree is trained on bootstrapped sample</a:t>
                </a:r>
              </a:p>
              <a:p>
                <a:pPr marL="852678" lvl="2" indent="-285750"/>
                <a:r>
                  <a:rPr lang="en-US" sz="1700" dirty="0"/>
                  <a:t>Helps to diversify the trees</a:t>
                </a:r>
              </a:p>
              <a:p>
                <a:pPr marL="569214" lvl="1" indent="-285750"/>
                <a:r>
                  <a:rPr lang="en-US" sz="1700" dirty="0"/>
                  <a:t>Class weighting</a:t>
                </a:r>
              </a:p>
              <a:p>
                <a:pPr marL="852678" lvl="2" indent="-285750"/>
                <a:r>
                  <a:rPr lang="en-US" sz="1700" dirty="0"/>
                  <a:t>Adjusts weights to fight against class imbalance (bias)</a:t>
                </a:r>
              </a:p>
              <a:p>
                <a:pPr marL="569214" lvl="1" indent="-285750"/>
                <a:endParaRPr lang="en-US" sz="1700" dirty="0"/>
              </a:p>
              <a:p>
                <a:pPr marL="569214" lvl="1" indent="-285750"/>
                <a:endParaRPr lang="en-US" sz="17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F7743C-9A64-6DD7-26EC-7870E2484D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1"/>
              </p:nvPr>
            </p:nvSpPr>
            <p:spPr>
              <a:xfrm>
                <a:off x="6096000" y="1775571"/>
                <a:ext cx="5431949" cy="4440191"/>
              </a:xfrm>
              <a:blipFill>
                <a:blip r:embed="rId4"/>
                <a:stretch>
                  <a:fillRect t="-1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9338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A0BB70-6342-6633-CBE7-41B15B3D9B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1E33AB8-21C1-B9B2-3BCC-30AFA82F6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69008"/>
            <a:ext cx="9779183" cy="1706563"/>
          </a:xfrm>
        </p:spPr>
        <p:txBody>
          <a:bodyPr anchor="b">
            <a:normAutofit/>
          </a:bodyPr>
          <a:lstStyle/>
          <a:p>
            <a:r>
              <a:rPr lang="en-US" dirty="0"/>
              <a:t>Pre-Processing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569E0-866E-FADE-4650-2D3805ABEC96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/>
          <a:p>
            <a:pPr marL="569214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Remove low-variance features</a:t>
            </a:r>
          </a:p>
          <a:p>
            <a:pPr marL="852678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Noise, negatively impacts generalization</a:t>
            </a:r>
          </a:p>
          <a:p>
            <a:pPr marL="569214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Standardization</a:t>
            </a:r>
          </a:p>
          <a:p>
            <a:pPr marL="852678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Scales each feature to have 0 mean and similar variance</a:t>
            </a:r>
          </a:p>
          <a:p>
            <a:pPr marL="852678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Necessary for PCA</a:t>
            </a:r>
          </a:p>
          <a:p>
            <a:pPr marL="569214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PCA</a:t>
            </a:r>
          </a:p>
          <a:p>
            <a:pPr marL="852678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Reduces dimensionality, helps with faster training and less overfitting</a:t>
            </a:r>
          </a:p>
          <a:p>
            <a:pPr marL="569214" lvl="1" indent="-285750"/>
            <a:endParaRPr lang="en-US" sz="1700" dirty="0"/>
          </a:p>
        </p:txBody>
      </p:sp>
      <p:pic>
        <p:nvPicPr>
          <p:cNvPr id="6" name="Picture 5" descr="A screenshot of a computer program&#10;&#10;AI-generated content may be incorrect.">
            <a:extLst>
              <a:ext uri="{FF2B5EF4-FFF2-40B4-BE49-F238E27FC236}">
                <a16:creationId xmlns:a16="http://schemas.microsoft.com/office/drawing/2014/main" id="{29D44357-B02D-02A8-93E7-B275D9F2F5D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2818" b="3"/>
          <a:stretch/>
        </p:blipFill>
        <p:spPr>
          <a:xfrm>
            <a:off x="6283235" y="2023984"/>
            <a:ext cx="4663440" cy="33328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064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172EFA-43F7-9CA4-1ACD-3F39FCE848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18E9DF-45AB-1E80-E684-A677144BC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69008"/>
            <a:ext cx="9779183" cy="1706563"/>
          </a:xfrm>
        </p:spPr>
        <p:txBody>
          <a:bodyPr anchor="b">
            <a:normAutofit/>
          </a:bodyPr>
          <a:lstStyle/>
          <a:p>
            <a:r>
              <a:rPr lang="en-US" dirty="0"/>
              <a:t>Model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102E9-65CD-AAE8-3D11-06582D5F5186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/>
          <a:p>
            <a:pPr marL="569214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Previous models</a:t>
            </a:r>
          </a:p>
          <a:p>
            <a:pPr marL="569214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RNF over SVC</a:t>
            </a:r>
          </a:p>
          <a:p>
            <a:pPr marL="1117854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Better for high-dimensional data</a:t>
            </a:r>
          </a:p>
          <a:p>
            <a:pPr marL="1117854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Handles data with multiple classes better</a:t>
            </a:r>
          </a:p>
          <a:p>
            <a:pPr marL="1117854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Easily allows for bootstrapping</a:t>
            </a:r>
          </a:p>
          <a:p>
            <a:pPr marL="832104" lvl="2" indent="0">
              <a:buNone/>
            </a:pPr>
            <a:endParaRPr lang="en-US" sz="1700" dirty="0"/>
          </a:p>
          <a:p>
            <a:pPr marL="1117854" lvl="2" indent="-285750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569214" lvl="1" indent="-285750"/>
            <a:endParaRPr lang="en-US" sz="1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FB0AD9-8C36-5081-A78E-FC4DDADF0D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1069" y="2023984"/>
            <a:ext cx="4663438" cy="325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68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A3867-3050-57CF-C233-FDAA4A730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Results</a:t>
            </a:r>
            <a:br>
              <a:rPr lang="en-US" u="sng" dirty="0"/>
            </a:br>
            <a:r>
              <a:rPr lang="en-US" dirty="0"/>
              <a:t>Train: 0.61%</a:t>
            </a:r>
            <a:br>
              <a:rPr lang="en-US" dirty="0"/>
            </a:br>
            <a:r>
              <a:rPr lang="en-US" dirty="0"/>
              <a:t>Dev: 0.78%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703112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622AE6-8DCC-8C5C-5C04-E23B6C6964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43E85-3BA9-20CC-CC5D-865B57E09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1" y="1371600"/>
            <a:ext cx="10167447" cy="4114800"/>
          </a:xfrm>
        </p:spPr>
        <p:txBody>
          <a:bodyPr/>
          <a:lstStyle/>
          <a:p>
            <a:r>
              <a:rPr lang="en-US" sz="4800" dirty="0"/>
              <a:t>2</a:t>
            </a:r>
            <a:r>
              <a:rPr lang="en-US" sz="4800" baseline="30000" dirty="0"/>
              <a:t>nd</a:t>
            </a:r>
            <a:r>
              <a:rPr lang="en-US" sz="4800" dirty="0"/>
              <a:t> Model: Convolutional Neural Network</a:t>
            </a:r>
          </a:p>
        </p:txBody>
      </p:sp>
    </p:spTree>
    <p:extLst>
      <p:ext uri="{BB962C8B-B14F-4D97-AF65-F5344CB8AC3E}">
        <p14:creationId xmlns:p14="http://schemas.microsoft.com/office/powerpoint/2010/main" val="4189299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205FAE-D15C-9DE4-92A2-D1D5E4ED22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073662B-8902-9BF8-8ECE-001820D6F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69008"/>
            <a:ext cx="9779183" cy="1706563"/>
          </a:xfrm>
        </p:spPr>
        <p:txBody>
          <a:bodyPr anchor="b">
            <a:normAutofit/>
          </a:bodyPr>
          <a:lstStyle/>
          <a:p>
            <a:r>
              <a:rPr lang="en-US" dirty="0"/>
              <a:t>CNN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2018C-FA69-E780-39DD-89FE4FD047E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167493" y="2023984"/>
            <a:ext cx="4663440" cy="3869822"/>
          </a:xfrm>
        </p:spPr>
        <p:txBody>
          <a:bodyPr>
            <a:normAutofit/>
          </a:bodyPr>
          <a:lstStyle/>
          <a:p>
            <a:pPr marL="569214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5 layer Convolutional Neural Network</a:t>
            </a:r>
          </a:p>
          <a:p>
            <a:pPr marL="569214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Increased input and output layers incrementally between each layer</a:t>
            </a:r>
          </a:p>
          <a:p>
            <a:pPr marL="569214" lvl="1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Maxpooling</a:t>
            </a:r>
            <a:endParaRPr lang="en-US" sz="1600" dirty="0"/>
          </a:p>
          <a:p>
            <a:pPr marL="1117854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Prevent overfitting, keep strongest activation within each region, noise reduction</a:t>
            </a:r>
          </a:p>
          <a:p>
            <a:pPr marL="569214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Implemented average pooling in deepest layer to keep a consistent output size</a:t>
            </a:r>
          </a:p>
          <a:p>
            <a:pPr marL="569214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Use </a:t>
            </a:r>
            <a:r>
              <a:rPr lang="en-US" sz="1600" dirty="0" err="1"/>
              <a:t>ReLU</a:t>
            </a:r>
            <a:r>
              <a:rPr lang="en-US" sz="1600" dirty="0"/>
              <a:t> for non-linear decision boundaries </a:t>
            </a:r>
          </a:p>
          <a:p>
            <a:pPr marL="569214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Dropout to prevent overfitting</a:t>
            </a:r>
          </a:p>
        </p:txBody>
      </p:sp>
      <p:pic>
        <p:nvPicPr>
          <p:cNvPr id="6" name="Picture 5" descr="A computer screen with text and images&#10;&#10;AI-generated content may be incorrect.">
            <a:extLst>
              <a:ext uri="{FF2B5EF4-FFF2-40B4-BE49-F238E27FC236}">
                <a16:creationId xmlns:a16="http://schemas.microsoft.com/office/drawing/2014/main" id="{87346002-0B64-9901-FF51-1E0497786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566673"/>
            <a:ext cx="5880400" cy="22492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944286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45331398_Win32_SL_V13" id="{C59E605D-C281-4A06-BDA0-E97A35AC3AA8}" vid="{25D1D206-DA25-4050-926A-BD6D3A1B50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A8381C-73EB-48EA-B45F-7B7C8C7DF4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E98C35-9ECE-4425-BCBA-00E118C705C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5AA6A711-2C3F-4EC0-B88B-62D740851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{8D618E21-1F3B-4F56-B4F7-D7BB3BBF88DC}tf45331398_win32</Template>
  <TotalTime>251</TotalTime>
  <Words>383</Words>
  <Application>Microsoft Office PowerPoint</Application>
  <PresentationFormat>Widescreen</PresentationFormat>
  <Paragraphs>74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Custom</vt:lpstr>
      <vt:lpstr>ML Models for DCT Data ECE 8527 Final Project Zephan Joseph</vt:lpstr>
      <vt:lpstr>Project Overview</vt:lpstr>
      <vt:lpstr>1st Model: Random Forest</vt:lpstr>
      <vt:lpstr>Random Forest</vt:lpstr>
      <vt:lpstr>Pre-Processing</vt:lpstr>
      <vt:lpstr>Model Selection</vt:lpstr>
      <vt:lpstr>Results Train: 0.61% Dev: 0.78%</vt:lpstr>
      <vt:lpstr>2nd Model: Convolutional Neural Network</vt:lpstr>
      <vt:lpstr>CNN</vt:lpstr>
      <vt:lpstr>Training Loop</vt:lpstr>
      <vt:lpstr>Predictions</vt:lpstr>
      <vt:lpstr>Results Train: score =    12.2269%  Dev: score =    12.2074%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Zephan Joseph</dc:creator>
  <cp:lastModifiedBy>Zephan Joseph</cp:lastModifiedBy>
  <cp:revision>2</cp:revision>
  <dcterms:created xsi:type="dcterms:W3CDTF">2025-05-02T02:46:53Z</dcterms:created>
  <dcterms:modified xsi:type="dcterms:W3CDTF">2025-05-02T15:16:45Z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