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docProps/custom.xml" ContentType="application/vnd.openxmlformats-officedocument.custom-properties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12192000" cy="6858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00A15C55-8517-42AA-B614-E9B94910E393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  <a:fill>
          <a:solidFill>
            <a:schemeClr val="accent4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19" d="100"/>
          <a:sy n="119" d="100"/>
        </p:scale>
        <p:origin x="96" y="360"/>
      </p:cViewPr>
      <p:guideLst>
        <p:guide pos="3840"/>
        <p:guide pos="2160" orient="horz"/>
      </p:guideLst>
    </p:cSldViewPr>
  </p:slideViewPr>
  <p:gridSpacing cx="76200" cy="762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presProps" Target="presProps.xml" /><Relationship Id="rId14" Type="http://schemas.openxmlformats.org/officeDocument/2006/relationships/tableStyles" Target="tableStyles.xml" /><Relationship Id="rId15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446534" y="3085764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B61BEF0D-F0BB-DE4B-95CE-6DB70DBA9567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D57F1E4F-1CFF-5643-939E-217C01CDF56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auto"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 bwMode="auto">
          <a:xfrm>
            <a:off x="581192" y="702156"/>
            <a:ext cx="11029616" cy="1013800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 bwMode="auto"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839201" y="675726"/>
            <a:ext cx="2004164" cy="5183073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B61BEF0D-F0BB-DE4B-95CE-6DB70DBA9567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774923" y="5951811"/>
            <a:ext cx="7896279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D57F1E4F-1CFF-5643-939E-217C01CDF56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 bwMode="auto"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81192" y="702156"/>
            <a:ext cx="11029616" cy="1013800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81192" y="2180496"/>
            <a:ext cx="11029615" cy="3678303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0558300" y="5956137"/>
            <a:ext cx="1052508" cy="365125"/>
          </a:xfrm>
        </p:spPr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auto"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B61BEF0D-F0BB-DE4B-95CE-6DB70DBA9567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D57F1E4F-1CFF-5643-939E-217C01CDF56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auto"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81193" y="729658"/>
            <a:ext cx="11029616" cy="988332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 bwMode="auto"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 bwMode="auto">
          <a:xfrm>
            <a:off x="581193" y="729658"/>
            <a:ext cx="11029616" cy="988332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 bwMode="auto"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auto">
          <a:xfrm>
            <a:off x="575894" y="729658"/>
            <a:ext cx="11029616" cy="988332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 bwMode="auto"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B61BEF0D-F0BB-DE4B-95CE-6DB70DBA9567}" type="datetimeFigureOut">
              <a:rPr lang="en-US"/>
              <a:t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D57F1E4F-1CFF-5643-939E-217C01CDF56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ChangeAspect="1" noGrp="1"/>
          </p:cNvSpPr>
          <p:nvPr>
            <p:ph type="pic" idx="1"/>
          </p:nvPr>
        </p:nvSpPr>
        <p:spPr bwMode="auto"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>
              <a:defRPr/>
            </a:pPr>
            <a:r>
              <a:rPr lang="en-US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581192" y="705123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81192" y="2336003"/>
            <a:ext cx="11029616" cy="3522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7605951" y="5956137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B61BEF0D-F0BB-DE4B-95CE-6DB70DBA9567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D57F1E4F-1CFF-5643-939E-217C01CDF565}" type="slidenum">
              <a:rPr lang="en-US"/>
              <a:t/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 bwMode="auto"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 bwMode="auto"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>
        <a:spcBef>
          <a:spcPts val="0"/>
        </a:spcBef>
        <a:buNone/>
        <a:defRPr sz="2800" b="0" cap="all">
          <a:solidFill>
            <a:schemeClr val="bg1"/>
          </a:solidFill>
          <a:latin typeface="+mj-lt"/>
          <a:ea typeface="+mj-ea"/>
          <a:cs typeface="+mj-cs"/>
        </a:defRPr>
      </a:lvl1pPr>
      <a:lvl2pPr>
        <a:defRPr>
          <a:solidFill>
            <a:schemeClr val="tx2"/>
          </a:solidFill>
        </a:defRPr>
      </a:lvl2pPr>
      <a:lvl3pPr>
        <a:defRPr>
          <a:solidFill>
            <a:schemeClr val="tx2"/>
          </a:solidFill>
        </a:defRPr>
      </a:lvl3pPr>
      <a:lvl4pPr>
        <a:defRPr>
          <a:solidFill>
            <a:schemeClr val="tx2"/>
          </a:solidFill>
        </a:defRPr>
      </a:lvl4pPr>
      <a:lvl5pPr>
        <a:defRPr>
          <a:solidFill>
            <a:schemeClr val="tx2"/>
          </a:solidFill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306000" indent="-3060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8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6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4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ECE8527 Final PROJEct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5000" lnSpcReduction="1000"/>
          </a:bodyPr>
          <a:lstStyle/>
          <a:p>
            <a:pPr>
              <a:defRPr/>
            </a:pPr>
            <a:r>
              <a:rPr lang="en-US"/>
              <a:t>Spring 2024</a:t>
            </a:r>
            <a:endParaRPr lang="en-US"/>
          </a:p>
          <a:p>
            <a:pPr>
              <a:defRPr/>
            </a:pPr>
            <a:r>
              <a:rPr lang="en-US"/>
              <a:t>lucas raab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80648910" name="Title 1"/>
          <p:cNvSpPr>
            <a:spLocks noGrp="1"/>
          </p:cNvSpPr>
          <p:nvPr>
            <p:ph type="title"/>
          </p:nvPr>
        </p:nvSpPr>
        <p:spPr bwMode="auto">
          <a:xfrm>
            <a:off x="581191" y="702155"/>
            <a:ext cx="11029615" cy="1013799"/>
          </a:xfrm>
        </p:spPr>
        <p:txBody>
          <a:bodyPr/>
          <a:lstStyle/>
          <a:p>
            <a:pPr>
              <a:defRPr/>
            </a:pPr>
            <a:r>
              <a:rPr/>
              <a:t>CONCLUSIONS</a:t>
            </a:r>
            <a:endParaRPr/>
          </a:p>
        </p:txBody>
      </p:sp>
      <p:sp>
        <p:nvSpPr>
          <p:cNvPr id="1204544452" name="Content Placeholder 2"/>
          <p:cNvSpPr>
            <a:spLocks noGrp="1"/>
          </p:cNvSpPr>
          <p:nvPr>
            <p:ph idx="1"/>
          </p:nvPr>
        </p:nvSpPr>
        <p:spPr bwMode="auto">
          <a:xfrm>
            <a:off x="581191" y="2180495"/>
            <a:ext cx="11029614" cy="3678302"/>
          </a:xfrm>
        </p:spPr>
        <p:txBody>
          <a:bodyPr/>
          <a:lstStyle/>
          <a:p>
            <a:pPr>
              <a:defRPr/>
            </a:pPr>
            <a:r>
              <a:rPr/>
              <a:t>My CNN model preformed much better than my KNN model.</a:t>
            </a:r>
            <a:endParaRPr/>
          </a:p>
          <a:p>
            <a:pPr>
              <a:defRPr/>
            </a:pPr>
            <a:r>
              <a:rPr/>
              <a:t>To improve metrics on my KNN model, I would need to learn more about our cardiology data to derive more statistical features for my model to use. Possible, but would require a lot of research. </a:t>
            </a:r>
            <a:endParaRPr/>
          </a:p>
          <a:p>
            <a:pPr>
              <a:defRPr/>
            </a:pPr>
            <a:r>
              <a:rPr/>
              <a:t>To improve metrics on my CNN Model, I would need to improve performance on the ‘</a:t>
            </a:r>
            <a:r>
              <a:rPr lang="en-US" sz="1800" b="0" i="0" u="none" strike="noStrike" cap="none" spc="0">
                <a:solidFill>
                  <a:schemeClr val="tx2"/>
                </a:solidFill>
                <a:latin typeface="Gill Sans MT"/>
                <a:ea typeface="Arial"/>
                <a:cs typeface="Arial"/>
              </a:rPr>
              <a:t>1dAVb</a:t>
            </a:r>
            <a:r>
              <a:rPr/>
              <a:t>’ and ‘ST’ classes. This would likely require more computation, and under sampling of the healthy classes.</a:t>
            </a:r>
            <a:endParaRPr/>
          </a:p>
          <a:p>
            <a:pPr>
              <a:defRPr/>
            </a:pPr>
            <a:r>
              <a:rPr/>
              <a:t>Performance on my KNN model was much greater than my CNN. KNN was able to run on a single cpu core in 10 minutes, while my CNN model took about 2 hours to train with 4 A40’s or 4 hours with RTX2080’s.</a:t>
            </a:r>
            <a:endParaRPr/>
          </a:p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81191" y="944610"/>
            <a:ext cx="11029615" cy="1013799"/>
          </a:xfrm>
        </p:spPr>
        <p:txBody>
          <a:bodyPr vertOverflow="overflow" horzOverflow="overflow" vert="horz" wrap="square" lIns="91440" tIns="45720" rIns="91440" bIns="45720" numCol="1" spcCol="0" rtlCol="0" fromWordArt="0" anchor="b" anchorCtr="0" forceAA="0" upright="0" compatLnSpc="0">
            <a:normAutofit fontScale="90000" lnSpcReduction="2000"/>
          </a:bodyPr>
          <a:lstStyle/>
          <a:p>
            <a:pPr>
              <a:defRPr/>
            </a:pPr>
            <a:r>
              <a:rPr lang="en-US" sz="2800" b="0" i="0" u="none" strike="noStrike" cap="all" spc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KNN Implemenation </a:t>
            </a:r>
            <a:br>
              <a:rPr lang="en-US"/>
            </a:br>
            <a:r>
              <a:rPr lang="en-US"/>
              <a:t>hOW DO WE DEFINE OUR FEATURES?</a:t>
            </a:r>
            <a:br>
              <a:rPr lang="en-US"/>
            </a:b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>
              <a:defRPr/>
            </a:pPr>
            <a:r>
              <a:rPr lang="en-US" b="1"/>
              <a:t>Statistical measures: </a:t>
            </a:r>
            <a:endParaRPr lang="en-US" b="1"/>
          </a:p>
          <a:p>
            <a:pPr marL="0" indent="0">
              <a:buClr>
                <a:schemeClr val="accent2"/>
              </a:buClr>
              <a:buSzPct val="92000"/>
              <a:buFont typeface="Wingdings 2"/>
              <a:buNone/>
              <a:defRPr/>
            </a:pPr>
            <a:r>
              <a:rPr lang="en-US" sz="1800" b="0" i="0" u="none" strike="noStrike" cap="none" spc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Mean, Standard Deviation, Variance</a:t>
            </a:r>
            <a:endParaRPr sz="1800" b="0"/>
          </a:p>
          <a:p>
            <a:pPr marL="0" indent="0">
              <a:buClr>
                <a:schemeClr val="accent2"/>
              </a:buClr>
              <a:buSzPct val="92000"/>
              <a:buFont typeface="Wingdings 2"/>
              <a:buNone/>
              <a:defRPr/>
            </a:pPr>
            <a:r>
              <a:rPr lang="en-US" sz="1800" b="0" i="0" u="none" strike="noStrike" cap="none" spc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Mean sign change rate, Range</a:t>
            </a:r>
            <a:endParaRPr sz="1800" b="0"/>
          </a:p>
          <a:p>
            <a:pPr>
              <a:defRPr/>
            </a:pPr>
            <a:r>
              <a:rPr lang="en-US" b="1"/>
              <a:t>Frequency domain measures</a:t>
            </a:r>
            <a:endParaRPr lang="en-US" b="1"/>
          </a:p>
          <a:p>
            <a:pPr marL="0" indent="0">
              <a:buClr>
                <a:schemeClr val="accent2"/>
              </a:buClr>
              <a:buSzPct val="92000"/>
              <a:buFont typeface="Wingdings 2"/>
              <a:buNone/>
              <a:defRPr/>
            </a:pPr>
            <a:r>
              <a:rPr lang="en-US" b="0"/>
              <a:t>5 most dominant frequencies</a:t>
            </a:r>
            <a:endParaRPr b="0"/>
          </a:p>
          <a:p>
            <a:pPr>
              <a:defRPr/>
            </a:pPr>
            <a:r>
              <a:rPr lang="en-US" b="1"/>
              <a:t>Other measures</a:t>
            </a:r>
            <a:endParaRPr lang="en-US" b="1"/>
          </a:p>
          <a:p>
            <a:pPr marL="0" indent="0">
              <a:buClr>
                <a:schemeClr val="accent2"/>
              </a:buClr>
              <a:buSzPct val="92000"/>
              <a:buFont typeface="Wingdings 2"/>
              <a:buNone/>
              <a:defRPr/>
            </a:pPr>
            <a:r>
              <a:rPr lang="en-US" b="0"/>
              <a:t>Wavelet energy</a:t>
            </a:r>
            <a:endParaRPr lang="en-US" b="0"/>
          </a:p>
          <a:p>
            <a:pPr marL="0" indent="0">
              <a:buClr>
                <a:schemeClr val="accent2"/>
              </a:buClr>
              <a:buSzPct val="92000"/>
              <a:buFont typeface="Wingdings 2"/>
              <a:buNone/>
              <a:defRPr/>
            </a:pPr>
            <a:endParaRPr b="0"/>
          </a:p>
          <a:p>
            <a:pPr marL="0" indent="0">
              <a:buClr>
                <a:schemeClr val="accent2"/>
              </a:buClr>
              <a:buSzPct val="92000"/>
              <a:buFont typeface="Wingdings 2"/>
              <a:buNone/>
              <a:defRPr/>
            </a:pPr>
            <a:r>
              <a:rPr lang="en-US" b="0"/>
              <a:t>11 features for each channel = 88 features total. </a:t>
            </a:r>
            <a:endParaRPr lang="en-US" b="0"/>
          </a:p>
          <a:p>
            <a:pPr>
              <a:defRPr/>
            </a:pPr>
            <a:endParaRPr lang="en-US"/>
          </a:p>
        </p:txBody>
      </p:sp>
      <p:pic>
        <p:nvPicPr>
          <p:cNvPr id="2062485580" name=""/>
          <p:cNvPicPr>
            <a:picLocks noChangeAspect="1"/>
          </p:cNvPicPr>
          <p:nvPr/>
        </p:nvPicPr>
        <p:blipFill>
          <a:blip r:embed="rId2"/>
          <a:srcRect l="5348" t="0" r="28849" b="50793"/>
          <a:stretch/>
        </p:blipFill>
        <p:spPr bwMode="auto">
          <a:xfrm flipH="0" flipV="0">
            <a:off x="6095999" y="2180495"/>
            <a:ext cx="5508807" cy="37014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57908002" name="Title 1"/>
          <p:cNvSpPr>
            <a:spLocks noGrp="1"/>
          </p:cNvSpPr>
          <p:nvPr>
            <p:ph type="title"/>
          </p:nvPr>
        </p:nvSpPr>
        <p:spPr bwMode="auto">
          <a:xfrm>
            <a:off x="581191" y="702155"/>
            <a:ext cx="11029615" cy="1013799"/>
          </a:xfrm>
        </p:spPr>
        <p:txBody>
          <a:bodyPr/>
          <a:lstStyle/>
          <a:p>
            <a:pPr>
              <a:defRPr/>
            </a:pPr>
            <a:r>
              <a:rPr/>
              <a:t>KNN RESULTS &amp; SOURCES OF ERROR</a:t>
            </a:r>
            <a:endParaRPr/>
          </a:p>
        </p:txBody>
      </p:sp>
      <p:sp>
        <p:nvSpPr>
          <p:cNvPr id="275265425" name="Content Placeholder 2"/>
          <p:cNvSpPr>
            <a:spLocks noGrp="1"/>
          </p:cNvSpPr>
          <p:nvPr>
            <p:ph idx="1"/>
          </p:nvPr>
        </p:nvSpPr>
        <p:spPr bwMode="auto">
          <a:xfrm flipH="0" flipV="0">
            <a:off x="6657124" y="2088876"/>
            <a:ext cx="4953682" cy="3678302"/>
          </a:xfrm>
        </p:spPr>
        <p:txBody>
          <a:bodyPr/>
          <a:lstStyle/>
          <a:p>
            <a:pPr>
              <a:defRPr/>
            </a:pPr>
            <a:r>
              <a:rPr/>
              <a:t>All the current features were extremely relevant, and removing any one tanked my accuracy rate by at least 10%.  </a:t>
            </a:r>
            <a:endParaRPr/>
          </a:p>
          <a:p>
            <a:pPr>
              <a:defRPr/>
            </a:pPr>
            <a:r>
              <a:rPr/>
              <a:t>To increase our metrics, we needed to find more useful features.</a:t>
            </a:r>
            <a:endParaRPr/>
          </a:p>
          <a:p>
            <a:pPr marL="0" indent="0">
              <a:buClr>
                <a:schemeClr val="accent2"/>
              </a:buClr>
              <a:buSzPct val="92000"/>
              <a:buFont typeface="Wingdings 2"/>
              <a:buNone/>
              <a:defRPr/>
            </a:pPr>
            <a:endParaRPr/>
          </a:p>
        </p:txBody>
      </p:sp>
      <p:graphicFrame>
        <p:nvGraphicFramePr>
          <p:cNvPr id="716248585" name=""/>
          <p:cNvGraphicFramePr>
            <a:graphicFrameLocks xmlns:a="http://schemas.openxmlformats.org/drawingml/2006/main"/>
          </p:cNvGraphicFramePr>
          <p:nvPr/>
        </p:nvGraphicFramePr>
        <p:xfrm>
          <a:off x="629499" y="2263501"/>
          <a:ext cx="6044182" cy="3119531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{00A15C55-8517-42AA-B614-E9B94910E393}</a:tableStyleId>
              </a:tblPr>
              <a:tblGrid>
                <a:gridCol w="1363449"/>
                <a:gridCol w="1363449"/>
                <a:gridCol w="1363449"/>
                <a:gridCol w="1363449"/>
              </a:tblGrid>
              <a:tr h="587895"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/train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/dev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/eval</a:t>
                      </a:r>
                      <a:endParaRPr/>
                    </a:p>
                  </a:txBody>
                  <a:tcPr/>
                </a:tc>
              </a:tr>
              <a:tr h="650882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Macro Accuracy 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0.9099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0.9009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0.9013</a:t>
                      </a:r>
                      <a:endParaRPr/>
                    </a:p>
                  </a:txBody>
                  <a:tcPr/>
                </a:tc>
              </a:tr>
              <a:tr h="587895"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 sz="1800" b="1" i="0" u="none" strike="noStrike" cap="none" spc="0">
                          <a:solidFill>
                            <a:schemeClr val="lt1"/>
                          </a:solidFill>
                          <a:latin typeface="Gill Sans MT"/>
                          <a:ea typeface="Arial"/>
                          <a:cs typeface="Arial"/>
                        </a:rPr>
                        <a:t>Macro Precision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.0.7456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0.3948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0.4351</a:t>
                      </a:r>
                      <a:endParaRPr/>
                    </a:p>
                  </a:txBody>
                  <a:tcPr/>
                </a:tc>
              </a:tr>
              <a:tr h="587895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Macro Recall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0.2282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0.1890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0.1907</a:t>
                      </a:r>
                      <a:endParaRPr/>
                    </a:p>
                  </a:txBody>
                  <a:tcPr/>
                </a:tc>
              </a:tr>
              <a:tr h="587895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Macro F1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0.2862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0.2243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0.2276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Why choose a CNN?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32357" y="2180495"/>
            <a:ext cx="5378450" cy="367830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/>
              <a:t>Our data set involved multi-dimensional time-series data. CNNs excel at discerning intricate spatial patterns within data.</a:t>
            </a:r>
            <a:endParaRPr/>
          </a:p>
          <a:p>
            <a:pPr>
              <a:defRPr/>
            </a:pPr>
            <a:r>
              <a:rPr lang="en-US"/>
              <a:t>CNN layers are good at learning complex data representations in a structured way, allowing them to extract important features from the data at different levels of detail</a:t>
            </a:r>
            <a:endParaRPr/>
          </a:p>
          <a:p>
            <a:pPr>
              <a:defRPr/>
            </a:pPr>
            <a:r>
              <a:rPr lang="en-US"/>
              <a:t>CNNs benefit from shared weights and local connections, making them more robust to changes in input and decreasing the number of parameters, which is particularly advantageous for our time-series data.</a:t>
            </a:r>
            <a:endParaRPr/>
          </a:p>
          <a:p>
            <a:pPr>
              <a:defRPr/>
            </a:pPr>
            <a:r>
              <a:rPr lang="en-US"/>
              <a:t>Saw a lot instances of 1D CNNs being applied to similar digital signal tasks while researching.</a:t>
            </a:r>
            <a:endParaRPr/>
          </a:p>
        </p:txBody>
      </p:sp>
      <p:pic>
        <p:nvPicPr>
          <p:cNvPr id="1350529185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581191" y="2180495"/>
            <a:ext cx="5678735" cy="33961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401053" y="617621"/>
            <a:ext cx="5630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b="1"/>
              <a:t>Training Setup</a:t>
            </a:r>
            <a:endParaRPr/>
          </a:p>
        </p:txBody>
      </p:sp>
      <p:sp>
        <p:nvSpPr>
          <p:cNvPr id="4" name="TextBox 3"/>
          <p:cNvSpPr txBox="1"/>
          <p:nvPr/>
        </p:nvSpPr>
        <p:spPr bwMode="auto">
          <a:xfrm>
            <a:off x="497304" y="1507956"/>
            <a:ext cx="5634017" cy="3078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en-US" sz="2000"/>
              <a:t>Optimizer:  Adam with learning rate 0.0001</a:t>
            </a:r>
            <a:endParaRPr sz="2000"/>
          </a:p>
          <a:p>
            <a:pPr marL="285750" indent="-285750">
              <a:buFont typeface="Arial"/>
              <a:buChar char="•"/>
              <a:defRPr/>
            </a:pPr>
            <a:r>
              <a:rPr lang="en-US" sz="2000"/>
              <a:t>Loss function: Binary Cross entropy</a:t>
            </a:r>
            <a:endParaRPr sz="2000"/>
          </a:p>
          <a:p>
            <a:pPr marL="285750" indent="-285750">
              <a:buFont typeface="Arial"/>
              <a:buChar char="•"/>
              <a:defRPr/>
            </a:pPr>
            <a:r>
              <a:rPr lang="en-US" sz="2000"/>
              <a:t>Batch Size: 32</a:t>
            </a:r>
            <a:endParaRPr sz="2000"/>
          </a:p>
          <a:p>
            <a:pPr marL="285750" indent="-285750">
              <a:buFont typeface="Arial"/>
              <a:buChar char="•"/>
              <a:defRPr/>
            </a:pPr>
            <a:r>
              <a:rPr lang="en-US" sz="2000"/>
              <a:t>Epochs: 20, with early stopping at a patience of 3 epochs, stopping when accuracy plateaus. </a:t>
            </a:r>
            <a:endParaRPr sz="2000"/>
          </a:p>
          <a:p>
            <a:pPr marL="285750" indent="-285750">
              <a:buFont typeface="Arial"/>
              <a:buChar char="•"/>
              <a:defRPr/>
            </a:pPr>
            <a:r>
              <a:rPr lang="en-US" sz="2000"/>
              <a:t>6 separate binary classifiers, one for each label.</a:t>
            </a:r>
            <a:endParaRPr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pic>
        <p:nvPicPr>
          <p:cNvPr id="6" name="Picture 2" descr="https://cdn.discordapp.com/attachments/889611663693721613/1235680067586232420/model.png?ex=6635403d&amp;is=6633eebd&amp;hm=06ca87bf1e60db33afdae65a7e7e7f188b3127e43a78f792f9a4f30a53e4309e&amp;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 flipH="0" flipV="0">
            <a:off x="8181627" y="710045"/>
            <a:ext cx="3372502" cy="590085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497304" y="1197099"/>
            <a:ext cx="7511360" cy="5303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/>
              <a:t>Sequential model with Convolutional Neural Network layers for feature extraction and Fully Connected layers for classification. </a:t>
            </a:r>
            <a:endParaRPr sz="1800"/>
          </a:p>
          <a:p>
            <a:pPr>
              <a:defRPr/>
            </a:pPr>
            <a:r>
              <a:rPr lang="en-US" sz="1800" b="1"/>
              <a:t>CNN Layers:</a:t>
            </a:r>
            <a:endParaRPr sz="1800"/>
          </a:p>
          <a:p>
            <a:pPr marL="285750" indent="-285750">
              <a:buFont typeface="Arial"/>
              <a:buChar char="•"/>
              <a:defRPr/>
            </a:pPr>
            <a:r>
              <a:rPr lang="en-US" sz="1800"/>
              <a:t>Four 1D Convolutional layers with 128 filters, kernel size 5, and </a:t>
            </a:r>
            <a:r>
              <a:rPr lang="en-US" sz="1800"/>
              <a:t>ReLU</a:t>
            </a:r>
            <a:r>
              <a:rPr lang="en-US" sz="1800"/>
              <a:t> activation function.</a:t>
            </a:r>
            <a:endParaRPr sz="1800"/>
          </a:p>
          <a:p>
            <a:pPr>
              <a:defRPr/>
            </a:pPr>
            <a:r>
              <a:rPr lang="en-US" sz="1800" b="1"/>
              <a:t>Pooling Layer:</a:t>
            </a:r>
            <a:endParaRPr sz="1800"/>
          </a:p>
          <a:p>
            <a:pPr marL="285750" indent="-285750">
              <a:buFont typeface="Arial"/>
              <a:buChar char="•"/>
              <a:defRPr/>
            </a:pPr>
            <a:r>
              <a:rPr lang="en-US" sz="1800"/>
              <a:t>MaxPooling1D layer with pool size 2 for </a:t>
            </a:r>
            <a:r>
              <a:rPr lang="en-US" sz="1800"/>
              <a:t>down-sampling</a:t>
            </a:r>
            <a:r>
              <a:rPr lang="en-US" sz="1800"/>
              <a:t>.</a:t>
            </a:r>
            <a:endParaRPr sz="1800"/>
          </a:p>
          <a:p>
            <a:pPr>
              <a:defRPr/>
            </a:pPr>
            <a:r>
              <a:rPr lang="en-US" sz="1800" b="1"/>
              <a:t>Dropout Layer:</a:t>
            </a:r>
            <a:endParaRPr sz="1800"/>
          </a:p>
          <a:p>
            <a:pPr marL="285750" indent="-285750">
              <a:buFont typeface="Arial"/>
              <a:buChar char="•"/>
              <a:defRPr/>
            </a:pPr>
            <a:r>
              <a:rPr lang="en-US" sz="1800"/>
              <a:t>Applied with a rate of 0.2 to prevent over-fitting.</a:t>
            </a:r>
            <a:endParaRPr sz="1800"/>
          </a:p>
          <a:p>
            <a:pPr>
              <a:defRPr/>
            </a:pPr>
            <a:r>
              <a:rPr lang="en-US" sz="1800" b="1"/>
              <a:t>Flatten Layer:</a:t>
            </a:r>
            <a:endParaRPr sz="1800"/>
          </a:p>
          <a:p>
            <a:pPr marL="285750" indent="-285750">
              <a:buFont typeface="Arial"/>
              <a:buChar char="•"/>
              <a:defRPr/>
            </a:pPr>
            <a:r>
              <a:rPr lang="en-US" sz="1800"/>
              <a:t>Flattens the output of the dropout layer for input to the fully connected layers.</a:t>
            </a:r>
            <a:endParaRPr sz="1800"/>
          </a:p>
          <a:p>
            <a:pPr>
              <a:defRPr/>
            </a:pPr>
            <a:r>
              <a:rPr lang="en-US" sz="1800" b="1"/>
              <a:t>Fully Connected Layers:</a:t>
            </a:r>
            <a:endParaRPr sz="1800"/>
          </a:p>
          <a:p>
            <a:pPr marL="285750" indent="-285750">
              <a:buFont typeface="Arial"/>
              <a:buChar char="•"/>
              <a:defRPr/>
            </a:pPr>
            <a:r>
              <a:rPr lang="en-US" sz="1800"/>
              <a:t>One dense layer with 256 units and </a:t>
            </a:r>
            <a:r>
              <a:rPr lang="en-US" sz="1800"/>
              <a:t>ReLU</a:t>
            </a:r>
            <a:r>
              <a:rPr lang="en-US" sz="1800"/>
              <a:t> activation, with L2 regularization of 0.001.</a:t>
            </a:r>
            <a:endParaRPr sz="1800"/>
          </a:p>
          <a:p>
            <a:pPr>
              <a:defRPr/>
            </a:pPr>
            <a:r>
              <a:rPr lang="en-US" sz="1800" b="1"/>
              <a:t>Output Layer:</a:t>
            </a:r>
            <a:endParaRPr sz="1800"/>
          </a:p>
          <a:p>
            <a:pPr marL="285750" indent="-285750">
              <a:buFont typeface="Arial"/>
              <a:buChar char="•"/>
              <a:defRPr/>
            </a:pPr>
            <a:r>
              <a:rPr lang="en-US" sz="1800"/>
              <a:t>Dense layer with 1 neuron and sigmoid activation for binary classification.</a:t>
            </a:r>
            <a:endParaRPr lang="en-US" sz="1800"/>
          </a:p>
          <a:p>
            <a:pPr marL="285750" indent="-285750">
              <a:buFont typeface="Arial"/>
              <a:buChar char="•"/>
              <a:defRPr/>
            </a:pPr>
            <a:r>
              <a:rPr lang="en-US" sz="1800"/>
              <a:t>Overall, about 16 million parameters each model.</a:t>
            </a:r>
            <a:endParaRPr sz="1800"/>
          </a:p>
        </p:txBody>
      </p:sp>
      <p:sp>
        <p:nvSpPr>
          <p:cNvPr id="613672248" name="TextBox 1"/>
          <p:cNvSpPr txBox="1"/>
          <p:nvPr/>
        </p:nvSpPr>
        <p:spPr bwMode="auto">
          <a:xfrm>
            <a:off x="464500" y="617620"/>
            <a:ext cx="5639418" cy="579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b="0"/>
              <a:t>Model Architecture</a:t>
            </a:r>
            <a:endParaRPr b="0"/>
          </a:p>
        </p:txBody>
      </p:sp>
      <p:pic>
        <p:nvPicPr>
          <p:cNvPr id="1610835626" name="Picture 2" descr="https://cdn.discordapp.com/attachments/889611663693721613/1235680067586232420/model.png?ex=6635403d&amp;is=6633eebd&amp;hm=06ca87bf1e60db33afdae65a7e7e7f188b3127e43a78f792f9a4f30a53e4309e&amp;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 flipH="0" flipV="0">
            <a:off x="8181626" y="710043"/>
            <a:ext cx="3372501" cy="590085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449179" y="794084"/>
            <a:ext cx="11285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/>
              <a:t>Threshold Determination </a:t>
            </a:r>
            <a:endParaRPr/>
          </a:p>
        </p:txBody>
      </p:sp>
      <p:sp>
        <p:nvSpPr>
          <p:cNvPr id="3" name="TextBox 2"/>
          <p:cNvSpPr txBox="1"/>
          <p:nvPr/>
        </p:nvSpPr>
        <p:spPr bwMode="auto">
          <a:xfrm>
            <a:off x="5973678" y="1507956"/>
            <a:ext cx="5690019" cy="4328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en-US" sz="2000"/>
              <a:t>We Compute ROC curve to visualize the trade-off between true positive rate (sensitivity) and false positive rate (1 - specificity).</a:t>
            </a:r>
            <a:endParaRPr sz="2000"/>
          </a:p>
          <a:p>
            <a:pPr marL="285750" indent="-285750">
              <a:buFont typeface="Arial"/>
              <a:buChar char="•"/>
              <a:defRPr/>
            </a:pPr>
            <a:r>
              <a:rPr lang="en-US" sz="2000"/>
              <a:t>Calculate the AUC to quantify model performance.</a:t>
            </a:r>
            <a:endParaRPr sz="2000"/>
          </a:p>
          <a:p>
            <a:pPr marL="285750" indent="-285750">
              <a:buFont typeface="Arial"/>
              <a:buChar char="•"/>
              <a:defRPr/>
            </a:pPr>
            <a:r>
              <a:rPr lang="en-US" sz="2000"/>
              <a:t>Determine the threshold that maximizes the difference between true positive rate and false positive rate on the ROC curve.</a:t>
            </a:r>
            <a:endParaRPr sz="2000"/>
          </a:p>
          <a:p>
            <a:pPr marL="285750" indent="-285750">
              <a:buFont typeface="Arial"/>
              <a:buChar char="•"/>
              <a:defRPr/>
            </a:pPr>
            <a:r>
              <a:rPr lang="en-US" sz="2000"/>
              <a:t>Convert predicted probabilities to binary predictions using the optimal threshold</a:t>
            </a:r>
            <a:endParaRPr lang="en-US" sz="2000"/>
          </a:p>
          <a:p>
            <a:pPr marL="285750" indent="-285750">
              <a:buFont typeface="Arial"/>
              <a:buChar char="•"/>
              <a:defRPr/>
            </a:pPr>
            <a:r>
              <a:rPr lang="en-US" sz="2000"/>
              <a:t>For some classes, it improved our F1 score, on others it had little affect. </a:t>
            </a:r>
            <a:endParaRPr lang="en-US" sz="2000"/>
          </a:p>
          <a:p>
            <a:pPr marL="285750" indent="-285750">
              <a:buFont typeface="Arial"/>
              <a:buChar char="•"/>
              <a:defRPr/>
            </a:pPr>
            <a:endParaRPr/>
          </a:p>
        </p:txBody>
      </p:sp>
      <p:pic>
        <p:nvPicPr>
          <p:cNvPr id="91915051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1105749" y="1269678"/>
            <a:ext cx="3929698" cy="2947273"/>
          </a:xfrm>
          <a:prstGeom prst="rect">
            <a:avLst/>
          </a:prstGeom>
        </p:spPr>
      </p:pic>
      <p:graphicFrame>
        <p:nvGraphicFramePr>
          <p:cNvPr id="831535661" name=""/>
          <p:cNvGraphicFramePr>
            <a:graphicFrameLocks xmlns:a="http://schemas.openxmlformats.org/drawingml/2006/main"/>
          </p:cNvGraphicFramePr>
          <p:nvPr/>
        </p:nvGraphicFramePr>
        <p:xfrm>
          <a:off x="375499" y="4181474"/>
          <a:ext cx="8140699" cy="744219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{00A15C55-8517-42AA-B614-E9B94910E393}</a:tableStyleId>
              </a:tblPr>
              <a:tblGrid>
                <a:gridCol w="918633"/>
                <a:gridCol w="918633"/>
                <a:gridCol w="918633"/>
                <a:gridCol w="918633"/>
                <a:gridCol w="918633"/>
                <a:gridCol w="918633"/>
              </a:tblGrid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1DAVB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RBBB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LBBB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SB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AF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ST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50.20%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49.13%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75.63%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52.48%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58.65%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400"/>
                        <a:t>50.10%</a:t>
                      </a:r>
                      <a:endParaRPr sz="14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CNN RESULTS</a:t>
            </a:r>
            <a:endParaRPr/>
          </a:p>
        </p:txBody>
      </p:sp>
      <p:graphicFrame>
        <p:nvGraphicFramePr>
          <p:cNvPr id="388543597" name=""/>
          <p:cNvGraphicFramePr>
            <a:graphicFrameLocks xmlns:a="http://schemas.openxmlformats.org/drawingml/2006/main"/>
          </p:cNvGraphicFramePr>
          <p:nvPr/>
        </p:nvGraphicFramePr>
        <p:xfrm>
          <a:off x="581191" y="2263501"/>
          <a:ext cx="11115793" cy="3015160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{00A15C55-8517-42AA-B614-E9B94910E393}</a:tableStyleId>
              </a:tblPr>
              <a:tblGrid>
                <a:gridCol w="2775772"/>
                <a:gridCol w="2775772"/>
                <a:gridCol w="2775772"/>
                <a:gridCol w="2775772"/>
              </a:tblGrid>
              <a:tr h="587895"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/train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/dev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/eval</a:t>
                      </a:r>
                      <a:endParaRPr/>
                    </a:p>
                  </a:txBody>
                  <a:tcPr/>
                </a:tc>
              </a:tr>
              <a:tr h="650882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Macro Accuracy 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0.9012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0.8518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0.9044</a:t>
                      </a:r>
                      <a:endParaRPr/>
                    </a:p>
                  </a:txBody>
                  <a:tcPr/>
                </a:tc>
              </a:tr>
              <a:tr h="587895"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 sz="1800" b="1" i="0" u="none" strike="noStrike" cap="none" spc="0">
                          <a:solidFill>
                            <a:schemeClr val="lt1"/>
                          </a:solidFill>
                          <a:latin typeface="Gill Sans MT"/>
                          <a:ea typeface="Arial"/>
                          <a:cs typeface="Arial"/>
                        </a:rPr>
                        <a:t>Macro Precision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.6117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0.8834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0.7048</a:t>
                      </a:r>
                      <a:endParaRPr/>
                    </a:p>
                  </a:txBody>
                  <a:tcPr/>
                </a:tc>
              </a:tr>
              <a:tr h="587895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Macro Recall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.7516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0.5564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0.5700</a:t>
                      </a:r>
                      <a:endParaRPr/>
                    </a:p>
                  </a:txBody>
                  <a:tcPr/>
                </a:tc>
              </a:tr>
              <a:tr h="587895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Macro F1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.6450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0.6491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0.6066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45136901" name="Title 1"/>
          <p:cNvSpPr>
            <a:spLocks noGrp="1"/>
          </p:cNvSpPr>
          <p:nvPr>
            <p:ph type="title"/>
          </p:nvPr>
        </p:nvSpPr>
        <p:spPr bwMode="auto">
          <a:xfrm>
            <a:off x="581193" y="729657"/>
            <a:ext cx="11029615" cy="988331"/>
          </a:xfrm>
        </p:spPr>
        <p:txBody>
          <a:bodyPr/>
          <a:lstStyle/>
          <a:p>
            <a:pPr>
              <a:defRPr/>
            </a:pPr>
            <a:r>
              <a:rPr/>
              <a:t>sOURCES OF error</a:t>
            </a:r>
            <a:endParaRPr/>
          </a:p>
        </p:txBody>
      </p:sp>
      <p:sp>
        <p:nvSpPr>
          <p:cNvPr id="172375054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581193" y="2228002"/>
            <a:ext cx="5422389" cy="3633046"/>
          </a:xfrm>
        </p:spPr>
        <p:txBody>
          <a:bodyPr>
            <a:normAutofit/>
          </a:bodyPr>
          <a:lstStyle/>
          <a:p>
            <a:pPr>
              <a:defRPr/>
            </a:pPr>
            <a:r>
              <a:rPr/>
              <a:t>Overall, my models preformed well, performance on ‘1dAVb’ and ‘ST’ killed my overall metrics.</a:t>
            </a:r>
            <a:endParaRPr/>
          </a:p>
          <a:p>
            <a:pPr>
              <a:defRPr/>
            </a:pPr>
            <a:r>
              <a:rPr/>
              <a:t>‘ST’ and ‘AF’ were both the lowest occurring classes, but </a:t>
            </a:r>
            <a:r>
              <a:rPr lang="en-US" sz="1800" b="0" i="0" u="none" strike="noStrike" cap="none" spc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‘1dAVb’</a:t>
            </a:r>
            <a:r>
              <a:rPr/>
              <a:t> had much more data available than these two but had the worse performance rate by all metrics</a:t>
            </a:r>
            <a:endParaRPr/>
          </a:p>
          <a:p>
            <a:pPr>
              <a:defRPr/>
            </a:pPr>
            <a:r>
              <a:rPr/>
              <a:t>Its possible ‘1dAVB’ needed more computation, more layers to get better results. </a:t>
            </a:r>
            <a:endParaRPr/>
          </a:p>
        </p:txBody>
      </p:sp>
      <p:sp>
        <p:nvSpPr>
          <p:cNvPr id="1498554962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88416" y="2228002"/>
            <a:ext cx="5422392" cy="3633046"/>
          </a:xfrm>
        </p:spPr>
        <p:txBody>
          <a:bodyPr>
            <a:normAutofit/>
          </a:bodyPr>
          <a:lstStyle/>
          <a:p>
            <a:pPr>
              <a:defRPr/>
            </a:pPr>
            <a:endParaRPr/>
          </a:p>
        </p:txBody>
      </p:sp>
      <p:graphicFrame>
        <p:nvGraphicFramePr>
          <p:cNvPr id="1053843798" name=""/>
          <p:cNvGraphicFramePr>
            <a:graphicFrameLocks xmlns:a="http://schemas.openxmlformats.org/drawingml/2006/main"/>
          </p:cNvGraphicFramePr>
          <p:nvPr/>
        </p:nvGraphicFramePr>
        <p:xfrm>
          <a:off x="6095999" y="2263500"/>
          <a:ext cx="11115792" cy="3015159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{00A15C55-8517-42AA-B614-E9B94910E393}</a:tableStyleId>
              </a:tblPr>
              <a:tblGrid>
                <a:gridCol w="1397069"/>
                <a:gridCol w="1397069"/>
                <a:gridCol w="1397069"/>
                <a:gridCol w="1397069"/>
              </a:tblGrid>
              <a:tr h="685518"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1dAVb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ST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AF</a:t>
                      </a:r>
                      <a:endParaRPr/>
                    </a:p>
                  </a:txBody>
                  <a:tcPr/>
                </a:tc>
              </a:tr>
              <a:tr h="786402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Macro Accuracy 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0.5510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0.7185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0.9354</a:t>
                      </a:r>
                      <a:endParaRPr/>
                    </a:p>
                  </a:txBody>
                  <a:tcPr/>
                </a:tc>
              </a:tr>
              <a:tr h="745082"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 sz="1800" b="1" i="0" u="none" strike="noStrike" cap="none" spc="0">
                          <a:solidFill>
                            <a:schemeClr val="lt1"/>
                          </a:solidFill>
                          <a:latin typeface="Gill Sans MT"/>
                          <a:ea typeface="Arial"/>
                          <a:cs typeface="Arial"/>
                        </a:rPr>
                        <a:t>Macro Precision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0.6608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0.8225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0.9291</a:t>
                      </a:r>
                      <a:endParaRPr/>
                    </a:p>
                  </a:txBody>
                  <a:tcPr/>
                </a:tc>
              </a:tr>
              <a:tr h="745082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Macro Recall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0.1220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0.2142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0.6291</a:t>
                      </a:r>
                      <a:endParaRPr/>
                    </a:p>
                  </a:txBody>
                  <a:tcPr/>
                </a:tc>
              </a:tr>
              <a:tr h="685518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Macro F1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0.2060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0.3399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0.7502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Arial"/>
        <a:cs typeface="Arial"/>
      </a:majorFont>
      <a:minorFont>
        <a:latin typeface="Gill Sans MT"/>
        <a:ea typeface="Arial"/>
        <a:cs typeface="Arial"/>
      </a:minorFont>
    </a:fontScheme>
    <a:fmtScheme name="Dividend">
      <a:fillStyleLst>
        <a:solidFill>
          <a:schemeClr val="phClr"/>
        </a:solidFill>
        <a:gradFill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0</TotalTime>
  <Words>0</Words>
  <Application>ONLYOFFICE/7.4.1.36</Application>
  <DocSecurity>0</DocSecurity>
  <PresentationFormat>Widescreen</PresentationFormat>
  <Paragraphs>0</Paragraphs>
  <Slides>10</Slides>
  <Notes>10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Lucas Raab</dc:creator>
  <cp:keywords/>
  <dc:description/>
  <dc:identifier/>
  <dc:language/>
  <cp:lastModifiedBy/>
  <cp:revision>10</cp:revision>
  <dcterms:created xsi:type="dcterms:W3CDTF">2024-05-02T18:56:01Z</dcterms:created>
  <dcterms:modified xsi:type="dcterms:W3CDTF">2024-05-03T11:26:44Z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0x0101005C88FFC450FEE644840389D61C2D08A2</vt:lpwstr>
  </property>
</Properties>
</file>