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66" r:id="rId6"/>
    <p:sldId id="267" r:id="rId7"/>
    <p:sldId id="260" r:id="rId8"/>
    <p:sldId id="258" r:id="rId9"/>
    <p:sldId id="263" r:id="rId10"/>
    <p:sldId id="261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E1E3"/>
    <a:srgbClr val="D79198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F23BB5-6ADE-4EBF-AD90-24F2E052DB02}" v="1882" dt="2024-05-03T11:24:49.184"/>
    <p1510:client id="{B3558853-FEB2-D443-A628-3F3112FE394D}" v="614" dt="2024-05-03T12:01:29.2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66" autoAdjust="0"/>
    <p:restoredTop sz="94651"/>
  </p:normalViewPr>
  <p:slideViewPr>
    <p:cSldViewPr snapToGrid="0">
      <p:cViewPr varScale="1">
        <p:scale>
          <a:sx n="115" d="100"/>
          <a:sy n="115" d="100"/>
        </p:scale>
        <p:origin x="3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F91B30-7B99-435F-A53F-DD49DC4B9558}" type="datetimeFigureOut">
              <a:rPr lang="en-US" smtClean="0"/>
              <a:t>5/3/24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5E3C4-6C2A-48D4-871D-29E1576B4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98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15E3C4-6C2A-48D4-871D-29E1576B44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88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66FC4-18B5-B81F-68F3-AF9A5C8765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E37092-981A-9E49-0010-46679CFDB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8F0F0-DF73-2853-F3FC-E180F58B8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11C0-E045-4636-9889-2F6BC5C86AF2}" type="datetimeFigureOut">
              <a:rPr lang="en-US" smtClean="0"/>
              <a:t>5/2/24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EAF1F0-8F43-D51F-C1F1-953087067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D58F3-A6F8-59A5-46C2-43C782612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C9899-55BA-4CC9-9065-5F820FE79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098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C9DB3-D0C9-D85B-2391-6C87D6BB3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9C4083-1F12-237E-89A9-E30BEBD2A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1516F5-0623-83CD-B77F-8FDD8C820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11C0-E045-4636-9889-2F6BC5C86AF2}" type="datetimeFigureOut">
              <a:rPr lang="en-US" smtClean="0"/>
              <a:t>5/2/24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D7BD86-C9BD-BE44-909B-AC7C31D96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5F5776-34B0-67FE-D588-12F4500D4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C9899-55BA-4CC9-9065-5F820FE79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037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FC4D96-CE8E-6755-D6B4-724D71FF71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E9FE9A-549C-E151-3CA0-7F786A0354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F14A5-2C2D-1A7D-4355-4E7C2AD7E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11C0-E045-4636-9889-2F6BC5C86AF2}" type="datetimeFigureOut">
              <a:rPr lang="en-US" smtClean="0"/>
              <a:t>5/2/24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DDA84F-CA5C-2236-ECB6-B2A244D89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FA64C7-DA4C-7CCC-D05C-D3C179490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C9899-55BA-4CC9-9065-5F820FE79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57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53930-B9F9-0A50-987B-531227352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F1F4D-94A8-E4B4-8D14-BAE8CD214A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92039-2718-81AD-B170-8074CEA16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11C0-E045-4636-9889-2F6BC5C86AF2}" type="datetimeFigureOut">
              <a:rPr lang="en-US" smtClean="0"/>
              <a:t>5/2/24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D6E8B-C929-7A8E-E17F-8F4908F08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016F90-89D0-6943-88B0-A51D21F7D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C9899-55BA-4CC9-9065-5F820FE79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87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6DB6B-FC03-BA6F-C897-E656A8EA7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F518B1-C7CD-DF13-06D7-17F1AC60C4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B65857-B12E-CA13-5C60-DA00D6C0C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11C0-E045-4636-9889-2F6BC5C86AF2}" type="datetimeFigureOut">
              <a:rPr lang="en-US" smtClean="0"/>
              <a:t>5/2/24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80EF68-4992-D673-F472-AD8AEE991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4FA6E2-1751-3357-0D7C-4F9DBB8A7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C9899-55BA-4CC9-9065-5F820FE79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17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0837A-F03D-6E53-0E77-05888EDBB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A91F0-7F33-1945-5EE5-BBA505960B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8202B7-CC51-72BB-D966-8DC75B3CD3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7E741A-5EBE-51C8-CA2F-3892D27DF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11C0-E045-4636-9889-2F6BC5C86AF2}" type="datetimeFigureOut">
              <a:rPr lang="en-US" smtClean="0"/>
              <a:t>5/2/24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9EB7F5-5115-FE36-03E9-5BA1E7C8B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057EC3-FE22-A02C-D743-D64473EDE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C9899-55BA-4CC9-9065-5F820FE79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4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FB929-1602-24C2-B153-2892B9FEC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936B23-D218-F1C7-C6CF-1AB4D6DF1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1303CB-DD01-A37B-CFFD-C1CFA33214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7C413F-E8FA-5C4C-A5D0-F0090FBE8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FB2214-4F72-3B80-6D24-500E0C0F84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AE81CE-7545-FCB5-C667-7517D6099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11C0-E045-4636-9889-2F6BC5C86AF2}" type="datetimeFigureOut">
              <a:rPr lang="en-US" smtClean="0"/>
              <a:t>5/2/24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FF7722-190C-464E-3CDD-6277C264E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5BE31D-9CBC-1C7F-7ACE-716CDE7CE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C9899-55BA-4CC9-9065-5F820FE79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185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EC79B-233E-BE8F-33BC-3E400B012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FC1D75-3BEA-6008-B7CF-17DEBF6F7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11C0-E045-4636-9889-2F6BC5C86AF2}" type="datetimeFigureOut">
              <a:rPr lang="en-US" smtClean="0"/>
              <a:t>5/2/24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E24518-A425-20FC-6A65-99B14357D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A26267-8F91-DA39-D72B-0219D10EB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C9899-55BA-4CC9-9065-5F820FE79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487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787BCF-A3F7-DB04-E47C-592716F2C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11C0-E045-4636-9889-2F6BC5C86AF2}" type="datetimeFigureOut">
              <a:rPr lang="en-US" smtClean="0"/>
              <a:t>5/2/24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DDDAC3-1928-0697-AABA-D95BA957C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3D5FAD-C444-F24B-81D6-D337C69AD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C9899-55BA-4CC9-9065-5F820FE79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704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36837-F2FC-A449-95B0-7625113A7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1E49D-BD8E-12B5-4CC3-C4F2863F3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CCF1B3-539E-79D2-1EB8-F05B339F9F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9FA3A8-8E48-7EC7-7D9F-5C0B915FB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11C0-E045-4636-9889-2F6BC5C86AF2}" type="datetimeFigureOut">
              <a:rPr lang="en-US" smtClean="0"/>
              <a:t>5/2/24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E2AB47-C4ED-E15C-3EB4-2E864E10F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C33B38-1FBF-421E-46BB-E779D2B0C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C9899-55BA-4CC9-9065-5F820FE79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196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70997-AD7A-F4CD-9086-F7F428669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A4FA79-A243-A123-BBB7-86CFDC1838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5B82D0-3466-9ADA-6E1F-F1B012D1F8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0E33E2-F318-CD75-A6C7-4903F5FCF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11C0-E045-4636-9889-2F6BC5C86AF2}" type="datetimeFigureOut">
              <a:rPr lang="en-US" smtClean="0"/>
              <a:t>5/2/24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31CDCB-9421-15D1-024E-F4A1BDB84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9F6EFC-F45C-46EA-AFAC-E4C3BAAB3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C9899-55BA-4CC9-9065-5F820FE79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445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390D06-7F86-AD66-43E3-999911260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959E5-3812-3110-D13D-6348727682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22342-8170-FA04-086A-405966C465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CC911C0-E045-4636-9889-2F6BC5C86AF2}" type="datetimeFigureOut">
              <a:rPr lang="en-US" smtClean="0"/>
              <a:t>5/2/24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BBBC4-4873-E78E-7EA7-A8367D28DA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72464-DA9C-A83F-8AD1-FC0D90ECED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81C9899-55BA-4CC9-9065-5F820FE79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414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eart-shaped Ecg Trace Photograph by Alfred Pasieka - Pixels">
            <a:extLst>
              <a:ext uri="{FF2B5EF4-FFF2-40B4-BE49-F238E27FC236}">
                <a16:creationId xmlns:a16="http://schemas.microsoft.com/office/drawing/2014/main" id="{FF6711C1-0593-6076-490A-B5498827B8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12062"/>
            <a:ext cx="4861251" cy="364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26E4359-D758-2D44-E24E-1262CE67C2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ECE 8527 Final Project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9260C0-5F04-BA33-18AA-A4D6733F97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Luke Dewees</a:t>
            </a:r>
          </a:p>
        </p:txBody>
      </p:sp>
    </p:spTree>
    <p:extLst>
      <p:ext uri="{BB962C8B-B14F-4D97-AF65-F5344CB8AC3E}">
        <p14:creationId xmlns:p14="http://schemas.microsoft.com/office/powerpoint/2010/main" val="1441852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Paediatric ECG lead placement • LITFL • ECG Library Diagnosis">
            <a:extLst>
              <a:ext uri="{FF2B5EF4-FFF2-40B4-BE49-F238E27FC236}">
                <a16:creationId xmlns:a16="http://schemas.microsoft.com/office/drawing/2014/main" id="{5706D2AC-7915-7B37-2218-80B11FB6C8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7314" y="1825625"/>
            <a:ext cx="6290470" cy="503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535C57-DCD1-618A-AABD-FC96E45D2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DA23A-20A3-A419-42D5-BF67085E5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Comprised of 8-lead ECG exams</a:t>
            </a:r>
          </a:p>
          <a:p>
            <a:pPr lvl="1"/>
            <a:r>
              <a:rPr lang="en-US" dirty="0"/>
              <a:t>Stored as raw voltage values</a:t>
            </a:r>
          </a:p>
          <a:p>
            <a:r>
              <a:rPr lang="en-US" dirty="0"/>
              <a:t>Train</a:t>
            </a:r>
          </a:p>
          <a:p>
            <a:pPr lvl="1"/>
            <a:r>
              <a:rPr lang="en-US" dirty="0"/>
              <a:t>199487 exams</a:t>
            </a:r>
          </a:p>
          <a:p>
            <a:r>
              <a:rPr lang="en-US" dirty="0"/>
              <a:t>Dev</a:t>
            </a:r>
          </a:p>
          <a:p>
            <a:pPr lvl="1"/>
            <a:r>
              <a:rPr lang="en-US" dirty="0"/>
              <a:t>20000 exams</a:t>
            </a:r>
          </a:p>
          <a:p>
            <a:r>
              <a:rPr lang="en-US" dirty="0"/>
              <a:t>Eval</a:t>
            </a:r>
          </a:p>
          <a:p>
            <a:pPr lvl="1"/>
            <a:r>
              <a:rPr lang="en-US" dirty="0"/>
              <a:t>20000 exams</a:t>
            </a:r>
          </a:p>
          <a:p>
            <a:pPr lvl="1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E8BD37-0D04-F836-8AF6-A383E70EB031}"/>
              </a:ext>
            </a:extLst>
          </p:cNvPr>
          <p:cNvSpPr/>
          <p:nvPr/>
        </p:nvSpPr>
        <p:spPr>
          <a:xfrm>
            <a:off x="509634" y="1209315"/>
            <a:ext cx="11172731" cy="45719"/>
          </a:xfrm>
          <a:prstGeom prst="rect">
            <a:avLst/>
          </a:prstGeom>
          <a:solidFill>
            <a:srgbClr val="D7919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30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EEB09-0AE6-C32F-D176-6984C7CA7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78" y="283644"/>
            <a:ext cx="10515600" cy="1325563"/>
          </a:xfrm>
        </p:spPr>
        <p:txBody>
          <a:bodyPr/>
          <a:lstStyle/>
          <a:p>
            <a:r>
              <a:rPr lang="en-US" dirty="0"/>
              <a:t>Training Dataset Composition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78B33D-2A07-BB20-E39B-20021D32A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351EB60-D93E-B217-F034-D574747B757B}"/>
              </a:ext>
            </a:extLst>
          </p:cNvPr>
          <p:cNvSpPr/>
          <p:nvPr/>
        </p:nvSpPr>
        <p:spPr>
          <a:xfrm>
            <a:off x="509634" y="1209315"/>
            <a:ext cx="11172731" cy="45719"/>
          </a:xfrm>
          <a:prstGeom prst="rect">
            <a:avLst/>
          </a:prstGeom>
          <a:solidFill>
            <a:srgbClr val="D7919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6DA588C-1295-2AC7-223F-20F0089FCC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389954"/>
              </p:ext>
            </p:extLst>
          </p:nvPr>
        </p:nvGraphicFramePr>
        <p:xfrm>
          <a:off x="2031999" y="1609207"/>
          <a:ext cx="8128000" cy="3735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47638568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47149813"/>
                    </a:ext>
                  </a:extLst>
                </a:gridCol>
              </a:tblGrid>
              <a:tr h="4669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73237"/>
                  </a:ext>
                </a:extLst>
              </a:tr>
              <a:tr h="4669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Disease Type</a:t>
                      </a:r>
                    </a:p>
                  </a:txBody>
                  <a:tcPr>
                    <a:solidFill>
                      <a:srgbClr val="D7919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Number of Occurrences</a:t>
                      </a:r>
                    </a:p>
                  </a:txBody>
                  <a:tcPr>
                    <a:solidFill>
                      <a:srgbClr val="D791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830416"/>
                  </a:ext>
                </a:extLst>
              </a:tr>
              <a:tr h="46697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1dAVB</a:t>
                      </a:r>
                    </a:p>
                  </a:txBody>
                  <a:tcPr>
                    <a:solidFill>
                      <a:srgbClr val="F3E1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17758</a:t>
                      </a:r>
                    </a:p>
                  </a:txBody>
                  <a:tcPr>
                    <a:solidFill>
                      <a:srgbClr val="F3E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531289"/>
                  </a:ext>
                </a:extLst>
              </a:tr>
              <a:tr h="466972"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RBBB</a:t>
                      </a:r>
                    </a:p>
                  </a:txBody>
                  <a:tcPr>
                    <a:solidFill>
                      <a:srgbClr val="F3E1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35366</a:t>
                      </a:r>
                    </a:p>
                  </a:txBody>
                  <a:tcPr>
                    <a:solidFill>
                      <a:srgbClr val="F3E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27023"/>
                  </a:ext>
                </a:extLst>
              </a:tr>
              <a:tr h="4669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LBBB</a:t>
                      </a:r>
                      <a:endParaRPr lang="en-US" dirty="0"/>
                    </a:p>
                  </a:txBody>
                  <a:tcPr>
                    <a:solidFill>
                      <a:srgbClr val="F3E1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17796</a:t>
                      </a:r>
                    </a:p>
                  </a:txBody>
                  <a:tcPr>
                    <a:solidFill>
                      <a:srgbClr val="F3E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9850892"/>
                  </a:ext>
                </a:extLst>
              </a:tr>
              <a:tr h="4669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SB</a:t>
                      </a:r>
                      <a:endParaRPr lang="en-US" dirty="0"/>
                    </a:p>
                  </a:txBody>
                  <a:tcPr>
                    <a:solidFill>
                      <a:srgbClr val="F3E1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18291</a:t>
                      </a:r>
                    </a:p>
                  </a:txBody>
                  <a:tcPr>
                    <a:solidFill>
                      <a:srgbClr val="F3E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0907"/>
                  </a:ext>
                </a:extLst>
              </a:tr>
              <a:tr h="4669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AF</a:t>
                      </a:r>
                      <a:endParaRPr lang="en-US" dirty="0"/>
                    </a:p>
                  </a:txBody>
                  <a:tcPr>
                    <a:solidFill>
                      <a:srgbClr val="F3E1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20832</a:t>
                      </a:r>
                    </a:p>
                  </a:txBody>
                  <a:tcPr>
                    <a:solidFill>
                      <a:srgbClr val="F3E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213672"/>
                  </a:ext>
                </a:extLst>
              </a:tr>
              <a:tr h="4669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ST</a:t>
                      </a:r>
                      <a:endParaRPr lang="en-US" dirty="0"/>
                    </a:p>
                  </a:txBody>
                  <a:tcPr>
                    <a:solidFill>
                      <a:srgbClr val="F3E1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17758</a:t>
                      </a:r>
                      <a:endParaRPr lang="en-US" dirty="0"/>
                    </a:p>
                  </a:txBody>
                  <a:tcPr>
                    <a:solidFill>
                      <a:srgbClr val="F3E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85750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0262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33D08-A263-190F-224C-9871547DE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1- Random Forest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EF99A17-9BAA-C5E7-A697-A8AE7B5708A3}"/>
              </a:ext>
            </a:extLst>
          </p:cNvPr>
          <p:cNvSpPr/>
          <p:nvPr/>
        </p:nvSpPr>
        <p:spPr>
          <a:xfrm>
            <a:off x="509634" y="1209315"/>
            <a:ext cx="11172731" cy="45719"/>
          </a:xfrm>
          <a:prstGeom prst="rect">
            <a:avLst/>
          </a:prstGeom>
          <a:solidFill>
            <a:srgbClr val="D7919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graph of a signal&#10;&#10;Description automatically generated">
            <a:extLst>
              <a:ext uri="{FF2B5EF4-FFF2-40B4-BE49-F238E27FC236}">
                <a16:creationId xmlns:a16="http://schemas.microsoft.com/office/drawing/2014/main" id="{2EE82140-39C3-A27B-0A38-5D06C5B51A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2669" y="2864327"/>
            <a:ext cx="3686659" cy="2211996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40F89D4-1923-1D0B-4A4F-8F88A877A149}"/>
              </a:ext>
            </a:extLst>
          </p:cNvPr>
          <p:cNvGrpSpPr/>
          <p:nvPr/>
        </p:nvGrpSpPr>
        <p:grpSpPr>
          <a:xfrm>
            <a:off x="462659" y="3191504"/>
            <a:ext cx="3328392" cy="1557645"/>
            <a:chOff x="392581" y="3023277"/>
            <a:chExt cx="3906909" cy="1775113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32DF15C-B1D8-C0DE-E5DE-DC2FB05324C0}"/>
                </a:ext>
              </a:extLst>
            </p:cNvPr>
            <p:cNvSpPr/>
            <p:nvPr/>
          </p:nvSpPr>
          <p:spPr>
            <a:xfrm>
              <a:off x="392581" y="3023277"/>
              <a:ext cx="3906909" cy="1775113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2" descr="Electrocardiogram (ECG): working principle, normal ECG wave ...">
              <a:extLst>
                <a:ext uri="{FF2B5EF4-FFF2-40B4-BE49-F238E27FC236}">
                  <a16:creationId xmlns:a16="http://schemas.microsoft.com/office/drawing/2014/main" id="{06EC44AF-132F-B222-1EC7-653D53FDDA5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482" y="3057491"/>
              <a:ext cx="3857105" cy="17066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Flowchart: Connector 16">
            <a:extLst>
              <a:ext uri="{FF2B5EF4-FFF2-40B4-BE49-F238E27FC236}">
                <a16:creationId xmlns:a16="http://schemas.microsoft.com/office/drawing/2014/main" id="{1BB382C3-8405-8B7F-36DF-8A7DA6EEE5AC}"/>
              </a:ext>
            </a:extLst>
          </p:cNvPr>
          <p:cNvSpPr/>
          <p:nvPr/>
        </p:nvSpPr>
        <p:spPr>
          <a:xfrm>
            <a:off x="9094197" y="1452829"/>
            <a:ext cx="1050207" cy="766424"/>
          </a:xfrm>
          <a:prstGeom prst="flowChartConnector">
            <a:avLst/>
          </a:prstGeom>
          <a:solidFill>
            <a:srgbClr val="D79198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RNF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02E37FC-A1DD-674B-80CD-7F46A5D451E9}"/>
              </a:ext>
            </a:extLst>
          </p:cNvPr>
          <p:cNvCxnSpPr>
            <a:stCxn id="14" idx="3"/>
          </p:cNvCxnSpPr>
          <p:nvPr/>
        </p:nvCxnSpPr>
        <p:spPr>
          <a:xfrm flipV="1">
            <a:off x="3791051" y="3970325"/>
            <a:ext cx="643439" cy="2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CB87653D-B4DF-89C1-DBE2-63B80EF55DCE}"/>
              </a:ext>
            </a:extLst>
          </p:cNvPr>
          <p:cNvSpPr/>
          <p:nvPr/>
        </p:nvSpPr>
        <p:spPr>
          <a:xfrm>
            <a:off x="7663562" y="3755480"/>
            <a:ext cx="1195057" cy="58465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44C9BF2-1BDE-0A1E-3882-A6E17400805A}"/>
              </a:ext>
            </a:extLst>
          </p:cNvPr>
          <p:cNvSpPr txBox="1"/>
          <p:nvPr/>
        </p:nvSpPr>
        <p:spPr>
          <a:xfrm>
            <a:off x="10257576" y="1649871"/>
            <a:ext cx="122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1dAVB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B844078-F724-827D-C445-52C17268C3CB}"/>
              </a:ext>
            </a:extLst>
          </p:cNvPr>
          <p:cNvSpPr txBox="1"/>
          <p:nvPr/>
        </p:nvSpPr>
        <p:spPr>
          <a:xfrm>
            <a:off x="10257576" y="2555276"/>
            <a:ext cx="122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RBBB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EA65E86-BFFC-6F41-A0E5-A75228EE2331}"/>
              </a:ext>
            </a:extLst>
          </p:cNvPr>
          <p:cNvSpPr txBox="1"/>
          <p:nvPr/>
        </p:nvSpPr>
        <p:spPr>
          <a:xfrm>
            <a:off x="10257576" y="3445031"/>
            <a:ext cx="122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LBBB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0145A44-FBE3-996D-FDFC-8A5EAEB730F3}"/>
              </a:ext>
            </a:extLst>
          </p:cNvPr>
          <p:cNvSpPr txBox="1"/>
          <p:nvPr/>
        </p:nvSpPr>
        <p:spPr>
          <a:xfrm>
            <a:off x="10257576" y="4379817"/>
            <a:ext cx="122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SB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277A0B8-1173-392A-D13D-98AD85664832}"/>
              </a:ext>
            </a:extLst>
          </p:cNvPr>
          <p:cNvSpPr txBox="1"/>
          <p:nvPr/>
        </p:nvSpPr>
        <p:spPr>
          <a:xfrm>
            <a:off x="10257576" y="5231579"/>
            <a:ext cx="122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AF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D4D1C46-72C6-FA1A-0300-FA20AEFD7A07}"/>
              </a:ext>
            </a:extLst>
          </p:cNvPr>
          <p:cNvSpPr txBox="1"/>
          <p:nvPr/>
        </p:nvSpPr>
        <p:spPr>
          <a:xfrm>
            <a:off x="10257576" y="6166365"/>
            <a:ext cx="122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ST</a:t>
            </a:r>
          </a:p>
        </p:txBody>
      </p:sp>
      <p:sp>
        <p:nvSpPr>
          <p:cNvPr id="40" name="Flowchart: Connector 39">
            <a:extLst>
              <a:ext uri="{FF2B5EF4-FFF2-40B4-BE49-F238E27FC236}">
                <a16:creationId xmlns:a16="http://schemas.microsoft.com/office/drawing/2014/main" id="{96EAA328-C7E9-E640-D329-BBC9311347C6}"/>
              </a:ext>
            </a:extLst>
          </p:cNvPr>
          <p:cNvSpPr/>
          <p:nvPr/>
        </p:nvSpPr>
        <p:spPr>
          <a:xfrm>
            <a:off x="9094196" y="2356730"/>
            <a:ext cx="1050207" cy="766424"/>
          </a:xfrm>
          <a:prstGeom prst="flowChartConnector">
            <a:avLst/>
          </a:prstGeom>
          <a:solidFill>
            <a:srgbClr val="D79198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RNF</a:t>
            </a:r>
          </a:p>
        </p:txBody>
      </p:sp>
      <p:sp>
        <p:nvSpPr>
          <p:cNvPr id="41" name="Flowchart: Connector 40">
            <a:extLst>
              <a:ext uri="{FF2B5EF4-FFF2-40B4-BE49-F238E27FC236}">
                <a16:creationId xmlns:a16="http://schemas.microsoft.com/office/drawing/2014/main" id="{7BCB16C4-44FC-9E44-F868-2922315BF439}"/>
              </a:ext>
            </a:extLst>
          </p:cNvPr>
          <p:cNvSpPr/>
          <p:nvPr/>
        </p:nvSpPr>
        <p:spPr>
          <a:xfrm>
            <a:off x="9110802" y="3260631"/>
            <a:ext cx="1050207" cy="766424"/>
          </a:xfrm>
          <a:prstGeom prst="flowChartConnector">
            <a:avLst/>
          </a:prstGeom>
          <a:solidFill>
            <a:srgbClr val="D79198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RNF</a:t>
            </a:r>
          </a:p>
        </p:txBody>
      </p:sp>
      <p:sp>
        <p:nvSpPr>
          <p:cNvPr id="42" name="Flowchart: Connector 41">
            <a:extLst>
              <a:ext uri="{FF2B5EF4-FFF2-40B4-BE49-F238E27FC236}">
                <a16:creationId xmlns:a16="http://schemas.microsoft.com/office/drawing/2014/main" id="{1F0C167D-C514-B42E-BB9A-3152C64BFED6}"/>
              </a:ext>
            </a:extLst>
          </p:cNvPr>
          <p:cNvSpPr/>
          <p:nvPr/>
        </p:nvSpPr>
        <p:spPr>
          <a:xfrm>
            <a:off x="9094195" y="4164532"/>
            <a:ext cx="1050207" cy="766424"/>
          </a:xfrm>
          <a:prstGeom prst="flowChartConnector">
            <a:avLst/>
          </a:prstGeom>
          <a:solidFill>
            <a:srgbClr val="D79198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RNF</a:t>
            </a:r>
          </a:p>
        </p:txBody>
      </p:sp>
      <p:sp>
        <p:nvSpPr>
          <p:cNvPr id="43" name="Flowchart: Connector 42">
            <a:extLst>
              <a:ext uri="{FF2B5EF4-FFF2-40B4-BE49-F238E27FC236}">
                <a16:creationId xmlns:a16="http://schemas.microsoft.com/office/drawing/2014/main" id="{8DB8ABA6-18C7-1C63-80A3-491E8574CF2B}"/>
              </a:ext>
            </a:extLst>
          </p:cNvPr>
          <p:cNvSpPr/>
          <p:nvPr/>
        </p:nvSpPr>
        <p:spPr>
          <a:xfrm>
            <a:off x="9094194" y="5068433"/>
            <a:ext cx="1050207" cy="766424"/>
          </a:xfrm>
          <a:prstGeom prst="flowChartConnector">
            <a:avLst/>
          </a:prstGeom>
          <a:solidFill>
            <a:srgbClr val="D79198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RNF</a:t>
            </a:r>
          </a:p>
        </p:txBody>
      </p:sp>
      <p:sp>
        <p:nvSpPr>
          <p:cNvPr id="44" name="Flowchart: Connector 43">
            <a:extLst>
              <a:ext uri="{FF2B5EF4-FFF2-40B4-BE49-F238E27FC236}">
                <a16:creationId xmlns:a16="http://schemas.microsoft.com/office/drawing/2014/main" id="{7D4D8B74-F2F4-1905-308A-07A3E8CAE313}"/>
              </a:ext>
            </a:extLst>
          </p:cNvPr>
          <p:cNvSpPr/>
          <p:nvPr/>
        </p:nvSpPr>
        <p:spPr>
          <a:xfrm>
            <a:off x="9094194" y="5967819"/>
            <a:ext cx="1050207" cy="766424"/>
          </a:xfrm>
          <a:prstGeom prst="flowChartConnector">
            <a:avLst/>
          </a:prstGeom>
          <a:solidFill>
            <a:srgbClr val="D79198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RNF</a:t>
            </a:r>
          </a:p>
        </p:txBody>
      </p:sp>
    </p:spTree>
    <p:extLst>
      <p:ext uri="{BB962C8B-B14F-4D97-AF65-F5344CB8AC3E}">
        <p14:creationId xmlns:p14="http://schemas.microsoft.com/office/powerpoint/2010/main" val="1058675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D57B0-8D51-31B0-5891-5BC11D328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Issues- Random Forest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0C493-0481-DDA6-714E-DFA64ACF6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Training Time</a:t>
            </a:r>
          </a:p>
          <a:p>
            <a:pPr lvl="1"/>
            <a:r>
              <a:rPr lang="en-US"/>
              <a:t>Training </a:t>
            </a:r>
            <a:r>
              <a:rPr lang="en-US" dirty="0"/>
              <a:t>RNF with 100 estimators on full training dataset</a:t>
            </a:r>
            <a:r>
              <a:rPr lang="en-US"/>
              <a:t> took &gt;48 hours</a:t>
            </a:r>
          </a:p>
          <a:p>
            <a:pPr lvl="2"/>
            <a:r>
              <a:rPr lang="en-US"/>
              <a:t>Crashed with memory error</a:t>
            </a:r>
          </a:p>
          <a:p>
            <a:pPr lvl="1"/>
            <a:r>
              <a:rPr lang="en-US" dirty="0"/>
              <a:t>Data processing was likely inefficient, and took very long as a result</a:t>
            </a:r>
          </a:p>
          <a:p>
            <a:r>
              <a:rPr lang="en-US"/>
              <a:t>Solution- train with unhealthy portion of training data exclusively</a:t>
            </a:r>
          </a:p>
          <a:p>
            <a:pPr lvl="1"/>
            <a:r>
              <a:rPr lang="en-US"/>
              <a:t>Cut down on time significantly</a:t>
            </a:r>
          </a:p>
          <a:p>
            <a:pPr lvl="2"/>
            <a:r>
              <a:rPr lang="en-US"/>
              <a:t>RNF finished training on unhealthy data in ~10 hours</a:t>
            </a:r>
          </a:p>
          <a:p>
            <a:pPr lvl="1"/>
            <a:r>
              <a:rPr lang="en-US"/>
              <a:t>Possible benefits to prediction accuracy</a:t>
            </a:r>
          </a:p>
          <a:p>
            <a:pPr lvl="2"/>
            <a:r>
              <a:rPr lang="en-US"/>
              <a:t>Most frequent disease, RBBB, has </a:t>
            </a:r>
            <a:r>
              <a:rPr lang="da-DK" dirty="0"/>
              <a:t>35366 </a:t>
            </a:r>
            <a:r>
              <a:rPr lang="en-US"/>
              <a:t>occurrences in the training set</a:t>
            </a:r>
          </a:p>
          <a:p>
            <a:pPr lvl="2"/>
            <a:endParaRPr lang="en-US"/>
          </a:p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D0DF55-0615-85A1-E621-F2E834A643A7}"/>
              </a:ext>
            </a:extLst>
          </p:cNvPr>
          <p:cNvSpPr/>
          <p:nvPr/>
        </p:nvSpPr>
        <p:spPr>
          <a:xfrm>
            <a:off x="509634" y="1209315"/>
            <a:ext cx="11172731" cy="45719"/>
          </a:xfrm>
          <a:prstGeom prst="rect">
            <a:avLst/>
          </a:prstGeom>
          <a:solidFill>
            <a:srgbClr val="D7919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628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63942-14C3-0E41-D243-CC445FFCC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Results- Random Forest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5B7ECCA3-DF7A-38C2-DA95-CDA34AAB0A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0083689"/>
              </p:ext>
            </p:extLst>
          </p:nvPr>
        </p:nvGraphicFramePr>
        <p:xfrm>
          <a:off x="659246" y="1936460"/>
          <a:ext cx="10873508" cy="3162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8377">
                  <a:extLst>
                    <a:ext uri="{9D8B030D-6E8A-4147-A177-3AD203B41FA5}">
                      <a16:colId xmlns:a16="http://schemas.microsoft.com/office/drawing/2014/main" val="2402426029"/>
                    </a:ext>
                  </a:extLst>
                </a:gridCol>
                <a:gridCol w="2718377">
                  <a:extLst>
                    <a:ext uri="{9D8B030D-6E8A-4147-A177-3AD203B41FA5}">
                      <a16:colId xmlns:a16="http://schemas.microsoft.com/office/drawing/2014/main" val="287231565"/>
                    </a:ext>
                  </a:extLst>
                </a:gridCol>
                <a:gridCol w="2718377">
                  <a:extLst>
                    <a:ext uri="{9D8B030D-6E8A-4147-A177-3AD203B41FA5}">
                      <a16:colId xmlns:a16="http://schemas.microsoft.com/office/drawing/2014/main" val="3544487273"/>
                    </a:ext>
                  </a:extLst>
                </a:gridCol>
                <a:gridCol w="2718377">
                  <a:extLst>
                    <a:ext uri="{9D8B030D-6E8A-4147-A177-3AD203B41FA5}">
                      <a16:colId xmlns:a16="http://schemas.microsoft.com/office/drawing/2014/main" val="3851935744"/>
                    </a:ext>
                  </a:extLst>
                </a:gridCol>
              </a:tblGrid>
              <a:tr h="1054004"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solidFill>
                            <a:schemeClr val="tx1"/>
                          </a:solidFill>
                        </a:rPr>
                        <a:t>Train</a:t>
                      </a:r>
                    </a:p>
                  </a:txBody>
                  <a:tcPr>
                    <a:solidFill>
                      <a:srgbClr val="D7919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solidFill>
                            <a:schemeClr val="tx1"/>
                          </a:solidFill>
                        </a:rPr>
                        <a:t>Dev</a:t>
                      </a:r>
                    </a:p>
                  </a:txBody>
                  <a:tcPr>
                    <a:solidFill>
                      <a:srgbClr val="D7919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solidFill>
                            <a:schemeClr val="tx1"/>
                          </a:solidFill>
                        </a:rPr>
                        <a:t>Eval</a:t>
                      </a:r>
                    </a:p>
                  </a:txBody>
                  <a:tcPr>
                    <a:solidFill>
                      <a:srgbClr val="D791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409354"/>
                  </a:ext>
                </a:extLst>
              </a:tr>
              <a:tr h="1054004">
                <a:tc>
                  <a:txBody>
                    <a:bodyPr/>
                    <a:lstStyle/>
                    <a:p>
                      <a:pPr algn="ctr"/>
                      <a:r>
                        <a:rPr lang="en-US" sz="2800" b="1"/>
                        <a:t>Micro F1</a:t>
                      </a:r>
                    </a:p>
                  </a:txBody>
                  <a:tcPr>
                    <a:solidFill>
                      <a:srgbClr val="D7919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0.878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0.540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50495"/>
                  </a:ext>
                </a:extLst>
              </a:tr>
              <a:tr h="1054004">
                <a:tc>
                  <a:txBody>
                    <a:bodyPr/>
                    <a:lstStyle/>
                    <a:p>
                      <a:pPr algn="ctr"/>
                      <a:r>
                        <a:rPr lang="en-US" sz="2800" b="1"/>
                        <a:t>Macro F1</a:t>
                      </a:r>
                    </a:p>
                  </a:txBody>
                  <a:tcPr>
                    <a:solidFill>
                      <a:srgbClr val="D7919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0.890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0.488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988889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75994BD3-A6FB-982F-51C8-DBA6953D7806}"/>
              </a:ext>
            </a:extLst>
          </p:cNvPr>
          <p:cNvSpPr/>
          <p:nvPr/>
        </p:nvSpPr>
        <p:spPr>
          <a:xfrm>
            <a:off x="509634" y="1209315"/>
            <a:ext cx="11172731" cy="45719"/>
          </a:xfrm>
          <a:prstGeom prst="rect">
            <a:avLst/>
          </a:prstGeom>
          <a:solidFill>
            <a:srgbClr val="D7919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24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F3A2BF78-19F3-9EC0-A6A7-6BD1F40469A7}"/>
              </a:ext>
            </a:extLst>
          </p:cNvPr>
          <p:cNvSpPr/>
          <p:nvPr/>
        </p:nvSpPr>
        <p:spPr>
          <a:xfrm>
            <a:off x="392581" y="3023277"/>
            <a:ext cx="3906909" cy="177511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54E2F0-AA61-439E-061D-A587F461F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2- RNN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05D62-6C88-9BE8-4444-8FD8A9C45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 Layers- LSTM and </a:t>
            </a:r>
            <a:r>
              <a:rPr lang="en-US"/>
              <a:t>Dense layer with Sigmoid activation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8513DFD-9558-02A1-5461-7CF1507D1AB5}"/>
              </a:ext>
            </a:extLst>
          </p:cNvPr>
          <p:cNvSpPr/>
          <p:nvPr/>
        </p:nvSpPr>
        <p:spPr>
          <a:xfrm>
            <a:off x="5158045" y="2978601"/>
            <a:ext cx="2555508" cy="1775113"/>
          </a:xfrm>
          <a:prstGeom prst="roundRect">
            <a:avLst/>
          </a:prstGeom>
          <a:solidFill>
            <a:srgbClr val="D79198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chemeClr val="tx1"/>
                </a:solidFill>
              </a:rPr>
              <a:t>LSTM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DE4AB07-390A-70E7-FEAC-A6BC21C5D3E3}"/>
              </a:ext>
            </a:extLst>
          </p:cNvPr>
          <p:cNvSpPr/>
          <p:nvPr/>
        </p:nvSpPr>
        <p:spPr>
          <a:xfrm>
            <a:off x="8579338" y="2978601"/>
            <a:ext cx="3018906" cy="1775114"/>
          </a:xfrm>
          <a:prstGeom prst="roundRect">
            <a:avLst/>
          </a:prstGeom>
          <a:solidFill>
            <a:srgbClr val="D79198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Electrocardiogram (ECG): working principle, normal ECG wave ...">
            <a:extLst>
              <a:ext uri="{FF2B5EF4-FFF2-40B4-BE49-F238E27FC236}">
                <a16:creationId xmlns:a16="http://schemas.microsoft.com/office/drawing/2014/main" id="{B26238BC-E7D8-5396-F490-EE75F7FAA6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82" y="3057491"/>
            <a:ext cx="3857105" cy="1706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8F0E5FE-2AD0-EDFE-AF12-A6DA2F174D15}"/>
              </a:ext>
            </a:extLst>
          </p:cNvPr>
          <p:cNvCxnSpPr>
            <a:cxnSpLocks/>
          </p:cNvCxnSpPr>
          <p:nvPr/>
        </p:nvCxnSpPr>
        <p:spPr>
          <a:xfrm>
            <a:off x="7713553" y="3866158"/>
            <a:ext cx="86578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Know About The Activation Function: Sigmoid | Cloud2Data">
            <a:extLst>
              <a:ext uri="{FF2B5EF4-FFF2-40B4-BE49-F238E27FC236}">
                <a16:creationId xmlns:a16="http://schemas.microsoft.com/office/drawing/2014/main" id="{8210BB42-9DD8-6556-6035-BC6ED2ADFE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6813" y="3267186"/>
            <a:ext cx="2797521" cy="1287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02FC661-302F-77F8-474C-B80E4CD427D4}"/>
              </a:ext>
            </a:extLst>
          </p:cNvPr>
          <p:cNvCxnSpPr>
            <a:cxnSpLocks/>
          </p:cNvCxnSpPr>
          <p:nvPr/>
        </p:nvCxnSpPr>
        <p:spPr>
          <a:xfrm>
            <a:off x="4292260" y="3874355"/>
            <a:ext cx="86578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806E94FE-755E-9BC6-BEB0-01BCABFAA4BE}"/>
              </a:ext>
            </a:extLst>
          </p:cNvPr>
          <p:cNvSpPr/>
          <p:nvPr/>
        </p:nvSpPr>
        <p:spPr>
          <a:xfrm>
            <a:off x="509634" y="1209315"/>
            <a:ext cx="11172731" cy="45719"/>
          </a:xfrm>
          <a:prstGeom prst="rect">
            <a:avLst/>
          </a:prstGeom>
          <a:solidFill>
            <a:srgbClr val="D7919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205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4800B-9898-71EF-9801-E902BA918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Issues- RNN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EFFDE-B353-F16B-BAF6-2D74B6DD0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Predictions either all negative, or all positive</a:t>
            </a:r>
          </a:p>
          <a:p>
            <a:r>
              <a:rPr lang="en-US"/>
              <a:t>Too few epochs</a:t>
            </a:r>
          </a:p>
          <a:p>
            <a:pPr lvl="1"/>
            <a:r>
              <a:rPr lang="en-US"/>
              <a:t>Takes ~1 hour to train</a:t>
            </a:r>
          </a:p>
          <a:p>
            <a:r>
              <a:rPr lang="en-US"/>
              <a:t>Future work</a:t>
            </a:r>
          </a:p>
          <a:p>
            <a:pPr lvl="1"/>
            <a:r>
              <a:rPr lang="en-US"/>
              <a:t>Train with 50 epochs</a:t>
            </a:r>
          </a:p>
          <a:p>
            <a:pPr lvl="1"/>
            <a:r>
              <a:rPr lang="en-US"/>
              <a:t>Train model with unhealthy data</a:t>
            </a:r>
          </a:p>
          <a:p>
            <a:pPr lvl="1"/>
            <a:r>
              <a:rPr lang="en-US"/>
              <a:t>Train model with complete training dataset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834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043B684C032045964A94FC08D248CA" ma:contentTypeVersion="17" ma:contentTypeDescription="Create a new document." ma:contentTypeScope="" ma:versionID="078dcbe7b0eb9963a89fe20f71edd5f0">
  <xsd:schema xmlns:xsd="http://www.w3.org/2001/XMLSchema" xmlns:xs="http://www.w3.org/2001/XMLSchema" xmlns:p="http://schemas.microsoft.com/office/2006/metadata/properties" xmlns:ns3="2511f0e2-03c1-495d-97c6-606230f8fe05" xmlns:ns4="ff9fac69-4e71-4056-b946-66f9c88085ea" targetNamespace="http://schemas.microsoft.com/office/2006/metadata/properties" ma:root="true" ma:fieldsID="f47bd4ac60af0bbebddc5616e87ebc3d" ns3:_="" ns4:_="">
    <xsd:import namespace="2511f0e2-03c1-495d-97c6-606230f8fe05"/>
    <xsd:import namespace="ff9fac69-4e71-4056-b946-66f9c88085e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LengthInSeconds" minOccurs="0"/>
                <xsd:element ref="ns3:MediaServiceDateTaken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11f0e2-03c1-495d-97c6-606230f8fe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9fac69-4e71-4056-b946-66f9c88085e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511f0e2-03c1-495d-97c6-606230f8fe05" xsi:nil="true"/>
  </documentManagement>
</p:properties>
</file>

<file path=customXml/itemProps1.xml><?xml version="1.0" encoding="utf-8"?>
<ds:datastoreItem xmlns:ds="http://schemas.openxmlformats.org/officeDocument/2006/customXml" ds:itemID="{D48B9920-E3F9-4E39-B4E0-B0FB9DA1F8C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6194817-5E64-45F3-9E1A-0E17476785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11f0e2-03c1-495d-97c6-606230f8fe05"/>
    <ds:schemaRef ds:uri="ff9fac69-4e71-4056-b946-66f9c88085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40E8F30-0B8F-42E5-AAE6-3B60FCE5EC62}">
  <ds:schemaRefs>
    <ds:schemaRef ds:uri="http://schemas.microsoft.com/office/2006/metadata/properties"/>
    <ds:schemaRef ds:uri="http://schemas.microsoft.com/office/infopath/2007/PartnerControls"/>
    <ds:schemaRef ds:uri="http://purl.org/dc/elements/1.1/"/>
    <ds:schemaRef ds:uri="2511f0e2-03c1-495d-97c6-606230f8fe05"/>
    <ds:schemaRef ds:uri="ff9fac69-4e71-4056-b946-66f9c88085ea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205</Words>
  <Application>Microsoft Macintosh PowerPoint</Application>
  <PresentationFormat>Widescreen</PresentationFormat>
  <Paragraphs>73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Office Theme</vt:lpstr>
      <vt:lpstr>ECE 8527 Final Project</vt:lpstr>
      <vt:lpstr>Dataset</vt:lpstr>
      <vt:lpstr>Training Dataset Composition</vt:lpstr>
      <vt:lpstr>Model 1- Random Forest</vt:lpstr>
      <vt:lpstr>Issues- Random Forest</vt:lpstr>
      <vt:lpstr>Results- Random Forest</vt:lpstr>
      <vt:lpstr>Model 2- RNN</vt:lpstr>
      <vt:lpstr>Issues- RNN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Project</dc:title>
  <dc:creator>Luke Dewees</dc:creator>
  <cp:lastModifiedBy>Luke Dewees</cp:lastModifiedBy>
  <cp:revision>2</cp:revision>
  <dcterms:created xsi:type="dcterms:W3CDTF">2024-05-02T15:51:32Z</dcterms:created>
  <dcterms:modified xsi:type="dcterms:W3CDTF">2024-05-03T12:01:29Z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0x010100DB043B684C032045964A94FC08D248CA</vt:lpwstr>
  </property>
</Properties>
</file>