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58" r:id="rId5"/>
    <p:sldId id="262" r:id="rId6"/>
    <p:sldId id="259" r:id="rId7"/>
    <p:sldId id="266" r:id="rId8"/>
    <p:sldId id="260" r:id="rId9"/>
    <p:sldId id="269" r:id="rId10"/>
    <p:sldId id="270" r:id="rId11"/>
    <p:sldId id="271" r:id="rId12"/>
    <p:sldId id="272" r:id="rId13"/>
    <p:sldId id="273" r:id="rId14"/>
    <p:sldId id="274" r:id="rId15"/>
    <p:sldId id="275" r:id="rId16"/>
    <p:sldId id="276" r:id="rId17"/>
    <p:sldId id="277" r:id="rId18"/>
    <p:sldId id="263" r:id="rId19"/>
    <p:sldId id="281" r:id="rId20"/>
    <p:sldId id="282" r:id="rId21"/>
    <p:sldId id="264" r:id="rId22"/>
    <p:sldId id="278" r:id="rId23"/>
    <p:sldId id="279" r:id="rId24"/>
    <p:sldId id="280" r:id="rId25"/>
    <p:sldId id="267" r:id="rId26"/>
    <p:sldId id="268" r:id="rId27"/>
    <p:sldId id="26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90F4290-D427-45A4-AD7C-C33E6EEBD592}">
          <p14:sldIdLst>
            <p14:sldId id="256"/>
            <p14:sldId id="257"/>
            <p14:sldId id="265"/>
            <p14:sldId id="258"/>
            <p14:sldId id="262"/>
            <p14:sldId id="259"/>
            <p14:sldId id="266"/>
            <p14:sldId id="260"/>
            <p14:sldId id="269"/>
            <p14:sldId id="270"/>
            <p14:sldId id="271"/>
            <p14:sldId id="272"/>
            <p14:sldId id="273"/>
            <p14:sldId id="274"/>
            <p14:sldId id="275"/>
            <p14:sldId id="276"/>
            <p14:sldId id="277"/>
            <p14:sldId id="263"/>
            <p14:sldId id="281"/>
            <p14:sldId id="282"/>
            <p14:sldId id="264"/>
            <p14:sldId id="278"/>
            <p14:sldId id="279"/>
            <p14:sldId id="280"/>
            <p14:sldId id="267"/>
            <p14:sldId id="268"/>
            <p14:sldId id="26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24"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5/12/2014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5/12/2014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5/12/2014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5/12/2014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5/12/2014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5/12/2014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5/12/2014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cs.ubc.ca/~murphyk/Software/HMM/hmm.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ECE 8527 </a:t>
            </a:r>
            <a:br>
              <a:rPr lang="en-US" dirty="0" smtClean="0"/>
            </a:br>
            <a:r>
              <a:rPr lang="en-US" dirty="0" smtClean="0"/>
              <a:t>Homework Final: Common Evaluations</a:t>
            </a:r>
            <a:endParaRPr lang="en-US" dirty="0"/>
          </a:p>
        </p:txBody>
      </p:sp>
      <p:sp>
        <p:nvSpPr>
          <p:cNvPr id="3" name="Subtitle 2"/>
          <p:cNvSpPr>
            <a:spLocks noGrp="1"/>
          </p:cNvSpPr>
          <p:nvPr>
            <p:ph type="subTitle" idx="1"/>
          </p:nvPr>
        </p:nvSpPr>
        <p:spPr/>
        <p:txBody>
          <a:bodyPr/>
          <a:lstStyle/>
          <a:p>
            <a:r>
              <a:rPr lang="en-US" dirty="0" smtClean="0"/>
              <a:t>By Andrew Powell</a:t>
            </a:r>
            <a:endParaRPr lang="en-US" dirty="0"/>
          </a:p>
        </p:txBody>
      </p:sp>
    </p:spTree>
    <p:extLst>
      <p:ext uri="{BB962C8B-B14F-4D97-AF65-F5344CB8AC3E}">
        <p14:creationId xmlns:p14="http://schemas.microsoft.com/office/powerpoint/2010/main" val="1033224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Algorithms:</a:t>
            </a:r>
            <a:br>
              <a:rPr lang="en-US" dirty="0"/>
            </a:br>
            <a:r>
              <a:rPr lang="en-US" dirty="0"/>
              <a:t>Hidden Markov Models</a:t>
            </a:r>
          </a:p>
        </p:txBody>
      </p:sp>
      <p:pic>
        <p:nvPicPr>
          <p:cNvPr id="9" name="Picture 8"/>
          <p:cNvPicPr>
            <a:picLocks noChangeAspect="1"/>
          </p:cNvPicPr>
          <p:nvPr/>
        </p:nvPicPr>
        <p:blipFill>
          <a:blip r:embed="rId2"/>
          <a:stretch>
            <a:fillRect/>
          </a:stretch>
        </p:blipFill>
        <p:spPr>
          <a:xfrm>
            <a:off x="680321" y="2372178"/>
            <a:ext cx="5334000" cy="4000500"/>
          </a:xfrm>
          <a:prstGeom prst="rect">
            <a:avLst/>
          </a:prstGeom>
        </p:spPr>
      </p:pic>
      <p:pic>
        <p:nvPicPr>
          <p:cNvPr id="10" name="Picture 9"/>
          <p:cNvPicPr>
            <a:picLocks noChangeAspect="1"/>
          </p:cNvPicPr>
          <p:nvPr/>
        </p:nvPicPr>
        <p:blipFill>
          <a:blip r:embed="rId3"/>
          <a:stretch>
            <a:fillRect/>
          </a:stretch>
        </p:blipFill>
        <p:spPr>
          <a:xfrm>
            <a:off x="6014321" y="2372178"/>
            <a:ext cx="5334000" cy="4000500"/>
          </a:xfrm>
          <a:prstGeom prst="rect">
            <a:avLst/>
          </a:prstGeom>
        </p:spPr>
      </p:pic>
    </p:spTree>
    <p:extLst>
      <p:ext uri="{BB962C8B-B14F-4D97-AF65-F5344CB8AC3E}">
        <p14:creationId xmlns:p14="http://schemas.microsoft.com/office/powerpoint/2010/main" val="2065464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Algorithms:</a:t>
            </a:r>
            <a:br>
              <a:rPr lang="en-US" dirty="0"/>
            </a:br>
            <a:r>
              <a:rPr lang="en-US" dirty="0"/>
              <a:t>Hidden Markov Models</a:t>
            </a:r>
          </a:p>
        </p:txBody>
      </p:sp>
      <p:pic>
        <p:nvPicPr>
          <p:cNvPr id="7" name="Picture 6"/>
          <p:cNvPicPr>
            <a:picLocks noChangeAspect="1"/>
          </p:cNvPicPr>
          <p:nvPr/>
        </p:nvPicPr>
        <p:blipFill>
          <a:blip r:embed="rId2"/>
          <a:stretch>
            <a:fillRect/>
          </a:stretch>
        </p:blipFill>
        <p:spPr>
          <a:xfrm>
            <a:off x="680321" y="2372178"/>
            <a:ext cx="5334000" cy="4000500"/>
          </a:xfrm>
          <a:prstGeom prst="rect">
            <a:avLst/>
          </a:prstGeom>
        </p:spPr>
      </p:pic>
      <p:pic>
        <p:nvPicPr>
          <p:cNvPr id="10" name="Picture 9"/>
          <p:cNvPicPr>
            <a:picLocks noChangeAspect="1"/>
          </p:cNvPicPr>
          <p:nvPr/>
        </p:nvPicPr>
        <p:blipFill>
          <a:blip r:embed="rId3"/>
          <a:stretch>
            <a:fillRect/>
          </a:stretch>
        </p:blipFill>
        <p:spPr>
          <a:xfrm>
            <a:off x="6014321" y="2372178"/>
            <a:ext cx="5334000" cy="4000500"/>
          </a:xfrm>
          <a:prstGeom prst="rect">
            <a:avLst/>
          </a:prstGeom>
        </p:spPr>
      </p:pic>
    </p:spTree>
    <p:extLst>
      <p:ext uri="{BB962C8B-B14F-4D97-AF65-F5344CB8AC3E}">
        <p14:creationId xmlns:p14="http://schemas.microsoft.com/office/powerpoint/2010/main" val="2122432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Algorithms:</a:t>
            </a:r>
            <a:br>
              <a:rPr lang="en-US" dirty="0"/>
            </a:br>
            <a:r>
              <a:rPr lang="en-US" dirty="0"/>
              <a:t>Hidden Markov Models</a:t>
            </a:r>
          </a:p>
        </p:txBody>
      </p:sp>
      <p:pic>
        <p:nvPicPr>
          <p:cNvPr id="4" name="Picture 3"/>
          <p:cNvPicPr>
            <a:picLocks noChangeAspect="1"/>
          </p:cNvPicPr>
          <p:nvPr/>
        </p:nvPicPr>
        <p:blipFill>
          <a:blip r:embed="rId2"/>
          <a:stretch>
            <a:fillRect/>
          </a:stretch>
        </p:blipFill>
        <p:spPr>
          <a:xfrm>
            <a:off x="680321" y="2372178"/>
            <a:ext cx="5334000" cy="4000500"/>
          </a:xfrm>
          <a:prstGeom prst="rect">
            <a:avLst/>
          </a:prstGeom>
        </p:spPr>
      </p:pic>
      <p:pic>
        <p:nvPicPr>
          <p:cNvPr id="6" name="Picture 5"/>
          <p:cNvPicPr>
            <a:picLocks noChangeAspect="1"/>
          </p:cNvPicPr>
          <p:nvPr/>
        </p:nvPicPr>
        <p:blipFill>
          <a:blip r:embed="rId3"/>
          <a:stretch>
            <a:fillRect/>
          </a:stretch>
        </p:blipFill>
        <p:spPr>
          <a:xfrm>
            <a:off x="6014321" y="2372178"/>
            <a:ext cx="5334000" cy="4000500"/>
          </a:xfrm>
          <a:prstGeom prst="rect">
            <a:avLst/>
          </a:prstGeom>
        </p:spPr>
      </p:pic>
    </p:spTree>
    <p:extLst>
      <p:ext uri="{BB962C8B-B14F-4D97-AF65-F5344CB8AC3E}">
        <p14:creationId xmlns:p14="http://schemas.microsoft.com/office/powerpoint/2010/main" val="109760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Algorithms:</a:t>
            </a:r>
            <a:br>
              <a:rPr lang="en-US" dirty="0"/>
            </a:br>
            <a:r>
              <a:rPr lang="en-US" dirty="0"/>
              <a:t>Hidden Markov Models</a:t>
            </a:r>
          </a:p>
        </p:txBody>
      </p:sp>
      <p:pic>
        <p:nvPicPr>
          <p:cNvPr id="3" name="Picture 2"/>
          <p:cNvPicPr>
            <a:picLocks noChangeAspect="1"/>
          </p:cNvPicPr>
          <p:nvPr/>
        </p:nvPicPr>
        <p:blipFill>
          <a:blip r:embed="rId2"/>
          <a:stretch>
            <a:fillRect/>
          </a:stretch>
        </p:blipFill>
        <p:spPr>
          <a:xfrm>
            <a:off x="680321" y="2372178"/>
            <a:ext cx="5334000" cy="4000500"/>
          </a:xfrm>
          <a:prstGeom prst="rect">
            <a:avLst/>
          </a:prstGeom>
        </p:spPr>
      </p:pic>
      <p:pic>
        <p:nvPicPr>
          <p:cNvPr id="5" name="Picture 4"/>
          <p:cNvPicPr>
            <a:picLocks noChangeAspect="1"/>
          </p:cNvPicPr>
          <p:nvPr/>
        </p:nvPicPr>
        <p:blipFill>
          <a:blip r:embed="rId3"/>
          <a:stretch>
            <a:fillRect/>
          </a:stretch>
        </p:blipFill>
        <p:spPr>
          <a:xfrm>
            <a:off x="6014321" y="2372178"/>
            <a:ext cx="5334000" cy="4000500"/>
          </a:xfrm>
          <a:prstGeom prst="rect">
            <a:avLst/>
          </a:prstGeom>
        </p:spPr>
      </p:pic>
    </p:spTree>
    <p:extLst>
      <p:ext uri="{BB962C8B-B14F-4D97-AF65-F5344CB8AC3E}">
        <p14:creationId xmlns:p14="http://schemas.microsoft.com/office/powerpoint/2010/main" val="2849339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Algorithms:</a:t>
            </a:r>
            <a:br>
              <a:rPr lang="en-US" dirty="0"/>
            </a:br>
            <a:r>
              <a:rPr lang="en-US" dirty="0"/>
              <a:t>Hidden Markov Models</a:t>
            </a:r>
          </a:p>
        </p:txBody>
      </p:sp>
      <p:pic>
        <p:nvPicPr>
          <p:cNvPr id="6" name="Picture 5"/>
          <p:cNvPicPr>
            <a:picLocks noChangeAspect="1"/>
          </p:cNvPicPr>
          <p:nvPr/>
        </p:nvPicPr>
        <p:blipFill>
          <a:blip r:embed="rId2"/>
          <a:stretch>
            <a:fillRect/>
          </a:stretch>
        </p:blipFill>
        <p:spPr>
          <a:xfrm>
            <a:off x="680321" y="2372178"/>
            <a:ext cx="5334000" cy="4000500"/>
          </a:xfrm>
          <a:prstGeom prst="rect">
            <a:avLst/>
          </a:prstGeom>
        </p:spPr>
      </p:pic>
      <p:pic>
        <p:nvPicPr>
          <p:cNvPr id="7" name="Picture 6"/>
          <p:cNvPicPr>
            <a:picLocks noChangeAspect="1"/>
          </p:cNvPicPr>
          <p:nvPr/>
        </p:nvPicPr>
        <p:blipFill>
          <a:blip r:embed="rId3"/>
          <a:stretch>
            <a:fillRect/>
          </a:stretch>
        </p:blipFill>
        <p:spPr>
          <a:xfrm>
            <a:off x="6014321" y="2372178"/>
            <a:ext cx="5334000" cy="4000500"/>
          </a:xfrm>
          <a:prstGeom prst="rect">
            <a:avLst/>
          </a:prstGeom>
        </p:spPr>
      </p:pic>
    </p:spTree>
    <p:extLst>
      <p:ext uri="{BB962C8B-B14F-4D97-AF65-F5344CB8AC3E}">
        <p14:creationId xmlns:p14="http://schemas.microsoft.com/office/powerpoint/2010/main" val="3480244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Algorithms:</a:t>
            </a:r>
            <a:br>
              <a:rPr lang="en-US" dirty="0"/>
            </a:br>
            <a:r>
              <a:rPr lang="en-US" dirty="0"/>
              <a:t>Hidden Markov Models</a:t>
            </a:r>
          </a:p>
        </p:txBody>
      </p:sp>
      <p:pic>
        <p:nvPicPr>
          <p:cNvPr id="3" name="Picture 2"/>
          <p:cNvPicPr>
            <a:picLocks noChangeAspect="1"/>
          </p:cNvPicPr>
          <p:nvPr/>
        </p:nvPicPr>
        <p:blipFill>
          <a:blip r:embed="rId2"/>
          <a:stretch>
            <a:fillRect/>
          </a:stretch>
        </p:blipFill>
        <p:spPr>
          <a:xfrm>
            <a:off x="680321" y="2372178"/>
            <a:ext cx="5334000" cy="4000500"/>
          </a:xfrm>
          <a:prstGeom prst="rect">
            <a:avLst/>
          </a:prstGeom>
        </p:spPr>
      </p:pic>
      <p:pic>
        <p:nvPicPr>
          <p:cNvPr id="4" name="Picture 3"/>
          <p:cNvPicPr>
            <a:picLocks noChangeAspect="1"/>
          </p:cNvPicPr>
          <p:nvPr/>
        </p:nvPicPr>
        <p:blipFill>
          <a:blip r:embed="rId3"/>
          <a:stretch>
            <a:fillRect/>
          </a:stretch>
        </p:blipFill>
        <p:spPr>
          <a:xfrm>
            <a:off x="6014321" y="2372178"/>
            <a:ext cx="5334000" cy="4000500"/>
          </a:xfrm>
          <a:prstGeom prst="rect">
            <a:avLst/>
          </a:prstGeom>
        </p:spPr>
      </p:pic>
    </p:spTree>
    <p:extLst>
      <p:ext uri="{BB962C8B-B14F-4D97-AF65-F5344CB8AC3E}">
        <p14:creationId xmlns:p14="http://schemas.microsoft.com/office/powerpoint/2010/main" val="34505861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Algorithms:</a:t>
            </a:r>
            <a:br>
              <a:rPr lang="en-US" dirty="0"/>
            </a:br>
            <a:r>
              <a:rPr lang="en-US" dirty="0"/>
              <a:t>Hidden Markov Models</a:t>
            </a:r>
          </a:p>
        </p:txBody>
      </p:sp>
      <p:pic>
        <p:nvPicPr>
          <p:cNvPr id="5" name="Picture 4"/>
          <p:cNvPicPr>
            <a:picLocks noChangeAspect="1"/>
          </p:cNvPicPr>
          <p:nvPr/>
        </p:nvPicPr>
        <p:blipFill>
          <a:blip r:embed="rId2"/>
          <a:stretch>
            <a:fillRect/>
          </a:stretch>
        </p:blipFill>
        <p:spPr>
          <a:xfrm>
            <a:off x="680321" y="2372178"/>
            <a:ext cx="5334000" cy="4000500"/>
          </a:xfrm>
          <a:prstGeom prst="rect">
            <a:avLst/>
          </a:prstGeom>
        </p:spPr>
      </p:pic>
      <p:pic>
        <p:nvPicPr>
          <p:cNvPr id="7" name="Picture 6"/>
          <p:cNvPicPr>
            <a:picLocks noChangeAspect="1"/>
          </p:cNvPicPr>
          <p:nvPr/>
        </p:nvPicPr>
        <p:blipFill>
          <a:blip r:embed="rId3"/>
          <a:stretch>
            <a:fillRect/>
          </a:stretch>
        </p:blipFill>
        <p:spPr>
          <a:xfrm>
            <a:off x="6014321" y="2372178"/>
            <a:ext cx="5334000" cy="4000500"/>
          </a:xfrm>
          <a:prstGeom prst="rect">
            <a:avLst/>
          </a:prstGeom>
        </p:spPr>
      </p:pic>
    </p:spTree>
    <p:extLst>
      <p:ext uri="{BB962C8B-B14F-4D97-AF65-F5344CB8AC3E}">
        <p14:creationId xmlns:p14="http://schemas.microsoft.com/office/powerpoint/2010/main" val="2255888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Algorithms:</a:t>
            </a:r>
            <a:br>
              <a:rPr lang="en-US" dirty="0"/>
            </a:br>
            <a:r>
              <a:rPr lang="en-US" dirty="0"/>
              <a:t>Hidden Markov Models</a:t>
            </a:r>
          </a:p>
        </p:txBody>
      </p:sp>
      <p:sp>
        <p:nvSpPr>
          <p:cNvPr id="3" name="Content Placeholder 2"/>
          <p:cNvSpPr>
            <a:spLocks noGrp="1"/>
          </p:cNvSpPr>
          <p:nvPr>
            <p:ph idx="1"/>
          </p:nvPr>
        </p:nvSpPr>
        <p:spPr/>
        <p:txBody>
          <a:bodyPr/>
          <a:lstStyle/>
          <a:p>
            <a:r>
              <a:rPr lang="en-US" dirty="0" smtClean="0"/>
              <a:t>Key Observations</a:t>
            </a:r>
          </a:p>
          <a:p>
            <a:pPr lvl="1"/>
            <a:r>
              <a:rPr lang="en-US" dirty="0" smtClean="0"/>
              <a:t>Recognition error rate is relatively low for fewer iterations</a:t>
            </a:r>
          </a:p>
          <a:p>
            <a:pPr lvl="1"/>
            <a:r>
              <a:rPr lang="en-US" dirty="0" smtClean="0"/>
              <a:t>The average difference between the two largest discriminant values for each assignment correlates with the recognition error rate, excluding when the number of hidden states is equal to 1.</a:t>
            </a:r>
          </a:p>
          <a:p>
            <a:pPr lvl="1"/>
            <a:r>
              <a:rPr lang="en-US" dirty="0" smtClean="0"/>
              <a:t>The more iterations appears to cause to the recognition error rate to increase.</a:t>
            </a:r>
          </a:p>
          <a:p>
            <a:pPr lvl="1"/>
            <a:endParaRPr lang="en-US" dirty="0"/>
          </a:p>
        </p:txBody>
      </p:sp>
    </p:spTree>
    <p:extLst>
      <p:ext uri="{BB962C8B-B14F-4D97-AF65-F5344CB8AC3E}">
        <p14:creationId xmlns:p14="http://schemas.microsoft.com/office/powerpoint/2010/main" val="762242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Algorithms:</a:t>
            </a:r>
            <a:br>
              <a:rPr lang="en-US" dirty="0" smtClean="0"/>
            </a:br>
            <a:r>
              <a:rPr lang="en-US" dirty="0" smtClean="0"/>
              <a:t>K-Nearest Neighbors</a:t>
            </a:r>
            <a:endParaRPr lang="en-US" dirty="0"/>
          </a:p>
        </p:txBody>
      </p:sp>
      <p:sp>
        <p:nvSpPr>
          <p:cNvPr id="3" name="Content Placeholder 2"/>
          <p:cNvSpPr>
            <a:spLocks noGrp="1"/>
          </p:cNvSpPr>
          <p:nvPr>
            <p:ph idx="1"/>
          </p:nvPr>
        </p:nvSpPr>
        <p:spPr>
          <a:xfrm>
            <a:off x="680321" y="2336873"/>
            <a:ext cx="9842536" cy="3599316"/>
          </a:xfrm>
        </p:spPr>
        <p:txBody>
          <a:bodyPr>
            <a:normAutofit/>
          </a:bodyPr>
          <a:lstStyle/>
          <a:p>
            <a:r>
              <a:rPr lang="en-US" dirty="0" smtClean="0"/>
              <a:t>Introduction</a:t>
            </a:r>
          </a:p>
          <a:p>
            <a:pPr lvl="1"/>
            <a:r>
              <a:rPr lang="en-US" dirty="0" smtClean="0"/>
              <a:t>Computation is all done during classification</a:t>
            </a:r>
          </a:p>
          <a:p>
            <a:pPr lvl="1"/>
            <a:r>
              <a:rPr lang="en-US" dirty="0" smtClean="0"/>
              <a:t>Classification of a data vector is simply determining closest neighboring data vectors and then selecting the class that has the most data vectors within the set of closest neighboring data vectors.</a:t>
            </a:r>
          </a:p>
          <a:p>
            <a:r>
              <a:rPr lang="en-US" dirty="0" smtClean="0"/>
              <a:t>Parameters</a:t>
            </a:r>
          </a:p>
          <a:p>
            <a:pPr lvl="1"/>
            <a:r>
              <a:rPr lang="en-US" dirty="0" smtClean="0"/>
              <a:t>Number of Neighbors	domain: odd numbers between 1 to 201, inclusively</a:t>
            </a:r>
          </a:p>
          <a:p>
            <a:r>
              <a:rPr lang="en-US" dirty="0" smtClean="0"/>
              <a:t>Performance Metrics</a:t>
            </a:r>
          </a:p>
          <a:p>
            <a:pPr lvl="1"/>
            <a:r>
              <a:rPr lang="en-US" dirty="0"/>
              <a:t>Recognition Error Rate </a:t>
            </a:r>
          </a:p>
          <a:p>
            <a:pPr lvl="1"/>
            <a:r>
              <a:rPr lang="en-US" dirty="0" smtClean="0"/>
              <a:t>Classification Time</a:t>
            </a:r>
          </a:p>
          <a:p>
            <a:pPr lvl="1"/>
            <a:endParaRPr lang="en-US" dirty="0" smtClean="0"/>
          </a:p>
          <a:p>
            <a:pPr lvl="1"/>
            <a:endParaRPr lang="en-US" dirty="0"/>
          </a:p>
        </p:txBody>
      </p:sp>
    </p:spTree>
    <p:extLst>
      <p:ext uri="{BB962C8B-B14F-4D97-AF65-F5344CB8AC3E}">
        <p14:creationId xmlns:p14="http://schemas.microsoft.com/office/powerpoint/2010/main" val="1272907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Algorithms:</a:t>
            </a:r>
            <a:br>
              <a:rPr lang="en-US" dirty="0"/>
            </a:br>
            <a:r>
              <a:rPr lang="en-US" dirty="0"/>
              <a:t>K-Nearest Neighbors</a:t>
            </a:r>
          </a:p>
        </p:txBody>
      </p:sp>
      <p:pic>
        <p:nvPicPr>
          <p:cNvPr id="9" name="Picture 8"/>
          <p:cNvPicPr>
            <a:picLocks noChangeAspect="1"/>
          </p:cNvPicPr>
          <p:nvPr/>
        </p:nvPicPr>
        <p:blipFill>
          <a:blip r:embed="rId2"/>
          <a:stretch>
            <a:fillRect/>
          </a:stretch>
        </p:blipFill>
        <p:spPr>
          <a:xfrm>
            <a:off x="680321" y="2372178"/>
            <a:ext cx="5334000" cy="4000500"/>
          </a:xfrm>
          <a:prstGeom prst="rect">
            <a:avLst/>
          </a:prstGeom>
        </p:spPr>
      </p:pic>
      <p:pic>
        <p:nvPicPr>
          <p:cNvPr id="11" name="Picture 10"/>
          <p:cNvPicPr>
            <a:picLocks noChangeAspect="1"/>
          </p:cNvPicPr>
          <p:nvPr/>
        </p:nvPicPr>
        <p:blipFill>
          <a:blip r:embed="rId3"/>
          <a:stretch>
            <a:fillRect/>
          </a:stretch>
        </p:blipFill>
        <p:spPr>
          <a:xfrm>
            <a:off x="6014321" y="2372178"/>
            <a:ext cx="5334000" cy="4000500"/>
          </a:xfrm>
          <a:prstGeom prst="rect">
            <a:avLst/>
          </a:prstGeom>
        </p:spPr>
      </p:pic>
    </p:spTree>
    <p:extLst>
      <p:ext uri="{BB962C8B-B14F-4D97-AF65-F5344CB8AC3E}">
        <p14:creationId xmlns:p14="http://schemas.microsoft.com/office/powerpoint/2010/main" val="1626429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Introduction</a:t>
            </a:r>
          </a:p>
          <a:p>
            <a:pPr lvl="1"/>
            <a:r>
              <a:rPr lang="en-US" dirty="0" smtClean="0"/>
              <a:t>Objectives</a:t>
            </a:r>
          </a:p>
          <a:p>
            <a:pPr lvl="1"/>
            <a:r>
              <a:rPr lang="en-US" dirty="0" smtClean="0"/>
              <a:t>Tools</a:t>
            </a:r>
          </a:p>
          <a:p>
            <a:pPr lvl="1"/>
            <a:r>
              <a:rPr lang="en-US" dirty="0" smtClean="0"/>
              <a:t>Obstacles</a:t>
            </a:r>
          </a:p>
          <a:p>
            <a:r>
              <a:rPr lang="en-US" dirty="0" smtClean="0"/>
              <a:t>Algorithms (Training / Classification / Performance)</a:t>
            </a:r>
          </a:p>
          <a:p>
            <a:pPr lvl="1"/>
            <a:r>
              <a:rPr lang="en-US" dirty="0" smtClean="0"/>
              <a:t>Hidden Markov Models (HMM)</a:t>
            </a:r>
          </a:p>
          <a:p>
            <a:pPr lvl="1"/>
            <a:r>
              <a:rPr lang="en-US" dirty="0" smtClean="0"/>
              <a:t>K-Nearest Neighbors (KNN)</a:t>
            </a:r>
          </a:p>
          <a:p>
            <a:pPr lvl="1"/>
            <a:r>
              <a:rPr lang="en-US" dirty="0" smtClean="0"/>
              <a:t>Neural Network (NN)</a:t>
            </a:r>
          </a:p>
          <a:p>
            <a:r>
              <a:rPr lang="en-US" dirty="0" smtClean="0"/>
              <a:t>Conclusion</a:t>
            </a:r>
          </a:p>
          <a:p>
            <a:pPr lvl="1"/>
            <a:r>
              <a:rPr lang="en-US" dirty="0" smtClean="0"/>
              <a:t>Final Thoughts</a:t>
            </a:r>
          </a:p>
          <a:p>
            <a:pPr lvl="1"/>
            <a:r>
              <a:rPr lang="en-US" dirty="0" smtClean="0"/>
              <a:t>References</a:t>
            </a:r>
          </a:p>
        </p:txBody>
      </p:sp>
    </p:spTree>
    <p:extLst>
      <p:ext uri="{BB962C8B-B14F-4D97-AF65-F5344CB8AC3E}">
        <p14:creationId xmlns:p14="http://schemas.microsoft.com/office/powerpoint/2010/main" val="16714695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Algorithms:</a:t>
            </a:r>
            <a:br>
              <a:rPr lang="en-US" dirty="0"/>
            </a:br>
            <a:r>
              <a:rPr lang="en-US" dirty="0"/>
              <a:t>K-Nearest Neighbors</a:t>
            </a:r>
          </a:p>
        </p:txBody>
      </p:sp>
      <p:sp>
        <p:nvSpPr>
          <p:cNvPr id="3" name="Content Placeholder 2"/>
          <p:cNvSpPr>
            <a:spLocks noGrp="1"/>
          </p:cNvSpPr>
          <p:nvPr>
            <p:ph idx="1"/>
          </p:nvPr>
        </p:nvSpPr>
        <p:spPr/>
        <p:txBody>
          <a:bodyPr/>
          <a:lstStyle/>
          <a:p>
            <a:r>
              <a:rPr lang="en-US" dirty="0" smtClean="0"/>
              <a:t>Key Observations</a:t>
            </a:r>
          </a:p>
          <a:p>
            <a:pPr lvl="1"/>
            <a:r>
              <a:rPr lang="en-US" dirty="0" smtClean="0"/>
              <a:t>The recognition error rate actually grows with larger number of neighbors (i.e. k)</a:t>
            </a:r>
            <a:endParaRPr lang="en-US" dirty="0"/>
          </a:p>
        </p:txBody>
      </p:sp>
    </p:spTree>
    <p:extLst>
      <p:ext uri="{BB962C8B-B14F-4D97-AF65-F5344CB8AC3E}">
        <p14:creationId xmlns:p14="http://schemas.microsoft.com/office/powerpoint/2010/main" val="30612113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Algorithms:</a:t>
            </a:r>
            <a:br>
              <a:rPr lang="en-US" dirty="0" smtClean="0"/>
            </a:br>
            <a:r>
              <a:rPr lang="en-US" dirty="0" smtClean="0"/>
              <a:t>Neural Networks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Introduction</a:t>
            </a:r>
          </a:p>
          <a:p>
            <a:pPr lvl="1"/>
            <a:r>
              <a:rPr lang="en-US" dirty="0" smtClean="0"/>
              <a:t>The single output of the forward-feed NN is converted from a continuous value to one of the possible discrete values (i.e. the possible classes) with Nearest Neighbors (i.e. KNN, where K=1).</a:t>
            </a:r>
          </a:p>
          <a:p>
            <a:pPr lvl="1"/>
            <a:r>
              <a:rPr lang="en-US" dirty="0" smtClean="0"/>
              <a:t>The training algorithm for the weights and biases is simply MATLAB’s default algorithm: </a:t>
            </a:r>
            <a:r>
              <a:rPr lang="en-US" dirty="0" err="1" smtClean="0"/>
              <a:t>Levenberg</a:t>
            </a:r>
            <a:r>
              <a:rPr lang="en-US" dirty="0" smtClean="0"/>
              <a:t>-Marquardt</a:t>
            </a:r>
          </a:p>
          <a:p>
            <a:pPr lvl="2"/>
            <a:r>
              <a:rPr lang="en-US" dirty="0" smtClean="0"/>
              <a:t>Recommended by MATLAB for its speed, though requires more memory</a:t>
            </a:r>
          </a:p>
          <a:p>
            <a:pPr lvl="1"/>
            <a:r>
              <a:rPr lang="en-US" dirty="0" smtClean="0"/>
              <a:t>The Neural Network Training toolbox allows for the manipulation of many parameters (such as allowing parallelization over GPUs and cross-validation); however, to keep the simulations relatively simple, only two parameters are modified</a:t>
            </a:r>
          </a:p>
          <a:p>
            <a:r>
              <a:rPr lang="en-US" dirty="0" smtClean="0"/>
              <a:t>Parameters</a:t>
            </a:r>
          </a:p>
          <a:p>
            <a:pPr lvl="1"/>
            <a:r>
              <a:rPr lang="en-US" dirty="0" smtClean="0"/>
              <a:t>Number of Layers		domain: 1, 5, 10, and 15</a:t>
            </a:r>
          </a:p>
          <a:p>
            <a:pPr lvl="1"/>
            <a:r>
              <a:rPr lang="en-US" dirty="0" smtClean="0"/>
              <a:t>Number of Neutrons Per Layer	domain: 1, 5, 10, and 15</a:t>
            </a:r>
          </a:p>
          <a:p>
            <a:r>
              <a:rPr lang="en-US" dirty="0" smtClean="0"/>
              <a:t>Performance Metrics</a:t>
            </a:r>
          </a:p>
          <a:p>
            <a:pPr marL="685800" lvl="2">
              <a:spcBef>
                <a:spcPts val="1000"/>
              </a:spcBef>
            </a:pPr>
            <a:r>
              <a:rPr lang="en-US" dirty="0"/>
              <a:t>Recognition Error Rate </a:t>
            </a:r>
            <a:endParaRPr lang="en-US" dirty="0" smtClean="0"/>
          </a:p>
          <a:p>
            <a:pPr marL="685800" lvl="2">
              <a:spcBef>
                <a:spcPts val="1000"/>
              </a:spcBef>
            </a:pPr>
            <a:r>
              <a:rPr lang="en-US" dirty="0" smtClean="0"/>
              <a:t>Average Distance from Selected Class</a:t>
            </a:r>
            <a:endParaRPr lang="en-US" dirty="0"/>
          </a:p>
          <a:p>
            <a:pPr marL="685800" lvl="2">
              <a:spcBef>
                <a:spcPts val="1000"/>
              </a:spcBef>
            </a:pPr>
            <a:r>
              <a:rPr lang="en-US" dirty="0"/>
              <a:t>Training Time</a:t>
            </a:r>
          </a:p>
          <a:p>
            <a:pPr marL="685800" lvl="2">
              <a:spcBef>
                <a:spcPts val="1000"/>
              </a:spcBef>
            </a:pPr>
            <a:r>
              <a:rPr lang="en-US" dirty="0"/>
              <a:t>Classification Time</a:t>
            </a:r>
          </a:p>
          <a:p>
            <a:pPr lvl="1"/>
            <a:endParaRPr lang="en-US" dirty="0" smtClean="0"/>
          </a:p>
          <a:p>
            <a:pPr lvl="1"/>
            <a:endParaRPr lang="en-US" dirty="0"/>
          </a:p>
        </p:txBody>
      </p:sp>
    </p:spTree>
    <p:extLst>
      <p:ext uri="{BB962C8B-B14F-4D97-AF65-F5344CB8AC3E}">
        <p14:creationId xmlns:p14="http://schemas.microsoft.com/office/powerpoint/2010/main" val="8274148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Algorithms:</a:t>
            </a:r>
            <a:br>
              <a:rPr lang="en-US" dirty="0"/>
            </a:br>
            <a:r>
              <a:rPr lang="en-US" dirty="0"/>
              <a:t>Neural Networks</a:t>
            </a:r>
          </a:p>
        </p:txBody>
      </p:sp>
      <p:pic>
        <p:nvPicPr>
          <p:cNvPr id="3" name="Picture 2"/>
          <p:cNvPicPr>
            <a:picLocks noChangeAspect="1"/>
          </p:cNvPicPr>
          <p:nvPr/>
        </p:nvPicPr>
        <p:blipFill>
          <a:blip r:embed="rId2"/>
          <a:stretch>
            <a:fillRect/>
          </a:stretch>
        </p:blipFill>
        <p:spPr>
          <a:xfrm>
            <a:off x="680321" y="2372178"/>
            <a:ext cx="5334000" cy="4000500"/>
          </a:xfrm>
          <a:prstGeom prst="rect">
            <a:avLst/>
          </a:prstGeom>
        </p:spPr>
      </p:pic>
      <p:pic>
        <p:nvPicPr>
          <p:cNvPr id="4" name="Picture 3"/>
          <p:cNvPicPr>
            <a:picLocks noChangeAspect="1"/>
          </p:cNvPicPr>
          <p:nvPr/>
        </p:nvPicPr>
        <p:blipFill>
          <a:blip r:embed="rId3"/>
          <a:stretch>
            <a:fillRect/>
          </a:stretch>
        </p:blipFill>
        <p:spPr>
          <a:xfrm>
            <a:off x="6014321" y="2372178"/>
            <a:ext cx="5334000" cy="4000500"/>
          </a:xfrm>
          <a:prstGeom prst="rect">
            <a:avLst/>
          </a:prstGeom>
        </p:spPr>
      </p:pic>
    </p:spTree>
    <p:extLst>
      <p:ext uri="{BB962C8B-B14F-4D97-AF65-F5344CB8AC3E}">
        <p14:creationId xmlns:p14="http://schemas.microsoft.com/office/powerpoint/2010/main" val="10202782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Algorithms:</a:t>
            </a:r>
            <a:br>
              <a:rPr lang="en-US" dirty="0"/>
            </a:br>
            <a:r>
              <a:rPr lang="en-US" dirty="0"/>
              <a:t>Neural Networks</a:t>
            </a:r>
          </a:p>
        </p:txBody>
      </p:sp>
      <p:pic>
        <p:nvPicPr>
          <p:cNvPr id="5" name="Picture 4"/>
          <p:cNvPicPr>
            <a:picLocks noChangeAspect="1"/>
          </p:cNvPicPr>
          <p:nvPr/>
        </p:nvPicPr>
        <p:blipFill>
          <a:blip r:embed="rId2"/>
          <a:stretch>
            <a:fillRect/>
          </a:stretch>
        </p:blipFill>
        <p:spPr>
          <a:xfrm>
            <a:off x="680321" y="2372178"/>
            <a:ext cx="5334000" cy="4000500"/>
          </a:xfrm>
          <a:prstGeom prst="rect">
            <a:avLst/>
          </a:prstGeom>
        </p:spPr>
      </p:pic>
      <p:pic>
        <p:nvPicPr>
          <p:cNvPr id="6" name="Picture 5"/>
          <p:cNvPicPr>
            <a:picLocks noChangeAspect="1"/>
          </p:cNvPicPr>
          <p:nvPr/>
        </p:nvPicPr>
        <p:blipFill>
          <a:blip r:embed="rId3"/>
          <a:stretch>
            <a:fillRect/>
          </a:stretch>
        </p:blipFill>
        <p:spPr>
          <a:xfrm>
            <a:off x="6014321" y="2372178"/>
            <a:ext cx="5334000" cy="4000500"/>
          </a:xfrm>
          <a:prstGeom prst="rect">
            <a:avLst/>
          </a:prstGeom>
        </p:spPr>
      </p:pic>
    </p:spTree>
    <p:extLst>
      <p:ext uri="{BB962C8B-B14F-4D97-AF65-F5344CB8AC3E}">
        <p14:creationId xmlns:p14="http://schemas.microsoft.com/office/powerpoint/2010/main" val="3254677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Algorithms:</a:t>
            </a:r>
            <a:br>
              <a:rPr lang="en-US" dirty="0"/>
            </a:br>
            <a:r>
              <a:rPr lang="en-US" dirty="0"/>
              <a:t>Neural Networks</a:t>
            </a:r>
          </a:p>
        </p:txBody>
      </p:sp>
      <p:sp>
        <p:nvSpPr>
          <p:cNvPr id="3" name="Content Placeholder 2"/>
          <p:cNvSpPr>
            <a:spLocks noGrp="1"/>
          </p:cNvSpPr>
          <p:nvPr>
            <p:ph idx="1"/>
          </p:nvPr>
        </p:nvSpPr>
        <p:spPr/>
        <p:txBody>
          <a:bodyPr/>
          <a:lstStyle/>
          <a:p>
            <a:r>
              <a:rPr lang="en-US" dirty="0" smtClean="0"/>
              <a:t>Key Observations</a:t>
            </a:r>
          </a:p>
          <a:p>
            <a:pPr lvl="1"/>
            <a:r>
              <a:rPr lang="en-US" dirty="0" smtClean="0"/>
              <a:t>In regards to classification, extra neutrons per layer do not appear to have much of an affect on the classification time. Extra layers appear to increase the classification time linearly.</a:t>
            </a:r>
          </a:p>
          <a:p>
            <a:pPr lvl="1"/>
            <a:r>
              <a:rPr lang="en-US" dirty="0" smtClean="0"/>
              <a:t>In regards to training, extra layers and neutrons per layer greatly increase training time.</a:t>
            </a:r>
            <a:endParaRPr lang="en-US" dirty="0"/>
          </a:p>
        </p:txBody>
      </p:sp>
    </p:spTree>
    <p:extLst>
      <p:ext uri="{BB962C8B-B14F-4D97-AF65-F5344CB8AC3E}">
        <p14:creationId xmlns:p14="http://schemas.microsoft.com/office/powerpoint/2010/main" val="23636610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Introduction</a:t>
            </a:r>
          </a:p>
          <a:p>
            <a:pPr lvl="1"/>
            <a:r>
              <a:rPr lang="en-US" dirty="0" smtClean="0"/>
              <a:t>Objectives</a:t>
            </a:r>
          </a:p>
          <a:p>
            <a:pPr lvl="1"/>
            <a:r>
              <a:rPr lang="en-US" dirty="0" smtClean="0"/>
              <a:t>Tools</a:t>
            </a:r>
          </a:p>
          <a:p>
            <a:pPr lvl="1"/>
            <a:r>
              <a:rPr lang="en-US" dirty="0" smtClean="0"/>
              <a:t>Obstacles</a:t>
            </a:r>
          </a:p>
          <a:p>
            <a:r>
              <a:rPr lang="en-US" dirty="0" smtClean="0"/>
              <a:t>Algorithms (Training / Classification / Performance)</a:t>
            </a:r>
          </a:p>
          <a:p>
            <a:pPr lvl="1"/>
            <a:r>
              <a:rPr lang="en-US" dirty="0" smtClean="0"/>
              <a:t>Hidden Markov Models (HMM)</a:t>
            </a:r>
          </a:p>
          <a:p>
            <a:pPr lvl="1"/>
            <a:r>
              <a:rPr lang="en-US" dirty="0" smtClean="0"/>
              <a:t>K-Nearest Neighbors (KNN)</a:t>
            </a:r>
          </a:p>
          <a:p>
            <a:pPr lvl="1"/>
            <a:r>
              <a:rPr lang="en-US" dirty="0" smtClean="0"/>
              <a:t>Neural Network (NN)</a:t>
            </a:r>
          </a:p>
          <a:p>
            <a:r>
              <a:rPr lang="en-US" b="1" dirty="0" smtClean="0"/>
              <a:t>Conclusion</a:t>
            </a:r>
          </a:p>
          <a:p>
            <a:pPr lvl="1"/>
            <a:r>
              <a:rPr lang="en-US" b="1" dirty="0" smtClean="0"/>
              <a:t>Final Thoughts</a:t>
            </a:r>
          </a:p>
          <a:p>
            <a:pPr lvl="1"/>
            <a:r>
              <a:rPr lang="en-US" b="1" dirty="0" smtClean="0"/>
              <a:t>References</a:t>
            </a:r>
          </a:p>
        </p:txBody>
      </p:sp>
    </p:spTree>
    <p:extLst>
      <p:ext uri="{BB962C8B-B14F-4D97-AF65-F5344CB8AC3E}">
        <p14:creationId xmlns:p14="http://schemas.microsoft.com/office/powerpoint/2010/main" val="27770189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br>
              <a:rPr lang="en-US" dirty="0" smtClean="0"/>
            </a:br>
            <a:r>
              <a:rPr lang="en-US" dirty="0" smtClean="0"/>
              <a:t>Final Thoughts</a:t>
            </a:r>
            <a:endParaRPr lang="en-US" dirty="0"/>
          </a:p>
        </p:txBody>
      </p:sp>
      <p:sp>
        <p:nvSpPr>
          <p:cNvPr id="3" name="Content Placeholder 2"/>
          <p:cNvSpPr>
            <a:spLocks noGrp="1"/>
          </p:cNvSpPr>
          <p:nvPr>
            <p:ph idx="1"/>
          </p:nvPr>
        </p:nvSpPr>
        <p:spPr/>
        <p:txBody>
          <a:bodyPr/>
          <a:lstStyle/>
          <a:p>
            <a:r>
              <a:rPr lang="en-US" dirty="0" smtClean="0"/>
              <a:t>Simulations for the algorithms HMM, KNN, and NN were implemented.</a:t>
            </a:r>
          </a:p>
          <a:p>
            <a:r>
              <a:rPr lang="en-US" dirty="0" smtClean="0"/>
              <a:t>The algorithms were tested for their performance</a:t>
            </a:r>
          </a:p>
          <a:p>
            <a:pPr lvl="1"/>
            <a:r>
              <a:rPr lang="en-US" dirty="0"/>
              <a:t>Recognition Error Rate</a:t>
            </a:r>
          </a:p>
          <a:p>
            <a:pPr lvl="1"/>
            <a:r>
              <a:rPr lang="en-US" dirty="0"/>
              <a:t>Discriminant Values</a:t>
            </a:r>
          </a:p>
          <a:p>
            <a:pPr lvl="1"/>
            <a:r>
              <a:rPr lang="en-US" dirty="0"/>
              <a:t>Timing </a:t>
            </a:r>
            <a:r>
              <a:rPr lang="en-US" dirty="0" smtClean="0"/>
              <a:t>Analysis</a:t>
            </a:r>
            <a:endParaRPr lang="en-US" dirty="0"/>
          </a:p>
          <a:p>
            <a:pPr lvl="1"/>
            <a:endParaRPr lang="en-US" dirty="0" smtClean="0"/>
          </a:p>
        </p:txBody>
      </p:sp>
    </p:spTree>
    <p:extLst>
      <p:ext uri="{BB962C8B-B14F-4D97-AF65-F5344CB8AC3E}">
        <p14:creationId xmlns:p14="http://schemas.microsoft.com/office/powerpoint/2010/main" val="25397188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br>
              <a:rPr lang="en-US" dirty="0" smtClean="0"/>
            </a:br>
            <a:r>
              <a:rPr lang="en-US" dirty="0" smtClean="0"/>
              <a:t>References</a:t>
            </a:r>
            <a:endParaRPr lang="en-US" dirty="0"/>
          </a:p>
        </p:txBody>
      </p:sp>
      <p:sp>
        <p:nvSpPr>
          <p:cNvPr id="3" name="Content Placeholder 2"/>
          <p:cNvSpPr>
            <a:spLocks noGrp="1"/>
          </p:cNvSpPr>
          <p:nvPr>
            <p:ph idx="1"/>
          </p:nvPr>
        </p:nvSpPr>
        <p:spPr/>
        <p:txBody>
          <a:bodyPr/>
          <a:lstStyle/>
          <a:p>
            <a:r>
              <a:rPr lang="en-US" dirty="0" smtClean="0"/>
              <a:t>Keven Murphy’s HMM Implementation:</a:t>
            </a:r>
          </a:p>
          <a:p>
            <a:pPr lvl="1"/>
            <a:r>
              <a:rPr lang="en-US" dirty="0">
                <a:hlinkClick r:id="rId2"/>
              </a:rPr>
              <a:t>http://www.cs.ubc.ca/~</a:t>
            </a:r>
            <a:r>
              <a:rPr lang="en-US" dirty="0" smtClean="0">
                <a:hlinkClick r:id="rId2"/>
              </a:rPr>
              <a:t>murphyk/Software/HMM/hmm.html</a:t>
            </a:r>
            <a:endParaRPr lang="en-US" dirty="0" smtClean="0"/>
          </a:p>
          <a:p>
            <a:r>
              <a:rPr lang="en-US" dirty="0" smtClean="0"/>
              <a:t>Neural Network Toolbox and Statistics Toolbox MATLAB documentation</a:t>
            </a:r>
            <a:endParaRPr lang="en-US" dirty="0"/>
          </a:p>
        </p:txBody>
      </p:sp>
    </p:spTree>
    <p:extLst>
      <p:ext uri="{BB962C8B-B14F-4D97-AF65-F5344CB8AC3E}">
        <p14:creationId xmlns:p14="http://schemas.microsoft.com/office/powerpoint/2010/main" val="2345146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Introduction</a:t>
            </a:r>
          </a:p>
          <a:p>
            <a:pPr lvl="1"/>
            <a:r>
              <a:rPr lang="en-US" b="1" dirty="0" smtClean="0"/>
              <a:t>Objectives</a:t>
            </a:r>
          </a:p>
          <a:p>
            <a:pPr lvl="1"/>
            <a:r>
              <a:rPr lang="en-US" b="1" dirty="0" smtClean="0"/>
              <a:t>Tools</a:t>
            </a:r>
          </a:p>
          <a:p>
            <a:pPr lvl="1"/>
            <a:r>
              <a:rPr lang="en-US" b="1" dirty="0" smtClean="0"/>
              <a:t>Obstacles</a:t>
            </a:r>
          </a:p>
          <a:p>
            <a:r>
              <a:rPr lang="en-US" dirty="0" smtClean="0"/>
              <a:t>Algorithms (Training / Classification / Performance)</a:t>
            </a:r>
          </a:p>
          <a:p>
            <a:pPr lvl="1"/>
            <a:r>
              <a:rPr lang="en-US" dirty="0" smtClean="0"/>
              <a:t>Hidden Markov Models (HMM)</a:t>
            </a:r>
          </a:p>
          <a:p>
            <a:pPr lvl="1"/>
            <a:r>
              <a:rPr lang="en-US" dirty="0" smtClean="0"/>
              <a:t>K-Nearest Neighbors (KNN)</a:t>
            </a:r>
          </a:p>
          <a:p>
            <a:pPr lvl="1"/>
            <a:r>
              <a:rPr lang="en-US" dirty="0" smtClean="0"/>
              <a:t>Neural Network (NN)</a:t>
            </a:r>
          </a:p>
          <a:p>
            <a:r>
              <a:rPr lang="en-US" dirty="0" smtClean="0"/>
              <a:t>Conclusion</a:t>
            </a:r>
          </a:p>
          <a:p>
            <a:pPr lvl="1"/>
            <a:r>
              <a:rPr lang="en-US" dirty="0" smtClean="0"/>
              <a:t>Final Thoughts</a:t>
            </a:r>
          </a:p>
          <a:p>
            <a:pPr lvl="1"/>
            <a:r>
              <a:rPr lang="en-US" dirty="0" smtClean="0"/>
              <a:t>References</a:t>
            </a:r>
          </a:p>
        </p:txBody>
      </p:sp>
    </p:spTree>
    <p:extLst>
      <p:ext uri="{BB962C8B-B14F-4D97-AF65-F5344CB8AC3E}">
        <p14:creationId xmlns:p14="http://schemas.microsoft.com/office/powerpoint/2010/main" val="580087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br>
              <a:rPr lang="en-US" dirty="0" smtClean="0"/>
            </a:br>
            <a:r>
              <a:rPr lang="en-US" dirty="0" smtClean="0"/>
              <a:t>Objectives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Select three nontrivial, machine-learning algorithms supported in MATLAB</a:t>
            </a:r>
            <a:r>
              <a:rPr lang="en-US" baseline="30000" dirty="0" smtClean="0"/>
              <a:t>©</a:t>
            </a:r>
            <a:r>
              <a:rPr lang="en-US" dirty="0" smtClean="0"/>
              <a:t>.</a:t>
            </a:r>
            <a:r>
              <a:rPr lang="en-US" dirty="0"/>
              <a:t> </a:t>
            </a:r>
            <a:r>
              <a:rPr lang="en-US" dirty="0" smtClean="0"/>
              <a:t>The selected algorithms are the following. </a:t>
            </a:r>
          </a:p>
          <a:p>
            <a:pPr lvl="1"/>
            <a:r>
              <a:rPr lang="en-US" dirty="0" smtClean="0"/>
              <a:t>Hidden Markov Models (HMM) ***</a:t>
            </a:r>
            <a:endParaRPr lang="en-US" i="1" u="sng" dirty="0" smtClean="0"/>
          </a:p>
          <a:p>
            <a:pPr lvl="1"/>
            <a:r>
              <a:rPr lang="en-US" dirty="0" smtClean="0"/>
              <a:t>K-Nearest Neighbors (KNN)</a:t>
            </a:r>
          </a:p>
          <a:p>
            <a:pPr lvl="1"/>
            <a:r>
              <a:rPr lang="en-US" dirty="0" smtClean="0"/>
              <a:t>Neural Networks (NN)</a:t>
            </a:r>
          </a:p>
          <a:p>
            <a:r>
              <a:rPr lang="en-US" dirty="0" smtClean="0"/>
              <a:t>Determine the performance of the selected algorithms as a function of their “key” parameters through a series of simulations.</a:t>
            </a:r>
          </a:p>
          <a:p>
            <a:pPr lvl="1"/>
            <a:r>
              <a:rPr lang="en-US" dirty="0" smtClean="0"/>
              <a:t>Recognition Error Rate</a:t>
            </a:r>
          </a:p>
          <a:p>
            <a:pPr lvl="1"/>
            <a:r>
              <a:rPr lang="en-US" dirty="0" smtClean="0"/>
              <a:t>Discriminant Values</a:t>
            </a:r>
          </a:p>
          <a:p>
            <a:pPr lvl="1"/>
            <a:r>
              <a:rPr lang="en-US" dirty="0" smtClean="0"/>
              <a:t>Timing Analysis</a:t>
            </a:r>
          </a:p>
          <a:p>
            <a:r>
              <a:rPr lang="en-US" dirty="0" smtClean="0"/>
              <a:t>Present the information.</a:t>
            </a:r>
          </a:p>
          <a:p>
            <a:pPr lvl="1"/>
            <a:endParaRPr lang="en-US" dirty="0"/>
          </a:p>
        </p:txBody>
      </p:sp>
    </p:spTree>
    <p:extLst>
      <p:ext uri="{BB962C8B-B14F-4D97-AF65-F5344CB8AC3E}">
        <p14:creationId xmlns:p14="http://schemas.microsoft.com/office/powerpoint/2010/main" val="2761456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br>
              <a:rPr lang="en-US" dirty="0"/>
            </a:br>
            <a:r>
              <a:rPr lang="en-US" dirty="0" smtClean="0"/>
              <a:t>Tools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MATLAB</a:t>
            </a:r>
            <a:endParaRPr lang="en-US" dirty="0"/>
          </a:p>
          <a:p>
            <a:pPr lvl="1"/>
            <a:r>
              <a:rPr lang="en-US" dirty="0" smtClean="0"/>
              <a:t>Used for all the programming and simulation</a:t>
            </a:r>
          </a:p>
          <a:p>
            <a:pPr lvl="1"/>
            <a:r>
              <a:rPr lang="en-US" dirty="0" smtClean="0"/>
              <a:t>Important to note since performing the same simulations in different languages/environments will most likely produce different results</a:t>
            </a:r>
          </a:p>
          <a:p>
            <a:r>
              <a:rPr lang="en-US" dirty="0" smtClean="0"/>
              <a:t>Kevin Murphy’s Hidden Markov Model Toolbox</a:t>
            </a:r>
            <a:endParaRPr lang="en-US" dirty="0"/>
          </a:p>
          <a:p>
            <a:pPr lvl="1"/>
            <a:r>
              <a:rPr lang="en-US" dirty="0" smtClean="0"/>
              <a:t>Used for training HMMs that emit Gaussian-mixtures and classification</a:t>
            </a:r>
          </a:p>
          <a:p>
            <a:pPr lvl="1"/>
            <a:r>
              <a:rPr lang="en-US" dirty="0" smtClean="0"/>
              <a:t> HMM training supported in MATLAB’s Statistics Toolbox is relatively more difficult to use since there is no built-in support for continuous observations.</a:t>
            </a:r>
            <a:endParaRPr lang="en-US" u="sng" dirty="0" smtClean="0"/>
          </a:p>
          <a:p>
            <a:r>
              <a:rPr lang="en-US" dirty="0" smtClean="0"/>
              <a:t>Statistics Toolbox</a:t>
            </a:r>
            <a:endParaRPr lang="en-US" dirty="0"/>
          </a:p>
          <a:p>
            <a:pPr lvl="1"/>
            <a:r>
              <a:rPr lang="en-US" dirty="0" smtClean="0"/>
              <a:t>Used for classification with KNN</a:t>
            </a:r>
          </a:p>
          <a:p>
            <a:r>
              <a:rPr lang="en-US" dirty="0" smtClean="0"/>
              <a:t>Neural Network Toolbox</a:t>
            </a:r>
            <a:endParaRPr lang="en-US" dirty="0"/>
          </a:p>
          <a:p>
            <a:pPr lvl="1"/>
            <a:r>
              <a:rPr lang="en-US" dirty="0" smtClean="0"/>
              <a:t>Used for training regular feed-forward NN and classification</a:t>
            </a:r>
          </a:p>
          <a:p>
            <a:endParaRPr lang="en-US" dirty="0" smtClean="0"/>
          </a:p>
        </p:txBody>
      </p:sp>
    </p:spTree>
    <p:extLst>
      <p:ext uri="{BB962C8B-B14F-4D97-AF65-F5344CB8AC3E}">
        <p14:creationId xmlns:p14="http://schemas.microsoft.com/office/powerpoint/2010/main" val="3647491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br>
              <a:rPr lang="en-US" dirty="0" smtClean="0"/>
            </a:br>
            <a:r>
              <a:rPr lang="en-US" dirty="0" smtClean="0"/>
              <a:t>Obstacles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Timing</a:t>
            </a:r>
          </a:p>
          <a:p>
            <a:pPr lvl="1"/>
            <a:r>
              <a:rPr lang="en-US" dirty="0" smtClean="0"/>
              <a:t>Although determining the time it takes to train the models and classify the data vectors is relatively simple, comparing the timing results of each algorithm with each other’s timing results is problematic since a number of factors impact how well an algorithm can perform. </a:t>
            </a:r>
          </a:p>
          <a:p>
            <a:pPr lvl="1"/>
            <a:r>
              <a:rPr lang="en-US" dirty="0" smtClean="0"/>
              <a:t>The focus will be on how the timing results change when parameters are altered</a:t>
            </a:r>
          </a:p>
          <a:p>
            <a:r>
              <a:rPr lang="en-US" dirty="0" smtClean="0"/>
              <a:t>Discriminant Values</a:t>
            </a:r>
          </a:p>
          <a:p>
            <a:pPr lvl="1"/>
            <a:r>
              <a:rPr lang="en-US" dirty="0" smtClean="0"/>
              <a:t>Part of the project requires to show that the recognition error rates correlate with the discriminant values generated for the purpose of classifying the data vectors. Due to the nature of how MATLAB’s proprietary toolboxes are implemented (e.g. Statistics Toolbox), it is difficult to obtain these values with the functions that perform the classification.</a:t>
            </a:r>
            <a:endParaRPr lang="en-US" dirty="0"/>
          </a:p>
        </p:txBody>
      </p:sp>
    </p:spTree>
    <p:extLst>
      <p:ext uri="{BB962C8B-B14F-4D97-AF65-F5344CB8AC3E}">
        <p14:creationId xmlns:p14="http://schemas.microsoft.com/office/powerpoint/2010/main" val="1608705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Introduction</a:t>
            </a:r>
          </a:p>
          <a:p>
            <a:pPr lvl="1"/>
            <a:r>
              <a:rPr lang="en-US" dirty="0" smtClean="0"/>
              <a:t>Objectives</a:t>
            </a:r>
          </a:p>
          <a:p>
            <a:pPr lvl="1"/>
            <a:r>
              <a:rPr lang="en-US" dirty="0" smtClean="0"/>
              <a:t>Tools</a:t>
            </a:r>
          </a:p>
          <a:p>
            <a:pPr lvl="1"/>
            <a:r>
              <a:rPr lang="en-US" dirty="0" smtClean="0"/>
              <a:t>Obstacles</a:t>
            </a:r>
          </a:p>
          <a:p>
            <a:r>
              <a:rPr lang="en-US" b="1" dirty="0" smtClean="0"/>
              <a:t>Algorithms (Training / Classification / Performance)</a:t>
            </a:r>
          </a:p>
          <a:p>
            <a:pPr lvl="1"/>
            <a:r>
              <a:rPr lang="en-US" b="1" dirty="0" smtClean="0"/>
              <a:t>Hidden Markov Models (HMM)</a:t>
            </a:r>
          </a:p>
          <a:p>
            <a:pPr lvl="1"/>
            <a:r>
              <a:rPr lang="en-US" b="1" dirty="0" smtClean="0"/>
              <a:t>K-Nearest Neighbors (KNN)</a:t>
            </a:r>
          </a:p>
          <a:p>
            <a:pPr lvl="1"/>
            <a:r>
              <a:rPr lang="en-US" b="1" dirty="0" smtClean="0"/>
              <a:t>Neural Network (NN)</a:t>
            </a:r>
          </a:p>
          <a:p>
            <a:r>
              <a:rPr lang="en-US" dirty="0" smtClean="0"/>
              <a:t>Conclusion</a:t>
            </a:r>
          </a:p>
          <a:p>
            <a:pPr lvl="1"/>
            <a:r>
              <a:rPr lang="en-US" dirty="0" smtClean="0"/>
              <a:t>Final Thoughts</a:t>
            </a:r>
          </a:p>
          <a:p>
            <a:pPr lvl="1"/>
            <a:r>
              <a:rPr lang="en-US" dirty="0" smtClean="0"/>
              <a:t>References</a:t>
            </a:r>
          </a:p>
        </p:txBody>
      </p:sp>
    </p:spTree>
    <p:extLst>
      <p:ext uri="{BB962C8B-B14F-4D97-AF65-F5344CB8AC3E}">
        <p14:creationId xmlns:p14="http://schemas.microsoft.com/office/powerpoint/2010/main" val="4010286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Algorithms:</a:t>
            </a:r>
            <a:br>
              <a:rPr lang="en-US" dirty="0" smtClean="0"/>
            </a:br>
            <a:r>
              <a:rPr lang="en-US" dirty="0" smtClean="0"/>
              <a:t>Hidden Markov Models</a:t>
            </a:r>
            <a:endParaRPr lang="en-US" dirty="0"/>
          </a:p>
        </p:txBody>
      </p:sp>
      <p:sp>
        <p:nvSpPr>
          <p:cNvPr id="3" name="Content Placeholder 2"/>
          <p:cNvSpPr>
            <a:spLocks noGrp="1"/>
          </p:cNvSpPr>
          <p:nvPr>
            <p:ph idx="1"/>
          </p:nvPr>
        </p:nvSpPr>
        <p:spPr/>
        <p:txBody>
          <a:bodyPr>
            <a:normAutofit fontScale="47500" lnSpcReduction="20000"/>
          </a:bodyPr>
          <a:lstStyle/>
          <a:p>
            <a:pPr marL="228600" lvl="1">
              <a:spcBef>
                <a:spcPts val="1000"/>
              </a:spcBef>
            </a:pPr>
            <a:r>
              <a:rPr lang="en-US" dirty="0" smtClean="0"/>
              <a:t>Introduction</a:t>
            </a:r>
          </a:p>
          <a:p>
            <a:pPr marL="685800" lvl="2">
              <a:spcBef>
                <a:spcPts val="1000"/>
              </a:spcBef>
            </a:pPr>
            <a:r>
              <a:rPr lang="en-US" dirty="0" smtClean="0"/>
              <a:t>A HMM model is created for each class. Each model consists of transitional probabilities from one hidden state to another and the Gaussian mixtures emitted from each hidden state.</a:t>
            </a:r>
          </a:p>
          <a:p>
            <a:pPr marL="685800" lvl="2">
              <a:spcBef>
                <a:spcPts val="1000"/>
              </a:spcBef>
            </a:pPr>
            <a:r>
              <a:rPr lang="en-US" dirty="0" smtClean="0"/>
              <a:t>Training of each model is of course done with the Baum-Welch (i.e. Expectation Maximization) algorithm.</a:t>
            </a:r>
          </a:p>
          <a:p>
            <a:pPr marL="685800" lvl="2">
              <a:spcBef>
                <a:spcPts val="1000"/>
              </a:spcBef>
            </a:pPr>
            <a:r>
              <a:rPr lang="en-US" dirty="0" smtClean="0"/>
              <a:t>Prior to training, the models are randomized but stochastic matrices are ensured.</a:t>
            </a:r>
          </a:p>
          <a:p>
            <a:pPr marL="685800" lvl="2">
              <a:spcBef>
                <a:spcPts val="1000"/>
              </a:spcBef>
            </a:pPr>
            <a:r>
              <a:rPr lang="en-US" dirty="0" smtClean="0"/>
              <a:t>The sequential data vectors of each class are considered to result from sequential time steps, and a class’s entire set of data vectors is interpreted as a single set of data</a:t>
            </a:r>
          </a:p>
          <a:p>
            <a:pPr marL="685800" lvl="2">
              <a:spcBef>
                <a:spcPts val="1000"/>
              </a:spcBef>
            </a:pPr>
            <a:r>
              <a:rPr lang="en-US" dirty="0" smtClean="0"/>
              <a:t>Classification of a data vector is simply choosing the class whose model produces the largest log-likelihood.</a:t>
            </a:r>
          </a:p>
          <a:p>
            <a:pPr marL="228600" lvl="1">
              <a:spcBef>
                <a:spcPts val="1000"/>
              </a:spcBef>
            </a:pPr>
            <a:r>
              <a:rPr lang="en-US" dirty="0" smtClean="0"/>
              <a:t>Parameters</a:t>
            </a:r>
          </a:p>
          <a:p>
            <a:pPr marL="685800" lvl="2">
              <a:spcBef>
                <a:spcPts val="1000"/>
              </a:spcBef>
            </a:pPr>
            <a:r>
              <a:rPr lang="en-US" dirty="0" smtClean="0"/>
              <a:t>Iterations of Training	domain: 1 to 4, inclusively </a:t>
            </a:r>
          </a:p>
          <a:p>
            <a:pPr marL="685800" lvl="2">
              <a:spcBef>
                <a:spcPts val="1000"/>
              </a:spcBef>
            </a:pPr>
            <a:r>
              <a:rPr lang="en-US" dirty="0" smtClean="0"/>
              <a:t>Number of Mixtures		domain: 1 to 4, </a:t>
            </a:r>
            <a:r>
              <a:rPr lang="en-US" dirty="0"/>
              <a:t>inclusively</a:t>
            </a:r>
            <a:endParaRPr lang="en-US" dirty="0" smtClean="0"/>
          </a:p>
          <a:p>
            <a:pPr marL="685800" lvl="2">
              <a:spcBef>
                <a:spcPts val="1000"/>
              </a:spcBef>
            </a:pPr>
            <a:r>
              <a:rPr lang="en-US" dirty="0" smtClean="0"/>
              <a:t>Number of Hidden States	domain: 1 to 10, </a:t>
            </a:r>
            <a:r>
              <a:rPr lang="en-US" dirty="0"/>
              <a:t>inclusively</a:t>
            </a:r>
            <a:endParaRPr lang="en-US" dirty="0" smtClean="0"/>
          </a:p>
          <a:p>
            <a:pPr marL="228600" lvl="1">
              <a:spcBef>
                <a:spcPts val="1000"/>
              </a:spcBef>
            </a:pPr>
            <a:r>
              <a:rPr lang="en-US" dirty="0" smtClean="0"/>
              <a:t>Performance Metrics</a:t>
            </a:r>
          </a:p>
          <a:p>
            <a:pPr marL="685800" lvl="2">
              <a:spcBef>
                <a:spcPts val="1000"/>
              </a:spcBef>
            </a:pPr>
            <a:r>
              <a:rPr lang="en-US" dirty="0" smtClean="0"/>
              <a:t>Recognition Error Rate </a:t>
            </a:r>
          </a:p>
          <a:p>
            <a:pPr marL="685800" lvl="2">
              <a:spcBef>
                <a:spcPts val="1000"/>
              </a:spcBef>
            </a:pPr>
            <a:r>
              <a:rPr lang="en-US" dirty="0" smtClean="0"/>
              <a:t>Average Difference between Largest and Second-Largest Log-Posterior</a:t>
            </a:r>
          </a:p>
          <a:p>
            <a:pPr marL="685800" lvl="2">
              <a:spcBef>
                <a:spcPts val="1000"/>
              </a:spcBef>
            </a:pPr>
            <a:r>
              <a:rPr lang="en-US" dirty="0" smtClean="0"/>
              <a:t>Training Time</a:t>
            </a:r>
          </a:p>
          <a:p>
            <a:pPr marL="685800" lvl="2">
              <a:spcBef>
                <a:spcPts val="1000"/>
              </a:spcBef>
            </a:pPr>
            <a:r>
              <a:rPr lang="en-US" dirty="0" smtClean="0"/>
              <a:t>Classification Time</a:t>
            </a:r>
          </a:p>
          <a:p>
            <a:pPr marL="228600" lvl="1">
              <a:spcBef>
                <a:spcPts val="1000"/>
              </a:spcBef>
            </a:pPr>
            <a:endParaRPr lang="en-US" dirty="0"/>
          </a:p>
          <a:p>
            <a:endParaRPr lang="en-US" dirty="0"/>
          </a:p>
        </p:txBody>
      </p:sp>
    </p:spTree>
    <p:extLst>
      <p:ext uri="{BB962C8B-B14F-4D97-AF65-F5344CB8AC3E}">
        <p14:creationId xmlns:p14="http://schemas.microsoft.com/office/powerpoint/2010/main" val="2281274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Algorithms:</a:t>
            </a:r>
            <a:br>
              <a:rPr lang="en-US" dirty="0"/>
            </a:br>
            <a:r>
              <a:rPr lang="en-US" dirty="0"/>
              <a:t>Hidden Markov Models</a:t>
            </a:r>
          </a:p>
        </p:txBody>
      </p:sp>
      <p:pic>
        <p:nvPicPr>
          <p:cNvPr id="5" name="Picture 4"/>
          <p:cNvPicPr>
            <a:picLocks noChangeAspect="1"/>
          </p:cNvPicPr>
          <p:nvPr/>
        </p:nvPicPr>
        <p:blipFill>
          <a:blip r:embed="rId2"/>
          <a:stretch>
            <a:fillRect/>
          </a:stretch>
        </p:blipFill>
        <p:spPr>
          <a:xfrm>
            <a:off x="680321" y="2372178"/>
            <a:ext cx="5334000" cy="4000500"/>
          </a:xfrm>
          <a:prstGeom prst="rect">
            <a:avLst/>
          </a:prstGeom>
        </p:spPr>
      </p:pic>
      <p:pic>
        <p:nvPicPr>
          <p:cNvPr id="6" name="Picture 5"/>
          <p:cNvPicPr>
            <a:picLocks noChangeAspect="1"/>
          </p:cNvPicPr>
          <p:nvPr/>
        </p:nvPicPr>
        <p:blipFill>
          <a:blip r:embed="rId3"/>
          <a:stretch>
            <a:fillRect/>
          </a:stretch>
        </p:blipFill>
        <p:spPr>
          <a:xfrm>
            <a:off x="6014321" y="2372178"/>
            <a:ext cx="5334000" cy="4000500"/>
          </a:xfrm>
          <a:prstGeom prst="rect">
            <a:avLst/>
          </a:prstGeom>
        </p:spPr>
      </p:pic>
    </p:spTree>
    <p:extLst>
      <p:ext uri="{BB962C8B-B14F-4D97-AF65-F5344CB8AC3E}">
        <p14:creationId xmlns:p14="http://schemas.microsoft.com/office/powerpoint/2010/main" val="2645753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TC104033917[[fn=Berlin]]</Template>
  <TotalTime>455</TotalTime>
  <Words>888</Words>
  <Application>Microsoft Office PowerPoint</Application>
  <PresentationFormat>Widescreen</PresentationFormat>
  <Paragraphs>149</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Trebuchet MS</vt:lpstr>
      <vt:lpstr>Berlin</vt:lpstr>
      <vt:lpstr>ECE 8527  Homework Final: Common Evaluations</vt:lpstr>
      <vt:lpstr>Outline</vt:lpstr>
      <vt:lpstr>Outline</vt:lpstr>
      <vt:lpstr>Introduction: Objectives</vt:lpstr>
      <vt:lpstr>Introduction: Tools</vt:lpstr>
      <vt:lpstr>Introduction: Obstacles</vt:lpstr>
      <vt:lpstr>Outline</vt:lpstr>
      <vt:lpstr>Algorithms: Hidden Markov Models</vt:lpstr>
      <vt:lpstr>Algorithms: Hidden Markov Models</vt:lpstr>
      <vt:lpstr>Algorithms: Hidden Markov Models</vt:lpstr>
      <vt:lpstr>Algorithms: Hidden Markov Models</vt:lpstr>
      <vt:lpstr>Algorithms: Hidden Markov Models</vt:lpstr>
      <vt:lpstr>Algorithms: Hidden Markov Models</vt:lpstr>
      <vt:lpstr>Algorithms: Hidden Markov Models</vt:lpstr>
      <vt:lpstr>Algorithms: Hidden Markov Models</vt:lpstr>
      <vt:lpstr>Algorithms: Hidden Markov Models</vt:lpstr>
      <vt:lpstr>Algorithms: Hidden Markov Models</vt:lpstr>
      <vt:lpstr>Algorithms: K-Nearest Neighbors</vt:lpstr>
      <vt:lpstr>Algorithms: K-Nearest Neighbors</vt:lpstr>
      <vt:lpstr>Algorithms: K-Nearest Neighbors</vt:lpstr>
      <vt:lpstr>Algorithms: Neural Networks</vt:lpstr>
      <vt:lpstr>Algorithms: Neural Networks</vt:lpstr>
      <vt:lpstr>Algorithms: Neural Networks</vt:lpstr>
      <vt:lpstr>Algorithms: Neural Networks</vt:lpstr>
      <vt:lpstr>Outline</vt:lpstr>
      <vt:lpstr>Conclusion: Final Thoughts</vt:lpstr>
      <vt:lpstr>Conclusion: 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8527  Homework Final: Common Evaluations</dc:title>
  <dc:creator>Andrew Powell</dc:creator>
  <cp:lastModifiedBy>Andrew Powell</cp:lastModifiedBy>
  <cp:revision>36</cp:revision>
  <dcterms:created xsi:type="dcterms:W3CDTF">2014-05-12T04:10:12Z</dcterms:created>
  <dcterms:modified xsi:type="dcterms:W3CDTF">2014-05-12T11:45:37Z</dcterms:modified>
</cp:coreProperties>
</file>