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71" r:id="rId6"/>
    <p:sldId id="272" r:id="rId7"/>
    <p:sldId id="259" r:id="rId8"/>
    <p:sldId id="273" r:id="rId9"/>
    <p:sldId id="274" r:id="rId10"/>
    <p:sldId id="266" r:id="rId11"/>
    <p:sldId id="261" r:id="rId12"/>
    <p:sldId id="269" r:id="rId13"/>
    <p:sldId id="260" r:id="rId14"/>
    <p:sldId id="275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FD995-018C-4C77-BF98-0EABB8100FD0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6467-6BBA-44E5-8B6C-F95BCDC10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2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Overfitti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6467-6BBA-44E5-8B6C-F95BCDC101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6467-6BBA-44E5-8B6C-F95BCDC10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5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6467-6BBA-44E5-8B6C-F95BCDC101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12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statistics and machine learning, regularization methods are used for model selection, in particular to prevent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verfitting"/>
              </a:rPr>
              <a:t>overfitting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by penalizing models with extreme parameter values.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6467-6BBA-44E5-8B6C-F95BCDC101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93FE6F2-8891-411C-A371-D9EAF5C37E5B}" type="datetimeFigureOut">
              <a:rPr lang="en-US" smtClean="0"/>
              <a:t>5/12/2014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9B99226-0C1D-44BA-AFE5-CD299C22FE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nlab.org/tutorials/" TargetMode="External"/><Relationship Id="rId2" Type="http://schemas.openxmlformats.org/officeDocument/2006/relationships/hyperlink" Target="http://www.isip.piconepress.com/courses/temple/ece_8527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lwebprod2.ll.mit.edu/mission/cybersec/publications/publication-files/full_papers/0802_Reynolds_Biometrics-GMM.pdf" TargetMode="External"/><Relationship Id="rId4" Type="http://schemas.openxmlformats.org/officeDocument/2006/relationships/hyperlink" Target="http://en.wikipedia.org/wiki/K-means_cluste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274391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COMMON EVALUATION</a:t>
            </a:r>
            <a:br>
              <a:rPr lang="en-US" b="1" dirty="0" smtClean="0"/>
            </a:br>
            <a:r>
              <a:rPr lang="en-US" sz="3100" b="1" dirty="0" smtClean="0"/>
              <a:t>FINAL PROJECT</a:t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err="1" smtClean="0"/>
              <a:t>Vira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Oleksyuk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648200"/>
            <a:ext cx="5712179" cy="1524000"/>
          </a:xfrm>
        </p:spPr>
        <p:txBody>
          <a:bodyPr>
            <a:normAutofit/>
          </a:bodyPr>
          <a:lstStyle/>
          <a:p>
            <a:r>
              <a:rPr lang="en-US" b="1" dirty="0" smtClean="0"/>
              <a:t>ECE 8110: Introduction to machine Learning and Pattern Recognition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672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54915"/>
            <a:ext cx="6965245" cy="1202485"/>
          </a:xfrm>
        </p:spPr>
        <p:txBody>
          <a:bodyPr/>
          <a:lstStyle/>
          <a:p>
            <a:r>
              <a:rPr lang="en-US" b="1" dirty="0"/>
              <a:t>Gaussian Mixtures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5394960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Is a parametric probability density function represented as a weighted sum of Gaussian component densities. </a:t>
            </a:r>
          </a:p>
          <a:p>
            <a:r>
              <a:rPr lang="en-US" dirty="0" smtClean="0"/>
              <a:t>Commonly used as a parametric model of the probability distribution of continuous measurements or features in biometric systems (speech recognition)</a:t>
            </a:r>
          </a:p>
          <a:p>
            <a:r>
              <a:rPr lang="en-US" dirty="0" smtClean="0"/>
              <a:t>Parameters are estimated from training data using the iterative Expectation-Maximization (EM) algorithm or Maximum A </a:t>
            </a:r>
            <a:r>
              <a:rPr lang="en-US" dirty="0" err="1" smtClean="0"/>
              <a:t>Posteriory</a:t>
            </a:r>
            <a:r>
              <a:rPr lang="en-US" dirty="0" smtClean="0"/>
              <a:t> (MAP) estimation from well trained prior model.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438400"/>
            <a:ext cx="224802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848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54915"/>
            <a:ext cx="6965245" cy="1202485"/>
          </a:xfrm>
        </p:spPr>
        <p:txBody>
          <a:bodyPr/>
          <a:lstStyle/>
          <a:p>
            <a:r>
              <a:rPr lang="en-US" b="1" dirty="0"/>
              <a:t>Gaussian Mixtures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5562600" cy="36038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 really a model but a </a:t>
            </a:r>
            <a:r>
              <a:rPr lang="en-US" dirty="0"/>
              <a:t>probability </a:t>
            </a:r>
            <a:r>
              <a:rPr lang="en-US" dirty="0" smtClean="0"/>
              <a:t>distribution</a:t>
            </a:r>
          </a:p>
          <a:p>
            <a:r>
              <a:rPr lang="en-US" dirty="0" smtClean="0"/>
              <a:t>Unsupervised</a:t>
            </a:r>
            <a:endParaRPr lang="en-US" dirty="0"/>
          </a:p>
          <a:p>
            <a:r>
              <a:rPr lang="en-US" dirty="0" err="1" smtClean="0"/>
              <a:t>Convecs</a:t>
            </a:r>
            <a:r>
              <a:rPr lang="en-US" dirty="0" smtClean="0"/>
              <a:t> combination of Gaussian PDF</a:t>
            </a:r>
          </a:p>
          <a:p>
            <a:r>
              <a:rPr lang="en-US" dirty="0" smtClean="0"/>
              <a:t>Each has mean and </a:t>
            </a:r>
            <a:r>
              <a:rPr lang="en-US" dirty="0" err="1" smtClean="0"/>
              <a:t>covarience</a:t>
            </a:r>
            <a:endParaRPr lang="en-US" dirty="0" smtClean="0"/>
          </a:p>
          <a:p>
            <a:r>
              <a:rPr lang="en-US" dirty="0" smtClean="0"/>
              <a:t>Good for clustering</a:t>
            </a:r>
          </a:p>
          <a:p>
            <a:r>
              <a:rPr lang="en-US" dirty="0" smtClean="0"/>
              <a:t>Capable of representing a large class of sample distributions</a:t>
            </a:r>
          </a:p>
          <a:p>
            <a:r>
              <a:rPr lang="en-US" dirty="0" smtClean="0"/>
              <a:t>Ability to form smooth approximations to arbitrary smoothed densities [6]</a:t>
            </a:r>
          </a:p>
          <a:p>
            <a:r>
              <a:rPr lang="en-US" b="1" dirty="0" smtClean="0"/>
              <a:t>Great for modeling human speech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2438400"/>
            <a:ext cx="224802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4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Gaussian Mixtures Model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05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Long computations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28862"/>
            <a:ext cx="4267201" cy="32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328861"/>
            <a:ext cx="415290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0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2261347"/>
            <a:ext cx="2667001" cy="939054"/>
          </a:xfrm>
        </p:spPr>
        <p:txBody>
          <a:bodyPr/>
          <a:lstStyle/>
          <a:p>
            <a:r>
              <a:rPr lang="en-US" b="1" dirty="0" smtClean="0"/>
              <a:t>Current performance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5" name="Picture 4" descr="http://www.mathworks.com/matlabcentral/fileexchange/screenshots/224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70174"/>
            <a:ext cx="1752600" cy="1797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44" y="1981200"/>
            <a:ext cx="1752598" cy="1751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523441"/>
              </p:ext>
            </p:extLst>
          </p:nvPr>
        </p:nvGraphicFramePr>
        <p:xfrm>
          <a:off x="2514600" y="3200400"/>
          <a:ext cx="3124200" cy="1768387"/>
        </p:xfrm>
        <a:graphic>
          <a:graphicData uri="http://schemas.openxmlformats.org/drawingml/2006/table">
            <a:tbl>
              <a:tblPr/>
              <a:tblGrid>
                <a:gridCol w="3124200"/>
              </a:tblGrid>
              <a:tr h="17683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33609"/>
              </p:ext>
            </p:extLst>
          </p:nvPr>
        </p:nvGraphicFramePr>
        <p:xfrm>
          <a:off x="1524001" y="3254834"/>
          <a:ext cx="3962399" cy="187642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95055"/>
                <a:gridCol w="1135720"/>
                <a:gridCol w="1231624"/>
              </a:tblGrid>
              <a:tr h="3752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</a:rPr>
                        <a:t>Probability of error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85">
                <a:tc vMerge="1">
                  <a:txBody>
                    <a:bodyPr/>
                    <a:lstStyle/>
                    <a:p>
                      <a:pPr algn="ctr" fontAlgn="b"/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Set 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</a:rPr>
                        <a:t>Set 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kern="1200" dirty="0">
                          <a:effectLst/>
                        </a:rPr>
                        <a:t>K-Means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effectLst/>
                        </a:rPr>
                        <a:t>0.90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</a:rPr>
                        <a:t>0.74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kern="1200" dirty="0">
                          <a:effectLst/>
                        </a:rPr>
                        <a:t>KNN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</a:rPr>
                        <a:t>0.71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effectLst/>
                        </a:rPr>
                        <a:t>0.25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kern="1200" dirty="0">
                          <a:effectLst/>
                        </a:rPr>
                        <a:t>GMM</a:t>
                      </a:r>
                      <a:endParaRPr lang="en-US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https://onlinecourses.science.psu.edu/stat857/sites/onlinecourses.science.psu.edu.stat857/files/lesson12/image_0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03374"/>
            <a:ext cx="175259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0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2261346"/>
            <a:ext cx="4876801" cy="3682253"/>
          </a:xfrm>
        </p:spPr>
        <p:txBody>
          <a:bodyPr/>
          <a:lstStyle/>
          <a:p>
            <a:r>
              <a:rPr lang="en-US" dirty="0" smtClean="0"/>
              <a:t>What can be done:</a:t>
            </a:r>
            <a:endParaRPr lang="en-US" dirty="0" smtClean="0"/>
          </a:p>
          <a:p>
            <a:pPr lvl="1"/>
            <a:r>
              <a:rPr lang="en-US" dirty="0" smtClean="0"/>
              <a:t>normalization </a:t>
            </a:r>
            <a:r>
              <a:rPr lang="en-US" dirty="0" smtClean="0"/>
              <a:t>of the data </a:t>
            </a:r>
            <a:r>
              <a:rPr lang="en-US" dirty="0" smtClean="0"/>
              <a:t>sets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emoval the outliers</a:t>
            </a:r>
          </a:p>
          <a:p>
            <a:pPr lvl="1"/>
            <a:r>
              <a:rPr lang="en-US" dirty="0" smtClean="0"/>
              <a:t>Improving on the clustering techniques</a:t>
            </a:r>
            <a:endParaRPr lang="en-US" dirty="0"/>
          </a:p>
          <a:p>
            <a:pPr lvl="1"/>
            <a:r>
              <a:rPr lang="en-US" dirty="0" smtClean="0"/>
              <a:t>Combining methods for better performance</a:t>
            </a:r>
          </a:p>
        </p:txBody>
      </p:sp>
      <p:pic>
        <p:nvPicPr>
          <p:cNvPr id="5" name="Picture 4" descr="http://www.mathworks.com/matlabcentral/fileexchange/screenshots/224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070174"/>
            <a:ext cx="1752600" cy="1797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2095089"/>
            <a:ext cx="1752598" cy="1751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https://onlinecourses.science.psu.edu/stat857/sites/onlinecourses.science.psu.edu.stat857/files/lesson12/image_0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03374"/>
            <a:ext cx="1752599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086599" cy="3132269"/>
          </a:xfrm>
        </p:spPr>
        <p:txBody>
          <a:bodyPr>
            <a:normAutofit fontScale="85000" lnSpcReduction="20000"/>
          </a:bodyPr>
          <a:lstStyle/>
          <a:p>
            <a:pPr marL="0" indent="0" hangingPunct="0">
              <a:buNone/>
            </a:pPr>
            <a:r>
              <a:rPr lang="en-US" sz="1800" b="1" dirty="0"/>
              <a:t>[1] </a:t>
            </a:r>
            <a:r>
              <a:rPr lang="en-US" sz="1800" dirty="0" smtClean="0"/>
              <a:t>R.O. </a:t>
            </a:r>
            <a:r>
              <a:rPr lang="en-US" sz="1800" dirty="0" err="1" smtClean="0"/>
              <a:t>Duda</a:t>
            </a:r>
            <a:r>
              <a:rPr lang="en-US" sz="1800" dirty="0"/>
              <a:t>, P.E. Hart, and D. G. Stork, “Pattern Classification,” 2</a:t>
            </a:r>
            <a:r>
              <a:rPr lang="en-US" sz="1800" baseline="30000" dirty="0"/>
              <a:t>nd</a:t>
            </a:r>
            <a:r>
              <a:rPr lang="en-US" sz="1800" dirty="0"/>
              <a:t> ed., pp. , New York : Wiley, 2001</a:t>
            </a:r>
            <a:r>
              <a:rPr lang="en-US" sz="1800" dirty="0" smtClean="0"/>
              <a:t>.</a:t>
            </a:r>
          </a:p>
          <a:p>
            <a:pPr marL="0" indent="0" hangingPunct="0">
              <a:buNone/>
            </a:pPr>
            <a:endParaRPr lang="en-US" sz="1800" dirty="0"/>
          </a:p>
          <a:p>
            <a:pPr marL="0" indent="0" hangingPunct="0">
              <a:buNone/>
            </a:pPr>
            <a:r>
              <a:rPr lang="en-US" sz="1800" b="1" dirty="0"/>
              <a:t>[</a:t>
            </a:r>
            <a:r>
              <a:rPr lang="en-US" sz="1800" b="1" dirty="0" smtClean="0"/>
              <a:t>2] </a:t>
            </a:r>
            <a:r>
              <a:rPr lang="en-US" sz="1800" dirty="0" smtClean="0"/>
              <a:t>C.M. Bishop</a:t>
            </a:r>
            <a:r>
              <a:rPr lang="en-US" sz="1800" dirty="0"/>
              <a:t>, “Pattern Recognition and Machine Learning,” New York : Springer, pp. , 2006</a:t>
            </a:r>
            <a:r>
              <a:rPr lang="en-US" sz="1800" dirty="0" smtClean="0"/>
              <a:t>.</a:t>
            </a:r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r>
              <a:rPr lang="en-US" sz="1800" b="1" dirty="0"/>
              <a:t>[</a:t>
            </a:r>
            <a:r>
              <a:rPr lang="en-US" sz="1800" b="1" dirty="0" smtClean="0"/>
              <a:t>3]</a:t>
            </a:r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://www.isip.piconepress.com/courses/temple/ece_8527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r>
              <a:rPr lang="en-US" sz="1800" b="1" dirty="0" smtClean="0"/>
              <a:t>[4]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3"/>
              </a:rPr>
              <a:t>http</a:t>
            </a:r>
            <a:r>
              <a:rPr lang="en-US" sz="1800" dirty="0">
                <a:hlinkClick r:id="rId3"/>
              </a:rPr>
              <a:t>://www.autonlab.org/tutorials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 smtClean="0"/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r>
              <a:rPr lang="en-US" sz="1800" b="1" dirty="0"/>
              <a:t>[5]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en.wikipedia.org/wiki/K-means_clustering</a:t>
            </a:r>
            <a:endParaRPr lang="en-US" sz="1800" dirty="0" smtClean="0"/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r>
              <a:rPr lang="en-US" sz="1800" b="1" dirty="0"/>
              <a:t>[</a:t>
            </a:r>
            <a:r>
              <a:rPr lang="en-US" sz="1800" b="1" dirty="0" smtClean="0"/>
              <a:t>6]</a:t>
            </a:r>
            <a:r>
              <a:rPr lang="en-US" sz="1800" dirty="0" smtClean="0">
                <a:hlinkClick r:id="rId5"/>
              </a:rPr>
              <a:t>http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llwebprod2.ll.mit.edu/mission/cybersec/publications/publication-files/full_papers/0802_Reynolds_Biometrics-GMM.pdf</a:t>
            </a:r>
            <a:endParaRPr lang="en-US" sz="1800" dirty="0" smtClean="0"/>
          </a:p>
          <a:p>
            <a:pPr marL="0" indent="0" hangingPunct="0">
              <a:buNone/>
            </a:pPr>
            <a:endParaRPr lang="en-US" sz="1800" dirty="0" smtClean="0"/>
          </a:p>
          <a:p>
            <a:pPr marL="0" indent="0" hangingPunc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79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6965245" cy="1202485"/>
          </a:xfrm>
        </p:spPr>
        <p:txBody>
          <a:bodyPr/>
          <a:lstStyle/>
          <a:p>
            <a:r>
              <a:rPr lang="en-US" b="1" dirty="0" smtClean="0"/>
              <a:t>Thank you!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362200"/>
            <a:ext cx="2541591" cy="2541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25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sets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5623560" cy="360381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Two speech data sets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Each has 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US" b="1" dirty="0" smtClean="0"/>
              <a:t> and a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en-US" b="1" dirty="0" smtClean="0"/>
              <a:t> data sets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u="sng" dirty="0" smtClean="0"/>
              <a:t> Set 1</a:t>
            </a:r>
          </a:p>
          <a:p>
            <a:pPr lvl="1"/>
            <a:r>
              <a:rPr lang="en-US" b="1" dirty="0" smtClean="0"/>
              <a:t>10 dimensions; 11 classes</a:t>
            </a:r>
          </a:p>
          <a:p>
            <a:pPr lvl="1"/>
            <a:r>
              <a:rPr lang="en-US" b="1" dirty="0" smtClean="0"/>
              <a:t>528/379/83 – training/development/evaluation</a:t>
            </a:r>
          </a:p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u="sng" dirty="0"/>
              <a:t>Set </a:t>
            </a:r>
            <a:r>
              <a:rPr lang="en-US" b="1" u="sng" dirty="0" smtClean="0"/>
              <a:t>2</a:t>
            </a:r>
            <a:endParaRPr lang="en-US" b="1" u="sng" dirty="0"/>
          </a:p>
          <a:p>
            <a:pPr lvl="1"/>
            <a:r>
              <a:rPr lang="en-US" b="1" dirty="0" smtClean="0"/>
              <a:t>39 dimensions</a:t>
            </a:r>
            <a:r>
              <a:rPr lang="en-US" b="1" dirty="0"/>
              <a:t>; 5</a:t>
            </a:r>
            <a:r>
              <a:rPr lang="en-US" b="1" dirty="0" smtClean="0"/>
              <a:t> </a:t>
            </a:r>
            <a:r>
              <a:rPr lang="en-US" b="1" dirty="0"/>
              <a:t>classes</a:t>
            </a:r>
          </a:p>
          <a:p>
            <a:pPr lvl="1"/>
            <a:r>
              <a:rPr lang="en-US" b="1" dirty="0" smtClean="0"/>
              <a:t>925/350/225– training/development/evaluation</a:t>
            </a:r>
          </a:p>
          <a:p>
            <a:pPr lvl="1"/>
            <a:r>
              <a:rPr lang="en-US" b="1" dirty="0" smtClean="0"/>
              <a:t>5 sets of vectors for each class</a:t>
            </a:r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7170" name="Picture 2" descr="http://www.nist.gov/pml/data/images/red-pen_data_with_graph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1"/>
          <a:stretch/>
        </p:blipFill>
        <p:spPr bwMode="auto">
          <a:xfrm>
            <a:off x="7010400" y="2819400"/>
            <a:ext cx="1999343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K-Means Clustering (</a:t>
            </a:r>
            <a:r>
              <a:rPr lang="en-US" dirty="0" smtClean="0"/>
              <a:t>K-Means)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K-Nearest Neighbor (KNN)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Gaussian Mixture Model (GMM)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74" y="4708561"/>
            <a:ext cx="1371598" cy="1371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 descr="http://www.mathworks.com/matlabcentral/fileexchange/screenshots/2240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72" y="1676400"/>
            <a:ext cx="1371600" cy="1406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onlinecourses.science.psu.edu/stat857/sites/onlinecourses.science.psu.edu.stat857/files/lesson12/image_07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73" y="3200400"/>
            <a:ext cx="1371599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54915"/>
            <a:ext cx="6965245" cy="1202485"/>
          </a:xfrm>
        </p:spPr>
        <p:txBody>
          <a:bodyPr/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133600"/>
            <a:ext cx="5791201" cy="41909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is </a:t>
            </a:r>
            <a:r>
              <a:rPr lang="en-US" dirty="0"/>
              <a:t>a method of vector quantization, originally from signal processing, that is popular for cluster analysis in data mining. 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k</a:t>
            </a:r>
            <a:r>
              <a:rPr lang="en-US" dirty="0" smtClean="0"/>
              <a:t>-means </a:t>
            </a:r>
            <a:r>
              <a:rPr lang="en-US" dirty="0"/>
              <a:t>clustering aims </a:t>
            </a:r>
            <a:r>
              <a:rPr lang="en-US" dirty="0" smtClean="0"/>
              <a:t>to partition</a:t>
            </a:r>
            <a:r>
              <a:rPr lang="en-US" dirty="0"/>
              <a:t> </a:t>
            </a:r>
            <a:r>
              <a:rPr lang="en-US" i="1" dirty="0"/>
              <a:t>n</a:t>
            </a:r>
            <a:r>
              <a:rPr lang="en-US" dirty="0"/>
              <a:t> observations into </a:t>
            </a:r>
            <a:r>
              <a:rPr lang="en-US" i="1" dirty="0"/>
              <a:t>k</a:t>
            </a:r>
            <a:r>
              <a:rPr lang="en-US" dirty="0"/>
              <a:t> clusters in which each observation belongs to the cluster with the nearest mean, serving as a prototype of the cluster. This results in a partitioning of the data space into Voronoi cells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K-Means aims to minimize the within-cluster sum of squares [5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problem is computationally </a:t>
            </a:r>
            <a:r>
              <a:rPr lang="en-US" dirty="0" smtClean="0"/>
              <a:t>difficult; </a:t>
            </a:r>
            <a:r>
              <a:rPr lang="en-US" dirty="0"/>
              <a:t>however, there are </a:t>
            </a:r>
            <a:r>
              <a:rPr lang="en-US" dirty="0" smtClean="0"/>
              <a:t>optimizations </a:t>
            </a:r>
          </a:p>
          <a:p>
            <a:endParaRPr lang="en-US" dirty="0" smtClean="0"/>
          </a:p>
          <a:p>
            <a:r>
              <a:rPr lang="en-US" dirty="0" smtClean="0"/>
              <a:t>K-Means tends </a:t>
            </a:r>
            <a:r>
              <a:rPr lang="en-US" dirty="0"/>
              <a:t>to find clusters of comparable spatial extent, while the expectation-maximization mechanism allows clusters to have different shapes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4" descr="http://www.mathworks.com/matlabcentral/fileexchange/screenshots/224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2209800" cy="2143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2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19257"/>
            <a:ext cx="5664349" cy="360381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Euclidean </a:t>
            </a:r>
            <a:r>
              <a:rPr lang="en-US" dirty="0"/>
              <a:t>distance is used as a metric and variance is used as a measure of cluster scatter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number of clusters </a:t>
            </a:r>
            <a:r>
              <a:rPr lang="en-US" i="1" dirty="0"/>
              <a:t>k</a:t>
            </a:r>
            <a:r>
              <a:rPr lang="en-US" dirty="0"/>
              <a:t> is an input </a:t>
            </a:r>
            <a:r>
              <a:rPr lang="en-US" dirty="0" smtClean="0"/>
              <a:t>parameter needed and convergence </a:t>
            </a:r>
            <a:r>
              <a:rPr lang="en-US" dirty="0"/>
              <a:t>to a local minimum </a:t>
            </a:r>
            <a:r>
              <a:rPr lang="en-US" dirty="0" smtClean="0"/>
              <a:t>may be possible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key limitation of </a:t>
            </a:r>
            <a:r>
              <a:rPr lang="en-US" i="1" dirty="0"/>
              <a:t>k</a:t>
            </a:r>
            <a:r>
              <a:rPr lang="en-US" dirty="0"/>
              <a:t>-means is its cluster model. The concept is based on spherical clusters that are separable in a way so that the mean value converges towards the cluster center.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clusters are expected to </a:t>
            </a:r>
            <a:r>
              <a:rPr lang="en-US" dirty="0" smtClean="0"/>
              <a:t>be of similar size, so that the assignment to the nearest cluster center is the correct assignment. </a:t>
            </a:r>
            <a:r>
              <a:rPr lang="en-US" dirty="0"/>
              <a:t>Good for compact clusters</a:t>
            </a:r>
          </a:p>
          <a:p>
            <a:endParaRPr lang="en-US" dirty="0" smtClean="0"/>
          </a:p>
          <a:p>
            <a:r>
              <a:rPr lang="en-US" dirty="0" smtClean="0"/>
              <a:t>Sensitive to </a:t>
            </a:r>
            <a:r>
              <a:rPr lang="en-US" dirty="0" err="1" smtClean="0"/>
              <a:t>outlayers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5375" y="855663"/>
            <a:ext cx="6964363" cy="1201737"/>
          </a:xfrm>
        </p:spPr>
        <p:txBody>
          <a:bodyPr/>
          <a:lstStyle/>
          <a:p>
            <a:r>
              <a:rPr lang="en-US" b="1" dirty="0" smtClean="0"/>
              <a:t>K-Means Clustering</a:t>
            </a:r>
            <a:endParaRPr lang="en-US" b="1" dirty="0"/>
          </a:p>
        </p:txBody>
      </p:sp>
      <p:pic>
        <p:nvPicPr>
          <p:cNvPr id="6" name="Picture 4" descr="http://www.mathworks.com/matlabcentral/fileexchange/screenshots/2240/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9186"/>
            <a:ext cx="2209800" cy="2143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4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K-Means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57400"/>
            <a:ext cx="7315200" cy="4038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Parameters: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Euclidian distance;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 selected randomly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Results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Not much change in error from changes in parameters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297544"/>
              </p:ext>
            </p:extLst>
          </p:nvPr>
        </p:nvGraphicFramePr>
        <p:xfrm>
          <a:off x="2590800" y="3063240"/>
          <a:ext cx="5410200" cy="227076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803400"/>
                <a:gridCol w="1803400"/>
                <a:gridCol w="18034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 Misclassification Error</a:t>
                      </a:r>
                      <a:r>
                        <a:rPr lang="en-US" sz="1800" b="1" u="none" strike="noStrike" dirty="0">
                          <a:effectLst/>
                        </a:rPr>
                        <a:t>, </a:t>
                      </a:r>
                      <a:r>
                        <a:rPr lang="en-US" sz="1800" b="1" u="none" strike="noStrike" dirty="0" smtClean="0">
                          <a:effectLst/>
                        </a:rPr>
                        <a:t>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Trials</a:t>
                      </a: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Set 1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Set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Trial 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0.57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Trial 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0.79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Trial 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0.94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Trial 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Trial 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b="1" u="none" strike="noStrike" dirty="0" smtClean="0">
                          <a:effectLst/>
                        </a:rPr>
                        <a:t>Average Error, 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effectLst/>
                        </a:rPr>
                        <a:t>0.90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0.74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0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K-Nearest Neighbor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5271755" cy="36038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non-parametric</a:t>
            </a:r>
            <a:r>
              <a:rPr lang="en-US" dirty="0"/>
              <a:t> method used for classification and regression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input consists of the </a:t>
            </a:r>
            <a:r>
              <a:rPr lang="en-US" i="1" dirty="0"/>
              <a:t>k</a:t>
            </a:r>
            <a:r>
              <a:rPr lang="en-US" dirty="0"/>
              <a:t> closest training examples in the feature space. </a:t>
            </a:r>
          </a:p>
          <a:p>
            <a:r>
              <a:rPr lang="en-US" dirty="0" smtClean="0"/>
              <a:t>The </a:t>
            </a:r>
            <a:r>
              <a:rPr lang="en-US" dirty="0"/>
              <a:t>output is a class membership. An object is classified by a majority vote of its </a:t>
            </a:r>
            <a:r>
              <a:rPr lang="en-US" dirty="0" smtClean="0"/>
              <a:t>neighbors</a:t>
            </a:r>
          </a:p>
          <a:p>
            <a:r>
              <a:rPr lang="en-US" i="1" dirty="0"/>
              <a:t>K</a:t>
            </a:r>
            <a:r>
              <a:rPr lang="en-US" dirty="0" smtClean="0"/>
              <a:t>NN </a:t>
            </a:r>
            <a:r>
              <a:rPr lang="en-US" dirty="0"/>
              <a:t>is a type of instance-based learning, or lazy learning, where the function is only approximated locally and all computation is deferred until classification.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simplest of all machine learning algorithms.</a:t>
            </a:r>
          </a:p>
          <a:p>
            <a:r>
              <a:rPr lang="en-US" dirty="0" smtClean="0"/>
              <a:t>sensitive </a:t>
            </a:r>
            <a:r>
              <a:rPr lang="en-US" dirty="0"/>
              <a:t>to the local structure of the data.</a:t>
            </a:r>
          </a:p>
          <a:p>
            <a:endParaRPr lang="en-US" dirty="0"/>
          </a:p>
        </p:txBody>
      </p:sp>
      <p:pic>
        <p:nvPicPr>
          <p:cNvPr id="1028" name="Picture 4" descr="https://onlinecourses.science.psu.edu/stat857/sites/onlinecourses.science.psu.edu.stat857/files/lesson12/image_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95" y="2743200"/>
            <a:ext cx="2266330" cy="21050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K-Nearest Neighbor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4876800" cy="313226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high degree of local sensitivity makes </a:t>
            </a:r>
            <a:r>
              <a:rPr lang="en-US" i="1" dirty="0" smtClean="0"/>
              <a:t>1NN</a:t>
            </a:r>
            <a:r>
              <a:rPr lang="en-US" dirty="0"/>
              <a:t> highly susceptible to noise in the training data</a:t>
            </a:r>
            <a:r>
              <a:rPr lang="en-US" dirty="0" smtClean="0"/>
              <a:t>. </a:t>
            </a:r>
            <a:r>
              <a:rPr lang="en-US" dirty="0"/>
              <a:t>A higher value of </a:t>
            </a:r>
            <a:r>
              <a:rPr lang="en-US" i="1" dirty="0"/>
              <a:t>k</a:t>
            </a:r>
            <a:r>
              <a:rPr lang="en-US" dirty="0"/>
              <a:t> results in a smoother, less locally sensitive, function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drawback of increasing the value of </a:t>
            </a:r>
            <a:r>
              <a:rPr lang="en-US" i="1" dirty="0"/>
              <a:t>k</a:t>
            </a:r>
            <a:r>
              <a:rPr lang="en-US" dirty="0"/>
              <a:t> is of course that as </a:t>
            </a:r>
            <a:r>
              <a:rPr lang="en-US" i="1" dirty="0"/>
              <a:t>k</a:t>
            </a:r>
            <a:r>
              <a:rPr lang="en-US" dirty="0"/>
              <a:t> approaches </a:t>
            </a:r>
            <a:r>
              <a:rPr lang="en-US" i="1" dirty="0"/>
              <a:t>n</a:t>
            </a:r>
            <a:r>
              <a:rPr lang="en-US" dirty="0"/>
              <a:t>, where </a:t>
            </a:r>
            <a:r>
              <a:rPr lang="en-US" i="1" dirty="0"/>
              <a:t>n</a:t>
            </a:r>
            <a:r>
              <a:rPr lang="en-US" dirty="0"/>
              <a:t> is the size of the </a:t>
            </a:r>
            <a:r>
              <a:rPr lang="en-US" i="1" dirty="0"/>
              <a:t>instance base</a:t>
            </a:r>
            <a:r>
              <a:rPr lang="en-US" dirty="0"/>
              <a:t>, the performance of the classifier </a:t>
            </a:r>
            <a:r>
              <a:rPr lang="en-US" dirty="0" smtClean="0"/>
              <a:t>will try to fit to </a:t>
            </a:r>
            <a:r>
              <a:rPr lang="en-US" dirty="0"/>
              <a:t>the class most </a:t>
            </a:r>
            <a:r>
              <a:rPr lang="en-US" dirty="0" smtClean="0"/>
              <a:t>frequently </a:t>
            </a:r>
            <a:r>
              <a:rPr lang="en-US" dirty="0"/>
              <a:t>represented in the training </a:t>
            </a:r>
            <a:r>
              <a:rPr lang="en-US" dirty="0" smtClean="0"/>
              <a:t>data [6].</a:t>
            </a:r>
          </a:p>
          <a:p>
            <a:endParaRPr lang="en-US" dirty="0"/>
          </a:p>
        </p:txBody>
      </p:sp>
      <p:pic>
        <p:nvPicPr>
          <p:cNvPr id="4" name="Picture 4" descr="https://onlinecourses.science.psu.edu/stat857/sites/onlinecourses.science.psu.edu.stat857/files/lesson12/image_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786858"/>
            <a:ext cx="2219325" cy="2061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8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49" y="762000"/>
            <a:ext cx="6965245" cy="1202485"/>
          </a:xfrm>
        </p:spPr>
        <p:txBody>
          <a:bodyPr/>
          <a:lstStyle/>
          <a:p>
            <a:r>
              <a:rPr lang="en-US" b="1" dirty="0"/>
              <a:t>K-Nearest Neighbor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2956560" cy="3603812"/>
          </a:xfrm>
        </p:spPr>
        <p:txBody>
          <a:bodyPr/>
          <a:lstStyle/>
          <a:p>
            <a:r>
              <a:rPr lang="en-US" dirty="0" smtClean="0"/>
              <a:t>Results Set 1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2111188"/>
            <a:ext cx="2956560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Results Set 2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</a:p>
          <a:p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3200"/>
            <a:ext cx="40338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73" y="2743200"/>
            <a:ext cx="427962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r="91515"/>
          <a:stretch/>
        </p:blipFill>
        <p:spPr bwMode="auto">
          <a:xfrm>
            <a:off x="762000" y="2764971"/>
            <a:ext cx="247650" cy="31146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7339" r="91514" b="18567"/>
          <a:stretch/>
        </p:blipFill>
        <p:spPr bwMode="auto">
          <a:xfrm>
            <a:off x="4593772" y="2971800"/>
            <a:ext cx="206828" cy="2307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7339" r="91514" b="18567"/>
          <a:stretch/>
        </p:blipFill>
        <p:spPr bwMode="auto">
          <a:xfrm>
            <a:off x="762000" y="2971800"/>
            <a:ext cx="206828" cy="2307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11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963</TotalTime>
  <Words>425</Words>
  <Application>Microsoft Office PowerPoint</Application>
  <PresentationFormat>On-screen Show (4:3)</PresentationFormat>
  <Paragraphs>165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Pushpin</vt:lpstr>
      <vt:lpstr>COMMON EVALUATION FINAL PROJECT   Vira Oleksyuk</vt:lpstr>
      <vt:lpstr>Data sets</vt:lpstr>
      <vt:lpstr>Methods</vt:lpstr>
      <vt:lpstr>K-Means Clustering</vt:lpstr>
      <vt:lpstr>K-Means Clustering</vt:lpstr>
      <vt:lpstr>K-Means Clustering</vt:lpstr>
      <vt:lpstr>K-Nearest Neighbor</vt:lpstr>
      <vt:lpstr>K-Nearest Neighbor</vt:lpstr>
      <vt:lpstr>K-Nearest Neighbor</vt:lpstr>
      <vt:lpstr>Gaussian Mixtures Model</vt:lpstr>
      <vt:lpstr>Gaussian Mixtures Model</vt:lpstr>
      <vt:lpstr>Gaussian Mixtures Model</vt:lpstr>
      <vt:lpstr>Discussion</vt:lpstr>
      <vt:lpstr>Discussion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EVALUATION</dc:title>
  <dc:creator>Vira</dc:creator>
  <cp:lastModifiedBy>Vira</cp:lastModifiedBy>
  <cp:revision>44</cp:revision>
  <dcterms:created xsi:type="dcterms:W3CDTF">2014-05-07T20:09:55Z</dcterms:created>
  <dcterms:modified xsi:type="dcterms:W3CDTF">2014-05-12T11:44:25Z</dcterms:modified>
</cp:coreProperties>
</file>