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61" r:id="rId5"/>
    <p:sldId id="264" r:id="rId6"/>
    <p:sldId id="258" r:id="rId7"/>
    <p:sldId id="270" r:id="rId8"/>
    <p:sldId id="262" r:id="rId9"/>
    <p:sldId id="263" r:id="rId10"/>
    <p:sldId id="259" r:id="rId11"/>
    <p:sldId id="269" r:id="rId12"/>
    <p:sldId id="265" r:id="rId13"/>
    <p:sldId id="266" r:id="rId14"/>
    <p:sldId id="276" r:id="rId15"/>
    <p:sldId id="260" r:id="rId16"/>
    <p:sldId id="267" r:id="rId17"/>
    <p:sldId id="275" r:id="rId18"/>
    <p:sldId id="268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-96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Data Classification: Gaussian Mixture Models, k Nearest Neighbor, Neural Networks, and Topological Data Analysis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Salvatore </a:t>
            </a:r>
            <a:r>
              <a:rPr lang="en-US" dirty="0" err="1" smtClean="0"/>
              <a:t>giorgi</a:t>
            </a:r>
            <a:endParaRPr lang="en-US" dirty="0" smtClean="0"/>
          </a:p>
          <a:p>
            <a:r>
              <a:rPr lang="en-US" dirty="0" err="1" smtClean="0"/>
              <a:t>Ece</a:t>
            </a:r>
            <a:r>
              <a:rPr lang="en-US" dirty="0" smtClean="0"/>
              <a:t> 8110 machine learning</a:t>
            </a:r>
          </a:p>
          <a:p>
            <a:r>
              <a:rPr lang="en-US" dirty="0" smtClean="0"/>
              <a:t>5/12/2014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8" y="1885421"/>
            <a:ext cx="4148666" cy="417488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26480" y="2036942"/>
            <a:ext cx="542205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computational model inspired by Neuroscience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large number of simple computational devices are interconnected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Proven that a neural network with an arbitrary number of hidden layers, each containing a sigmoidal neural function, can approximate any N-dimensional continuous function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0408" y="6060302"/>
            <a:ext cx="4148666" cy="323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Figures taken from </a:t>
            </a:r>
            <a:r>
              <a:rPr lang="en-US" sz="1600" dirty="0" err="1" smtClean="0"/>
              <a:t>Duda</a:t>
            </a:r>
            <a:r>
              <a:rPr lang="en-US" sz="1600" dirty="0" smtClean="0"/>
              <a:t> and Hart</a:t>
            </a:r>
          </a:p>
        </p:txBody>
      </p:sp>
    </p:spTree>
    <p:extLst>
      <p:ext uri="{BB962C8B-B14F-4D97-AF65-F5344CB8AC3E}">
        <p14:creationId xmlns:p14="http://schemas.microsoft.com/office/powerpoint/2010/main" val="13572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561503"/>
            <a:ext cx="10298853" cy="268689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Architeture</a:t>
            </a:r>
            <a:r>
              <a:rPr lang="en-US" dirty="0" smtClean="0"/>
              <a:t> and Neural Functions kept constant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Single hidden layer with </a:t>
            </a:r>
            <a:r>
              <a:rPr lang="en-US" dirty="0" err="1" smtClean="0"/>
              <a:t>Tansig</a:t>
            </a:r>
            <a:r>
              <a:rPr lang="en-US" dirty="0" smtClean="0"/>
              <a:t> neural function / </a:t>
            </a:r>
            <a:r>
              <a:rPr lang="en-US" dirty="0"/>
              <a:t>Single output layer with </a:t>
            </a:r>
            <a:r>
              <a:rPr lang="en-US" dirty="0" err="1"/>
              <a:t>Softmax</a:t>
            </a:r>
            <a:r>
              <a:rPr lang="en-US" dirty="0"/>
              <a:t> neural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Vary number of neurons in hidden layer: [1, 5, 10, 100, 1000, 10000]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Training data is split into three sets: training set, validation set, and test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en-US" dirty="0" smtClean="0"/>
              <a:t>ary percentage of training set: [60, 70, 80, 90, 95]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Remaining data split 50/50 between validation and test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Vary training function: [</a:t>
            </a:r>
            <a:r>
              <a:rPr lang="en-US" dirty="0" err="1" smtClean="0"/>
              <a:t>trainlm</a:t>
            </a:r>
            <a:r>
              <a:rPr lang="en-US" dirty="0" smtClean="0"/>
              <a:t>, </a:t>
            </a:r>
            <a:r>
              <a:rPr lang="en-US" dirty="0" err="1" smtClean="0"/>
              <a:t>trainbr</a:t>
            </a:r>
            <a:r>
              <a:rPr lang="en-US" dirty="0" smtClean="0"/>
              <a:t>, </a:t>
            </a:r>
            <a:r>
              <a:rPr lang="en-US" dirty="0" err="1" smtClean="0"/>
              <a:t>trainscg</a:t>
            </a:r>
            <a:r>
              <a:rPr lang="en-US" dirty="0" smtClean="0"/>
              <a:t>, </a:t>
            </a:r>
            <a:r>
              <a:rPr lang="en-US" dirty="0" err="1" smtClean="0"/>
              <a:t>trainrp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886" y="1837381"/>
            <a:ext cx="6241187" cy="16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Networks: Results Data Set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37355"/>
              </p:ext>
            </p:extLst>
          </p:nvPr>
        </p:nvGraphicFramePr>
        <p:xfrm>
          <a:off x="1625604" y="2345266"/>
          <a:ext cx="8619065" cy="2981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330"/>
                <a:gridCol w="1277260"/>
                <a:gridCol w="1231295"/>
                <a:gridCol w="1231295"/>
                <a:gridCol w="1231295"/>
                <a:gridCol w="1231295"/>
                <a:gridCol w="1231295"/>
              </a:tblGrid>
              <a:tr h="296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 of Data Used</a:t>
                      </a:r>
                      <a:r>
                        <a:rPr lang="en-US" baseline="0" dirty="0" smtClean="0"/>
                        <a:t> for Training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6334">
                <a:tc rowSpan="7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Number of Neurons in Hidden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Layer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40.4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46.4</a:t>
                      </a:r>
                      <a:endParaRPr lang="en-US" dirty="0"/>
                    </a:p>
                  </a:txBody>
                  <a:tcPr anchor="ctr"/>
                </a:tc>
              </a:tr>
              <a:tr h="3962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80" y="5554132"/>
            <a:ext cx="10298853" cy="69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results are for the Scaled Conjugate Gradient Back Propagation (</a:t>
            </a:r>
            <a:r>
              <a:rPr lang="en-US" dirty="0" err="1" smtClean="0"/>
              <a:t>trainscg</a:t>
            </a:r>
            <a:r>
              <a:rPr lang="en-US" dirty="0" smtClean="0"/>
              <a:t>) training method, which is the default setting.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Networks: Results Data Set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33680"/>
              </p:ext>
            </p:extLst>
          </p:nvPr>
        </p:nvGraphicFramePr>
        <p:xfrm>
          <a:off x="1625604" y="2345266"/>
          <a:ext cx="8619065" cy="2981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330"/>
                <a:gridCol w="1277260"/>
                <a:gridCol w="1231295"/>
                <a:gridCol w="1231295"/>
                <a:gridCol w="1231295"/>
                <a:gridCol w="1231295"/>
                <a:gridCol w="1231295"/>
              </a:tblGrid>
              <a:tr h="296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Data Used</a:t>
                      </a:r>
                      <a:r>
                        <a:rPr lang="en-US" baseline="0" dirty="0" smtClean="0"/>
                        <a:t> for Training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6334">
                <a:tc rowSpan="7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Number of Neurons in Hidden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Layer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21.7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</a:t>
                      </a:r>
                      <a:endParaRPr lang="en-US" dirty="0"/>
                    </a:p>
                  </a:txBody>
                  <a:tcPr anchor="ctr"/>
                </a:tc>
              </a:tr>
              <a:tr h="3962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80" y="5554132"/>
            <a:ext cx="10298853" cy="69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results are for the Scaled Conjugate Gradient Back Propagation (</a:t>
            </a:r>
            <a:r>
              <a:rPr lang="en-US" dirty="0" err="1" smtClean="0"/>
              <a:t>trainscg</a:t>
            </a:r>
            <a:r>
              <a:rPr lang="en-US" dirty="0" smtClean="0"/>
              <a:t>) training method, which is the default setting.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GMM, </a:t>
            </a:r>
            <a:r>
              <a:rPr lang="en-US" dirty="0" err="1" smtClean="0"/>
              <a:t>kNN</a:t>
            </a:r>
            <a:r>
              <a:rPr lang="en-US" dirty="0" smtClean="0"/>
              <a:t>, and 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19680"/>
            <a:ext cx="3291840" cy="3349414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u="sng" dirty="0" smtClean="0"/>
              <a:t>DATA SET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GMM: 54.4%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err="1" smtClean="0"/>
              <a:t>kNN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0070C0"/>
                </a:solidFill>
              </a:rPr>
              <a:t>39.3%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NN: 40.4%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00240" y="2519680"/>
            <a:ext cx="3322320" cy="33494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u="sng" dirty="0" smtClean="0"/>
              <a:t>DATA SET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GMM: 27.1%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err="1" smtClean="0"/>
              <a:t>kNN</a:t>
            </a:r>
            <a:r>
              <a:rPr lang="en-US" sz="3200" dirty="0" smtClean="0"/>
              <a:t>: 24.9%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NN: </a:t>
            </a:r>
            <a:r>
              <a:rPr lang="en-US" sz="3200" dirty="0" smtClean="0">
                <a:solidFill>
                  <a:srgbClr val="0070C0"/>
                </a:solidFill>
              </a:rPr>
              <a:t>21.7%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7" y="1845734"/>
            <a:ext cx="5671630" cy="441282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How does one visualize high dimensional data?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Can one infer high dimensional structure from low dimensional representations?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How can one infer global (possibly continuous) structure from local discrete points?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Tools from Algebraic Topology can attempt to answer these questions, using the </a:t>
            </a:r>
            <a:r>
              <a:rPr lang="en-US" sz="2200" dirty="0" err="1" smtClean="0"/>
              <a:t>JavaPlex</a:t>
            </a:r>
            <a:r>
              <a:rPr lang="en-US" sz="2200" dirty="0" smtClean="0"/>
              <a:t> software within </a:t>
            </a:r>
            <a:r>
              <a:rPr lang="en-US" sz="2200" dirty="0" err="1" smtClean="0"/>
              <a:t>Matlab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7" y="1986250"/>
            <a:ext cx="5316537" cy="374232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66560" y="5728578"/>
            <a:ext cx="5065924" cy="52998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Image taken from Robert </a:t>
            </a:r>
            <a:r>
              <a:rPr lang="en-US" sz="1600" dirty="0" err="1" smtClean="0"/>
              <a:t>Ghrist</a:t>
            </a:r>
            <a:r>
              <a:rPr lang="en-US" sz="1600" dirty="0"/>
              <a:t> </a:t>
            </a:r>
            <a:r>
              <a:rPr lang="en-US" sz="1600" dirty="0" smtClean="0"/>
              <a:t>‘Barcodes: The Persistent Topology of Data’</a:t>
            </a:r>
          </a:p>
        </p:txBody>
      </p:sp>
    </p:spTree>
    <p:extLst>
      <p:ext uri="{BB962C8B-B14F-4D97-AF65-F5344CB8AC3E}">
        <p14:creationId xmlns:p14="http://schemas.microsoft.com/office/powerpoint/2010/main" val="8124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Data Analysis: 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286587" cy="4023360"/>
          </a:xfrm>
        </p:spPr>
        <p:txBody>
          <a:bodyPr tIns="0" bIns="0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err="1" smtClean="0"/>
              <a:t>Simplicial</a:t>
            </a:r>
            <a:r>
              <a:rPr lang="en-US" b="1" u="sng" dirty="0" smtClean="0"/>
              <a:t> Complex</a:t>
            </a:r>
            <a:endParaRPr lang="en-US" b="1" u="sng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 space formed by gluing together points, lines, and faces.</a:t>
            </a:r>
            <a:endParaRPr lang="en-US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smtClean="0"/>
              <a:t>Homology Group</a:t>
            </a:r>
            <a:endParaRPr lang="en-US" b="1" u="sng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For a space </a:t>
            </a:r>
            <a:r>
              <a:rPr lang="en-US" i="1" dirty="0" smtClean="0"/>
              <a:t>X</a:t>
            </a:r>
            <a:r>
              <a:rPr lang="en-US" dirty="0" smtClean="0"/>
              <a:t> and integer </a:t>
            </a:r>
            <a:r>
              <a:rPr lang="en-US" i="1" dirty="0" smtClean="0"/>
              <a:t>k</a:t>
            </a:r>
            <a:r>
              <a:rPr lang="en-US" dirty="0" smtClean="0"/>
              <a:t> we assign a vector space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(X)</a:t>
            </a:r>
            <a:r>
              <a:rPr lang="en-US" dirty="0" smtClean="0"/>
              <a:t>. For a continuous function on spaces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f: X →Y, we get a map on homology groups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 smtClean="0"/>
              <a:t>H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(f): </a:t>
            </a:r>
            <a:r>
              <a:rPr lang="en-US" i="1" dirty="0" err="1"/>
              <a:t>H</a:t>
            </a:r>
            <a:r>
              <a:rPr lang="en-US" i="1" baseline="-25000" dirty="0" err="1"/>
              <a:t>k</a:t>
            </a:r>
            <a:r>
              <a:rPr lang="en-US" i="1" dirty="0"/>
              <a:t>(X</a:t>
            </a:r>
            <a:r>
              <a:rPr lang="en-US" i="1" dirty="0" smtClean="0"/>
              <a:t>) </a:t>
            </a:r>
            <a:r>
              <a:rPr lang="en-US" dirty="0"/>
              <a:t>→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(Y)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err="1" smtClean="0"/>
              <a:t>Betti</a:t>
            </a:r>
            <a:r>
              <a:rPr lang="en-US" b="1" u="sng" dirty="0" smtClean="0"/>
              <a:t> Number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Rank of the Homology Group. Informally, the </a:t>
            </a:r>
            <a:r>
              <a:rPr lang="en-US" i="1" dirty="0" err="1" smtClean="0"/>
              <a:t>k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Betti</a:t>
            </a:r>
            <a:r>
              <a:rPr lang="en-US" dirty="0" smtClean="0"/>
              <a:t> Number refers to the number of </a:t>
            </a:r>
            <a:r>
              <a:rPr lang="en-US" i="1" dirty="0" smtClean="0"/>
              <a:t>k</a:t>
            </a:r>
            <a:r>
              <a:rPr lang="en-US" dirty="0" smtClean="0"/>
              <a:t> dimensional holes in a space.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934" y="2000872"/>
            <a:ext cx="4987396" cy="371308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74934" y="5728578"/>
            <a:ext cx="4987396" cy="52998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Image taken from Robert </a:t>
            </a:r>
            <a:r>
              <a:rPr lang="en-US" sz="1600" dirty="0" err="1" smtClean="0"/>
              <a:t>Ghrist</a:t>
            </a:r>
            <a:r>
              <a:rPr lang="en-US" sz="1600" dirty="0"/>
              <a:t> </a:t>
            </a:r>
            <a:r>
              <a:rPr lang="en-US" sz="1600" dirty="0" smtClean="0"/>
              <a:t>‘Barcodes: The Persistent Topology of Data’</a:t>
            </a:r>
          </a:p>
        </p:txBody>
      </p:sp>
    </p:spTree>
    <p:extLst>
      <p:ext uri="{BB962C8B-B14F-4D97-AF65-F5344CB8AC3E}">
        <p14:creationId xmlns:p14="http://schemas.microsoft.com/office/powerpoint/2010/main" val="15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Data Analysis: 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845387" cy="40233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Filtered Complex</a:t>
            </a: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 collection of ordered complexes, which is ordered by containment.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Persistent Homology</a:t>
            </a: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Computation of topological features of a space at different spatial resolutions.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Barcodes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Way of viewing the persistence as the spatial resolution increases.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7" y="2152812"/>
            <a:ext cx="4865687" cy="340920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42666" y="5728578"/>
            <a:ext cx="4865687" cy="52998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Image taken from Robert </a:t>
            </a:r>
            <a:r>
              <a:rPr lang="en-US" sz="1600" dirty="0" err="1" smtClean="0"/>
              <a:t>Ghrist</a:t>
            </a:r>
            <a:r>
              <a:rPr lang="en-US" sz="1600" dirty="0"/>
              <a:t> </a:t>
            </a:r>
            <a:r>
              <a:rPr lang="en-US" sz="1600" dirty="0" smtClean="0"/>
              <a:t>‘Barcodes: The Persistent Topology of Data’</a:t>
            </a:r>
          </a:p>
        </p:txBody>
      </p:sp>
    </p:spTree>
    <p:extLst>
      <p:ext uri="{BB962C8B-B14F-4D97-AF65-F5344CB8AC3E}">
        <p14:creationId xmlns:p14="http://schemas.microsoft.com/office/powerpoint/2010/main" val="9599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Data Analysis: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59" y="1901818"/>
            <a:ext cx="3584920" cy="246490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2864" y="4366726"/>
            <a:ext cx="3546615" cy="26475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Fig: Total Training Set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4" y="1901818"/>
            <a:ext cx="3619076" cy="246490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80114" y="4366725"/>
            <a:ext cx="3546615" cy="26475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Fig: Class 1 in Training Set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825" y="1901818"/>
            <a:ext cx="3596339" cy="246490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089549" y="4366724"/>
            <a:ext cx="3546615" cy="26475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Fig: Class 7 in Training Set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28374"/>
              </p:ext>
            </p:extLst>
          </p:nvPr>
        </p:nvGraphicFramePr>
        <p:xfrm>
          <a:off x="392864" y="5142377"/>
          <a:ext cx="1140102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577"/>
                <a:gridCol w="756212"/>
                <a:gridCol w="691218"/>
                <a:gridCol w="877002"/>
                <a:gridCol w="877002"/>
                <a:gridCol w="877002"/>
                <a:gridCol w="877002"/>
                <a:gridCol w="877002"/>
                <a:gridCol w="877002"/>
                <a:gridCol w="877002"/>
                <a:gridCol w="877002"/>
                <a:gridCol w="877002"/>
                <a:gridCol w="877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0-Betti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6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299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2205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 iterative clustering method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Formed by combining multivariable Normal density components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Matlab</a:t>
            </a:r>
            <a:r>
              <a:rPr lang="en-US" dirty="0" smtClean="0"/>
              <a:t> function we use fits data using an Expectation Maximization (EM)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867" y="1845734"/>
            <a:ext cx="3217334" cy="40954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53867" y="5941147"/>
            <a:ext cx="3217334" cy="3836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Figures taken from </a:t>
            </a:r>
            <a:r>
              <a:rPr lang="en-US" sz="1600" dirty="0" err="1" smtClean="0"/>
              <a:t>Duda</a:t>
            </a:r>
            <a:r>
              <a:rPr lang="en-US" sz="1600" dirty="0" smtClean="0"/>
              <a:t> and Hart</a:t>
            </a:r>
          </a:p>
        </p:txBody>
      </p:sp>
    </p:spTree>
    <p:extLst>
      <p:ext uri="{BB962C8B-B14F-4D97-AF65-F5344CB8AC3E}">
        <p14:creationId xmlns:p14="http://schemas.microsoft.com/office/powerpoint/2010/main" val="14735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 Models: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979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First, we compute the sample means of each class in the training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i="1" dirty="0" err="1" smtClean="0"/>
              <a:t>fitgmdist</a:t>
            </a:r>
            <a:r>
              <a:rPr lang="en-US" dirty="0" smtClean="0"/>
              <a:t> function for total training data with regularization parameter and a number of mixtures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Number of mixtures is always a multiple of 11 or 5, the number of classes corresponding to data set 1 and 2, respectively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regularization parameter ensures estimated covariance matrices are positive definite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then find the smallest distance between each class sample mean and each mixture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Assign to each mixture the class associated with this minimum 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the </a:t>
            </a:r>
            <a:r>
              <a:rPr lang="en-US" i="1" dirty="0" smtClean="0"/>
              <a:t>cluster</a:t>
            </a:r>
            <a:r>
              <a:rPr lang="en-US" dirty="0" smtClean="0"/>
              <a:t> function to cluster our test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Count number of incorrect classifications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Probability of Error = number of incorrect class assignments / number of test vectors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 Models: Results Data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" y="1845734"/>
            <a:ext cx="5422605" cy="435186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34667" y="2120053"/>
            <a:ext cx="5215466" cy="38032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Minimum Error = 54.4%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Number of Mixtures per Class = 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Regularization Variable = 0.001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9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 Models: Results Data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8" y="1851524"/>
            <a:ext cx="5659120" cy="433565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34667" y="2120053"/>
            <a:ext cx="5215466" cy="38032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Minimum Error = 27.1%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Number of Mixtures per Class = 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Regularization Variable =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22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Nearest 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11725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non-parametric classification method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Object is classified by majority vote of the class assignments of the </a:t>
            </a:r>
            <a:r>
              <a:rPr lang="en-US" sz="2400" i="1" dirty="0" smtClean="0"/>
              <a:t>k</a:t>
            </a:r>
            <a:r>
              <a:rPr lang="en-US" sz="2400" dirty="0" smtClean="0"/>
              <a:t> closest elements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We use a Euclidean distance metric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867" y="1845734"/>
            <a:ext cx="4910136" cy="385148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383867" y="5869094"/>
            <a:ext cx="4910136" cy="3115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Figures taken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4087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Nearest Neighbor: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i="1" dirty="0" err="1" smtClean="0"/>
              <a:t>knnsearch</a:t>
            </a:r>
            <a:r>
              <a:rPr lang="en-US" sz="2400" dirty="0" smtClean="0"/>
              <a:t> function with training data, test data, and </a:t>
            </a:r>
            <a:r>
              <a:rPr lang="en-US" sz="2400" i="1" dirty="0" smtClean="0"/>
              <a:t>k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Returns  a vector where each row contains index of the </a:t>
            </a:r>
            <a:r>
              <a:rPr lang="en-US" sz="2400" i="1" dirty="0" smtClean="0"/>
              <a:t>k </a:t>
            </a:r>
            <a:r>
              <a:rPr lang="en-US" sz="2400" dirty="0" smtClean="0"/>
              <a:t>nearest neighbors in training set for the corresponding row in 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Since we know the classes of each test vector, we can assign classes to the above output based on the index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We then take a majority vote of the classes from each of the </a:t>
            </a:r>
            <a:r>
              <a:rPr lang="en-US" sz="2400" i="1" dirty="0" smtClean="0"/>
              <a:t>k</a:t>
            </a:r>
            <a:r>
              <a:rPr lang="en-US" sz="2400" dirty="0" smtClean="0"/>
              <a:t> neighbors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This majority vote is then compared to the actual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Probability of Error = number of incorrect class assignments / number of test vectors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0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Nearest Neighbor: Results Data Set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5866"/>
            <a:ext cx="3694853" cy="38032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Minimum Error = 39.3%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K = 6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845734"/>
            <a:ext cx="5686214" cy="42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Nearest Neighbor: Results Data Set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867" y="1845734"/>
            <a:ext cx="5774266" cy="432676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80" y="2065866"/>
            <a:ext cx="3694853" cy="38032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Minimum Error = 24.9%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K = 45, 47, and 48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68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643</TotalTime>
  <Words>1036</Words>
  <Application>Microsoft Office PowerPoint</Application>
  <PresentationFormat>Custom</PresentationFormat>
  <Paragraphs>227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Retrospect</vt:lpstr>
      <vt:lpstr>Data Classification: Gaussian Mixture Models, k Nearest Neighbor, Neural Networks, and Topological Data Analysis</vt:lpstr>
      <vt:lpstr>Gaussian Mixture Models</vt:lpstr>
      <vt:lpstr>Gaussian Mixture Models: Algorithm</vt:lpstr>
      <vt:lpstr>Gaussian Mixture Models: Results Data 1</vt:lpstr>
      <vt:lpstr>Gaussian Mixture Models: Results Data 2</vt:lpstr>
      <vt:lpstr>K Nearest Neighbor</vt:lpstr>
      <vt:lpstr>K Nearest Neighbor: Algorithm</vt:lpstr>
      <vt:lpstr>K Nearest Neighbor: Results Data Set 1</vt:lpstr>
      <vt:lpstr>K Nearest Neighbor: Results Data Set 2</vt:lpstr>
      <vt:lpstr>Neural Networks</vt:lpstr>
      <vt:lpstr>Neural Networks: Algorithm</vt:lpstr>
      <vt:lpstr>Neural Networks: Results Data Set 1</vt:lpstr>
      <vt:lpstr>Neural Networks: Results Data Set 2</vt:lpstr>
      <vt:lpstr>Comparison of GMM, kNN, and NN</vt:lpstr>
      <vt:lpstr>Topological Data Analysis</vt:lpstr>
      <vt:lpstr>Topological Data Analysis: Preliminaries</vt:lpstr>
      <vt:lpstr>Topological Data Analysis: Preliminaries</vt:lpstr>
      <vt:lpstr>Topological Data Analysis: Results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Classification: Gaussian Mixture Models, k Nearest Neighbor, Neural Networks, and Topological Data Analysis</dc:title>
  <dc:creator>Owner</dc:creator>
  <cp:lastModifiedBy>ADMIN</cp:lastModifiedBy>
  <cp:revision>33</cp:revision>
  <dcterms:created xsi:type="dcterms:W3CDTF">2014-05-12T00:29:22Z</dcterms:created>
  <dcterms:modified xsi:type="dcterms:W3CDTF">2014-05-12T14:45:53Z</dcterms:modified>
</cp:coreProperties>
</file>