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77" r:id="rId3"/>
    <p:sldMasterId id="2147483683" r:id="rId4"/>
    <p:sldMasterId id="2147483687" r:id="rId5"/>
  </p:sldMasterIdLst>
  <p:notesMasterIdLst>
    <p:notesMasterId r:id="rId14"/>
  </p:notesMasterIdLst>
  <p:sldIdLst>
    <p:sldId id="303" r:id="rId6"/>
    <p:sldId id="267" r:id="rId7"/>
    <p:sldId id="380" r:id="rId8"/>
    <p:sldId id="400" r:id="rId9"/>
    <p:sldId id="392" r:id="rId10"/>
    <p:sldId id="393" r:id="rId11"/>
    <p:sldId id="401" r:id="rId12"/>
    <p:sldId id="4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2109" autoAdjust="0"/>
  </p:normalViewPr>
  <p:slideViewPr>
    <p:cSldViewPr snapToGrid="0">
      <p:cViewPr varScale="1">
        <p:scale>
          <a:sx n="113" d="100"/>
          <a:sy n="113" d="100"/>
        </p:scale>
        <p:origin x="2256" y="1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https://valohai.com/machine-learning-pipeline/</a:t>
            </a:r>
          </a:p>
          <a:p>
            <a:r>
              <a:rPr lang="en-US" dirty="0"/>
              <a:t>https://www.kaggle.com/pouryaayria/a-complete-ml-pipeline-tutorial-acu-86</a:t>
            </a:r>
          </a:p>
          <a:p>
            <a:r>
              <a:rPr lang="en-US" dirty="0"/>
              <a:t>https://machinelearningmastery.com/pytorch-tutorial-develop-deep-learning-models/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https://cs230.stanford.edu/blog/pytorch/</a:t>
            </a:r>
          </a:p>
          <a:p>
            <a:r>
              <a:rPr lang="en-US" dirty="0"/>
              <a:t>https://heartbeat.fritz.ai/10-reasons-why-pytorch-is-the-deep-learning-framework-of-future-6788bd6b5cc2</a:t>
            </a:r>
          </a:p>
          <a:p>
            <a:r>
              <a:rPr lang="en-US" dirty="0"/>
              <a:t>https://pytorch.org/tutorials/beginner/basics/tensorqs_tutorial.html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  <a:p>
            <a:r>
              <a:rPr lang="en-US" dirty="0"/>
              <a:t>https://pytorch.org/tutorials/beginner/transfer_learning_tutorial.html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https://medium.com/@jorgesleonel/hyperparameters-in-machine-deep-learning-ca69ad10b981</a:t>
            </a:r>
          </a:p>
          <a:p>
            <a:r>
              <a:rPr lang="en-US" dirty="0"/>
              <a:t>https://medium.com/@jorgesleonel/bias-variance-in-machine-learning-656a1b58e1c9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4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Shawki et al.: Neural Network Tutorials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23, 2021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409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1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971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"/><Relationship Id="rId7" Type="http://schemas.openxmlformats.org/officeDocument/2006/relationships/image" Target="../media/image10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"/><Relationship Id="rId5" Type="http://schemas.openxmlformats.org/officeDocument/2006/relationships/image" Target="../media/image8.tif"/><Relationship Id="rId4" Type="http://schemas.openxmlformats.org/officeDocument/2006/relationships/image" Target="../media/image7.ti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45173"/>
            <a:ext cx="8655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/>
                <a:cs typeface="Arial"/>
              </a:rPr>
              <a:t>Deploying </a:t>
            </a:r>
            <a:r>
              <a:rPr lang="en-US" sz="2800" b="1" dirty="0">
                <a:latin typeface="Arial"/>
                <a:cs typeface="Arial"/>
              </a:rPr>
              <a:t>Neural Network Architectures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using PyTorch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0" y="5271647"/>
            <a:ext cx="4583649" cy="10651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Nabila Shawki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D95E-DB87-4BD8-BCFD-993511FBB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7450" y="2550177"/>
            <a:ext cx="42291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Learning/Deep Learning Pipeline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Brief Introduction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Design and Training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9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Machine Learning/Deep Learning Pipeline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9A88EE5-2F9D-4A79-80DA-694D5C923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868"/>
            <a:ext cx="9144000" cy="289450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FEE926-FB85-425B-BEDD-BED6AE9F8C35}"/>
              </a:ext>
            </a:extLst>
          </p:cNvPr>
          <p:cNvSpPr txBox="1">
            <a:spLocks/>
          </p:cNvSpPr>
          <p:nvPr/>
        </p:nvSpPr>
        <p:spPr>
          <a:xfrm>
            <a:off x="213852" y="743318"/>
            <a:ext cx="8716296" cy="26856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successfully design and implement a machine learning model, researchers often follow the steps below: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Designing and training model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will explore these steps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10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 Brief Introduction to </a:t>
            </a:r>
            <a:r>
              <a:rPr lang="en-US" sz="2400" dirty="0" err="1">
                <a:solidFill>
                  <a:prstClr val="black"/>
                </a:solidFill>
              </a:rPr>
              <a:t>PyTorch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machine and deep learning library by Facebook’s AI Research Lab (FAIR).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has gained popularity among the research community as it is easy to develop and debug machine learning models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Nowadays, all state-of-the-art models and more are available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easy to integrate with any pipeline.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With proper seeding,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can generate reproducible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a machine learning library by Google,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works with tensors which can be thought of as matrices with higher dimensions. These are equivalent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ndarrays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in NumPy.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other deep learning framework available. For example, MATLAB can be used to design and train models.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high-level API library that uses TensorFlow as backend and suitable for beginners. It is straightforward to build and test models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However, it can be difficult to debug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4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7008B6-7DB1-4AEA-A8D9-47392F52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Data Collection and Preparation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CFBE2D-F31F-469D-8C1D-FE53305FB795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2548521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data in real world is messy. One needs to collect and prepare data in order to make the best use of machine learning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example, the Whole Slide Images (WSIs) can be as big as 89262 x 208796 in size with multiple levels.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It is infeasible to train models with such data. We extract patches from the useful parts before we can move forward to train a model.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this course, the text files need to be parsed and, the labels and the features need to be separated.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4C79BF-C9B5-4E06-9CC2-DF200D0A8C50}"/>
              </a:ext>
            </a:extLst>
          </p:cNvPr>
          <p:cNvGrpSpPr/>
          <p:nvPr/>
        </p:nvGrpSpPr>
        <p:grpSpPr>
          <a:xfrm>
            <a:off x="6066728" y="3689504"/>
            <a:ext cx="2816078" cy="1783100"/>
            <a:chOff x="6295917" y="4010716"/>
            <a:chExt cx="2816078" cy="1783100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03CCA18D-8010-411C-AEF9-E664D298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969414"/>
              <a:ext cx="824402" cy="824402"/>
            </a:xfrm>
            <a:prstGeom prst="rect">
              <a:avLst/>
            </a:prstGeom>
          </p:spPr>
        </p:pic>
        <p:pic>
          <p:nvPicPr>
            <p:cNvPr id="12" name="Picture 1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6A5C8E50-6EF6-4A7A-92BD-3F2D9403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969414"/>
              <a:ext cx="824402" cy="8244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074EDD-4C32-4297-A924-E3980DC87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969414"/>
              <a:ext cx="824402" cy="8244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4C465B-C89D-48FB-B6AE-4FC42E34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010716"/>
              <a:ext cx="824402" cy="824402"/>
            </a:xfrm>
            <a:prstGeom prst="rect">
              <a:avLst/>
            </a:prstGeom>
          </p:spPr>
        </p:pic>
        <p:pic>
          <p:nvPicPr>
            <p:cNvPr id="18" name="Picture 17" descr="A picture containing purple, cabbage, plant, vegetable&#10;&#10;Description automatically generated">
              <a:extLst>
                <a:ext uri="{FF2B5EF4-FFF2-40B4-BE49-F238E27FC236}">
                  <a16:creationId xmlns:a16="http://schemas.microsoft.com/office/drawing/2014/main" id="{B3352C97-64EF-4D47-AC85-F476A8B5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010716"/>
              <a:ext cx="824402" cy="824402"/>
            </a:xfrm>
            <a:prstGeom prst="rect">
              <a:avLst/>
            </a:prstGeom>
          </p:spPr>
        </p:pic>
        <p:pic>
          <p:nvPicPr>
            <p:cNvPr id="20" name="Picture 19" descr="A picture containing plant, dish, meat, meal&#10;&#10;Description automatically generated">
              <a:extLst>
                <a:ext uri="{FF2B5EF4-FFF2-40B4-BE49-F238E27FC236}">
                  <a16:creationId xmlns:a16="http://schemas.microsoft.com/office/drawing/2014/main" id="{BE77694E-70C9-4728-AA7E-9D0CB0D3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010716"/>
              <a:ext cx="824402" cy="824402"/>
            </a:xfrm>
            <a:prstGeom prst="rect">
              <a:avLst/>
            </a:prstGeom>
          </p:spPr>
        </p:pic>
      </p:grp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9FE1FCAD-EB3C-415C-8603-B2CDD4D6E7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3" b="31219"/>
          <a:stretch/>
        </p:blipFill>
        <p:spPr>
          <a:xfrm>
            <a:off x="261194" y="3523841"/>
            <a:ext cx="2681276" cy="21144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9F3560-8532-46E2-B849-F133205D7EF9}"/>
              </a:ext>
            </a:extLst>
          </p:cNvPr>
          <p:cNvSpPr txBox="1"/>
          <p:nvPr/>
        </p:nvSpPr>
        <p:spPr>
          <a:xfrm>
            <a:off x="578651" y="5772703"/>
            <a:ext cx="2046362" cy="30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Annotated Slide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94F720D-F43A-498D-9355-B9A7A6A9EA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35" y="3524922"/>
            <a:ext cx="2629727" cy="21122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4297B7-12DB-44C3-B358-F366DD99C13F}"/>
              </a:ext>
            </a:extLst>
          </p:cNvPr>
          <p:cNvSpPr txBox="1"/>
          <p:nvPr/>
        </p:nvSpPr>
        <p:spPr>
          <a:xfrm>
            <a:off x="3362830" y="5774770"/>
            <a:ext cx="2018247" cy="29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967FC-F929-48A5-8311-5192FC278270}"/>
              </a:ext>
            </a:extLst>
          </p:cNvPr>
          <p:cNvSpPr txBox="1"/>
          <p:nvPr/>
        </p:nvSpPr>
        <p:spPr>
          <a:xfrm>
            <a:off x="6352486" y="5769277"/>
            <a:ext cx="224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Extracted Patches</a:t>
            </a:r>
          </a:p>
        </p:txBody>
      </p:sp>
    </p:spTree>
    <p:extLst>
      <p:ext uri="{BB962C8B-B14F-4D97-AF65-F5344CB8AC3E}">
        <p14:creationId xmlns:p14="http://schemas.microsoft.com/office/powerpoint/2010/main" val="309354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Batch Processing for Model Training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Once data preparation is complete, it needs to be fed to the model in minibatches.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provides Dataset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DataLoader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classes to streamline that process.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Custom Datasets can be implemented as per user requirement.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Dataset class must have three functions: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getitem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DataLoader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uses the Dataset class to retrieve labels and samples.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6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Model Design and Implementation in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A381D-E346-4A96-8001-EEBBDC3058C2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Models are designed as classes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with a forward function.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loss function and an optimizer with a learning rate must be selected to train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Special functions like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optimizer.zero_grad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loss.backward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optimizer.step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model.train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model.eval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and context managers are essential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to train a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normally use three types of data sets: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Training set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Development set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Evaluation set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20-25% of the training set data should be separated for validation.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best weights can be chosen based on loss, error rate, or accuracy.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Once the model is trained, we decode and score the development set.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When the score of dev set is satisfactory, we then decode and score the eval set.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0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Hyperparameter Tuning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A381D-E346-4A96-8001-EEBBDC3058C2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Hyperparameters play a crucial part on the performance of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Simply seeding the random number generators with different initial values can impact the performance of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Hyperparameters include but not limited to: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By carefully selecting these hyperparameters and using techniques like early stopping and validation, we can avoid overfitting and underfitting.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A11F2E-C597-4FC2-BCE7-C414FC29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4671706"/>
            <a:ext cx="6324600" cy="184785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256AD43-6328-49D6-B573-B26F0BDB7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5199"/>
              </p:ext>
            </p:extLst>
          </p:nvPr>
        </p:nvGraphicFramePr>
        <p:xfrm>
          <a:off x="762000" y="2273955"/>
          <a:ext cx="68072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>
                  <a:extLst>
                    <a:ext uri="{9D8B030D-6E8A-4147-A177-3AD203B41FA5}">
                      <a16:colId xmlns:a16="http://schemas.microsoft.com/office/drawing/2014/main" val="1515229699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1755262321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3970263669"/>
                    </a:ext>
                  </a:extLst>
                </a:gridCol>
              </a:tblGrid>
              <a:tr h="1393805"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rate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epochs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 Size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Optimizer selection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layers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Layers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4023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E56286-7AB0-4CE9-AC3D-73303763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251" y="1482755"/>
            <a:ext cx="3181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11581"/>
      </p:ext>
    </p:extLst>
  </p:cSld>
  <p:clrMapOvr>
    <a:masterClrMapping/>
  </p:clrMapOvr>
</p:sld>
</file>

<file path=ppt/theme/theme1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787</Words>
  <Application>Microsoft Macintosh PowerPoint</Application>
  <PresentationFormat>On-screen Show (4:3)</PresentationFormat>
  <Paragraphs>90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2_ISIP Content Slide</vt:lpstr>
      <vt:lpstr>Custom Design</vt:lpstr>
      <vt:lpstr>1_ISIP Title Slide</vt:lpstr>
      <vt:lpstr>2_ISIP Title Slide</vt:lpstr>
      <vt:lpstr>1_Custom Design</vt:lpstr>
      <vt:lpstr>PowerPoint Presentation</vt:lpstr>
      <vt:lpstr>Outline</vt:lpstr>
      <vt:lpstr>Machine Learning/Deep Learning Pipeline</vt:lpstr>
      <vt:lpstr>A Brief Introduction to PyTorch</vt:lpstr>
      <vt:lpstr>Data Collection and Preparation</vt:lpstr>
      <vt:lpstr>Batch Processing for Model Training</vt:lpstr>
      <vt:lpstr>Model Design and Implementation in PyTorch</vt:lpstr>
      <vt:lpstr>Hyperparameter Tuning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Joseph Picone</cp:lastModifiedBy>
  <cp:revision>468</cp:revision>
  <dcterms:created xsi:type="dcterms:W3CDTF">2017-04-23T05:30:39Z</dcterms:created>
  <dcterms:modified xsi:type="dcterms:W3CDTF">2021-04-26T13:26:04Z</dcterms:modified>
</cp:coreProperties>
</file>