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698" r:id="rId3"/>
  </p:sldMasterIdLst>
  <p:notesMasterIdLst>
    <p:notesMasterId r:id="rId41"/>
  </p:notesMasterIdLst>
  <p:handoutMasterIdLst>
    <p:handoutMasterId r:id="rId42"/>
  </p:handoutMasterIdLst>
  <p:sldIdLst>
    <p:sldId id="356" r:id="rId4"/>
    <p:sldId id="457" r:id="rId5"/>
    <p:sldId id="481" r:id="rId6"/>
    <p:sldId id="458" r:id="rId7"/>
    <p:sldId id="482" r:id="rId8"/>
    <p:sldId id="470" r:id="rId9"/>
    <p:sldId id="471" r:id="rId10"/>
    <p:sldId id="474" r:id="rId11"/>
    <p:sldId id="475" r:id="rId12"/>
    <p:sldId id="476" r:id="rId13"/>
    <p:sldId id="472" r:id="rId14"/>
    <p:sldId id="473" r:id="rId15"/>
    <p:sldId id="483" r:id="rId16"/>
    <p:sldId id="484" r:id="rId17"/>
    <p:sldId id="485" r:id="rId18"/>
    <p:sldId id="486" r:id="rId19"/>
    <p:sldId id="487" r:id="rId20"/>
    <p:sldId id="339" r:id="rId21"/>
    <p:sldId id="480" r:id="rId22"/>
    <p:sldId id="298" r:id="rId23"/>
    <p:sldId id="399" r:id="rId24"/>
    <p:sldId id="387" r:id="rId25"/>
    <p:sldId id="429" r:id="rId26"/>
    <p:sldId id="390" r:id="rId27"/>
    <p:sldId id="415" r:id="rId28"/>
    <p:sldId id="422" r:id="rId29"/>
    <p:sldId id="430" r:id="rId30"/>
    <p:sldId id="431" r:id="rId31"/>
    <p:sldId id="432" r:id="rId32"/>
    <p:sldId id="400" r:id="rId33"/>
    <p:sldId id="433" r:id="rId34"/>
    <p:sldId id="424" r:id="rId35"/>
    <p:sldId id="425" r:id="rId36"/>
    <p:sldId id="426" r:id="rId37"/>
    <p:sldId id="427" r:id="rId38"/>
    <p:sldId id="428" r:id="rId39"/>
    <p:sldId id="434" r:id="rId4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94966" autoAdjust="0"/>
  </p:normalViewPr>
  <p:slideViewPr>
    <p:cSldViewPr snapToGrid="0">
      <p:cViewPr varScale="1">
        <p:scale>
          <a:sx n="117" d="100"/>
          <a:sy n="117" d="100"/>
        </p:scale>
        <p:origin x="1968" y="176"/>
      </p:cViewPr>
      <p:guideLst>
        <p:guide orient="horz" pos="3816"/>
        <p:guide pos="144"/>
        <p:guide pos="1512"/>
        <p:guide pos="2880"/>
        <p:guide pos="4248"/>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4072" y="21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0" userDrawn="1">
          <p15:clr>
            <a:srgbClr val="F26B43"/>
          </p15:clr>
        </p15:guide>
        <p15:guide id="2" pos="230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04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87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52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66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03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65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32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62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83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28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50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87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3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33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06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25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9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16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02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617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462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55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1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1867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16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3701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4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73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23024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4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5"/>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16,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11" r:id="rId12"/>
    <p:sldLayoutId id="2147483712" r:id="rId13"/>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16,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8683178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Receiver_operating_characteristic" TargetMode="External"/><Relationship Id="rId3" Type="http://schemas.openxmlformats.org/officeDocument/2006/relationships/hyperlink" Target="http://www.mdl-research.org/" TargetMode="External"/><Relationship Id="rId7" Type="http://schemas.openxmlformats.org/officeDocument/2006/relationships/hyperlink" Target="https://en.wikipedia.org/wiki/Confusion_matrix" TargetMode="External"/><Relationship Id="rId2" Type="http://schemas.openxmlformats.org/officeDocument/2006/relationships/hyperlink" Target="http://en.wikipedia.org/wiki/Occam's_Razor" TargetMode="Externa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hyperlink" Target="https://www.cs.toronto.edu/~lczhang/321/notes/notes09.pdf" TargetMode="External"/><Relationship Id="rId10" Type="http://schemas.openxmlformats.org/officeDocument/2006/relationships/hyperlink" Target="https://isip.piconepress.com/publications/book_sections/2021/springer/metrics/" TargetMode="External"/><Relationship Id="rId4" Type="http://schemas.openxmlformats.org/officeDocument/2006/relationships/hyperlink" Target="http://www.no-free-lunch.org/" TargetMode="External"/><Relationship Id="rId9" Type="http://schemas.openxmlformats.org/officeDocument/2006/relationships/hyperlink" Target="https://www.nist.gov/itl/iad/mig/tool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Minimum_description_length"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amlau.me/test-textbook/ch/15/bias_cv.html"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edium.com/@yixinsun_56102/understanding-generalization-error-in-machine-learning-e6c03b203036"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Confusion_matrix"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Receiver_operating_characteristic"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cc.inaoep.mx/~villasen/bib/martin97det.pdf"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590260"/>
            <a:ext cx="4721225" cy="4316827"/>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Occam’s Razor</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No Free Lunch Theorem</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Minimum Description Length</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Generalization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Confusion Matrices and Other Metrics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Scoring of Sequential Decoding Systems</a:t>
            </a:r>
          </a:p>
          <a:p>
            <a:pPr marL="173038" indent="-173038">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3038">
              <a:spcBef>
                <a:spcPts val="0"/>
              </a:spcBef>
              <a:spcAft>
                <a:spcPts val="0"/>
              </a:spcAft>
            </a:pPr>
            <a:r>
              <a:rPr lang="en-US" sz="1800" b="1" dirty="0">
                <a:solidFill>
                  <a:schemeClr val="accent2"/>
                </a:solidFill>
                <a:latin typeface="Arial" panose="020B0604020202020204" pitchFamily="34" charset="0"/>
                <a:cs typeface="Arial" panose="020B0604020202020204" pitchFamily="34" charset="0"/>
              </a:rPr>
              <a:t>Textbook (Sections 11.1 – 11.6)</a:t>
            </a:r>
          </a:p>
          <a:p>
            <a:pPr marL="173038">
              <a:spcBef>
                <a:spcPts val="0"/>
              </a:spcBef>
              <a:spcAft>
                <a:spcPts val="0"/>
              </a:spcAft>
            </a:pPr>
            <a:r>
              <a:rPr lang="en-US" sz="1800" b="1" dirty="0">
                <a:solidFill>
                  <a:schemeClr val="tx2"/>
                </a:solidFill>
                <a:latin typeface="+mn-lt"/>
              </a:rPr>
              <a:t>WIKI: </a:t>
            </a: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Occam's Razor</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CSCG: </a:t>
            </a: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MDL On the Web</a:t>
            </a:r>
            <a:br>
              <a:rPr lang="en-US" sz="1800" b="1" dirty="0">
                <a:solidFill>
                  <a:schemeClr val="tx2"/>
                </a:solidFill>
                <a:latin typeface="+mn-lt"/>
              </a:rPr>
            </a:br>
            <a:r>
              <a:rPr lang="en-US" sz="1800" b="1" dirty="0">
                <a:solidFill>
                  <a:schemeClr val="tx2"/>
                </a:solidFill>
                <a:latin typeface="+mn-lt"/>
              </a:rPr>
              <a:t>MS: </a:t>
            </a: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No Free Lunch</a:t>
            </a:r>
            <a:endParaRPr lang="en-US" sz="1800" b="1" dirty="0">
              <a:solidFill>
                <a:schemeClr val="tx2"/>
              </a:solidFill>
              <a:latin typeface="+mn-lt"/>
            </a:endParaRPr>
          </a:p>
          <a:p>
            <a:pPr marL="173038">
              <a:spcBef>
                <a:spcPts val="0"/>
              </a:spcBef>
              <a:spcAft>
                <a:spcPts val="0"/>
              </a:spcAft>
            </a:pPr>
            <a:r>
              <a:rPr lang="en-US" sz="1800" b="1" dirty="0" err="1">
                <a:solidFill>
                  <a:schemeClr val="tx2"/>
                </a:solidFill>
                <a:latin typeface="+mn-lt"/>
              </a:rPr>
              <a:t>RogerGrosse</a:t>
            </a:r>
            <a:r>
              <a:rPr lang="en-US" sz="1800" b="1" dirty="0">
                <a:solidFill>
                  <a:schemeClr val="tx2"/>
                </a:solidFill>
                <a:latin typeface="+mn-lt"/>
              </a:rPr>
              <a:t>: </a:t>
            </a:r>
            <a:r>
              <a:rPr lang="en-US" sz="1800" b="1" dirty="0">
                <a:solidFill>
                  <a:schemeClr val="tx2"/>
                </a:solidFill>
                <a:latin typeface="+mn-lt"/>
                <a:hlinkClick r:id="rId5"/>
              </a:rPr>
              <a:t>Generalization</a:t>
            </a:r>
            <a:br>
              <a:rPr lang="en-US" sz="1800" b="1" dirty="0">
                <a:solidFill>
                  <a:schemeClr val="accent2"/>
                </a:solidFill>
              </a:rPr>
            </a:br>
            <a:br>
              <a:rPr lang="en-US" sz="1800" b="1" dirty="0">
                <a:solidFill>
                  <a:schemeClr val="accent2"/>
                </a:solidFill>
              </a:rPr>
            </a:br>
            <a:endParaRPr lang="en-US" sz="1800" b="1" dirty="0">
              <a:solidFill>
                <a:schemeClr val="accent2"/>
              </a:solidFill>
              <a:latin typeface="+mn-lt"/>
            </a:endParaRPr>
          </a:p>
        </p:txBody>
      </p:sp>
      <p:sp>
        <p:nvSpPr>
          <p:cNvPr id="9"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16: Experimental Design –</a:t>
            </a:r>
            <a:br>
              <a:rPr lang="en-US" b="1" dirty="0">
                <a:solidFill>
                  <a:schemeClr val="accent1"/>
                </a:solidFill>
              </a:rPr>
            </a:br>
            <a:r>
              <a:rPr lang="en-US" b="1" dirty="0">
                <a:solidFill>
                  <a:schemeClr val="accent1"/>
                </a:solidFill>
              </a:rPr>
              <a:t>Foundations of Machine Learning</a:t>
            </a:r>
          </a:p>
        </p:txBody>
      </p:sp>
      <p:pic>
        <p:nvPicPr>
          <p:cNvPr id="11" name="Picture 2"/>
          <p:cNvPicPr>
            <a:picLocks noChangeAspect="1" noChangeArrowheads="1"/>
          </p:cNvPicPr>
          <p:nvPr/>
        </p:nvPicPr>
        <p:blipFill>
          <a:blip r:embed="rId6"/>
          <a:srcRect/>
          <a:stretch>
            <a:fillRect/>
          </a:stretch>
        </p:blipFill>
        <p:spPr bwMode="auto">
          <a:xfrm>
            <a:off x="5389922" y="1665352"/>
            <a:ext cx="3321934" cy="2083321"/>
          </a:xfrm>
          <a:prstGeom prst="rect">
            <a:avLst/>
          </a:prstGeom>
          <a:noFill/>
          <a:ln w="38100">
            <a:solidFill>
              <a:schemeClr val="accent2"/>
            </a:solidFill>
            <a:miter lim="800000"/>
            <a:headEnd/>
            <a:tailEnd/>
          </a:ln>
          <a:effectLst/>
        </p:spPr>
      </p:pic>
      <p:sp>
        <p:nvSpPr>
          <p:cNvPr id="2" name="Rectangle 3">
            <a:extLst>
              <a:ext uri="{FF2B5EF4-FFF2-40B4-BE49-F238E27FC236}">
                <a16:creationId xmlns:a16="http://schemas.microsoft.com/office/drawing/2014/main" id="{DA4059CF-1582-BDE0-C3CA-B4DF69F50742}"/>
              </a:ext>
            </a:extLst>
          </p:cNvPr>
          <p:cNvSpPr txBox="1">
            <a:spLocks noChangeArrowheads="1"/>
          </p:cNvSpPr>
          <p:nvPr/>
        </p:nvSpPr>
        <p:spPr bwMode="auto">
          <a:xfrm>
            <a:off x="4572000" y="4333461"/>
            <a:ext cx="4139857" cy="2083321"/>
          </a:xfrm>
          <a:prstGeom prst="rect">
            <a:avLst/>
          </a:prstGeom>
          <a:noFill/>
          <a:ln>
            <a:miter lim="800000"/>
            <a:headEnd/>
            <a:tailEnd/>
          </a:ln>
        </p:spPr>
        <p:txBody>
          <a:bodyPr vert="horz" wrap="none" lIns="0" tIns="0" rIns="0" bIns="0" numCol="1" anchor="t" anchorCtr="0" compatLnSpc="1">
            <a:prstTxWarp prst="textNoShape">
              <a:avLst/>
            </a:prstTxWarp>
          </a:bodyPr>
          <a:lstStyle/>
          <a:p>
            <a:pPr marL="173038">
              <a:spcBef>
                <a:spcPts val="0"/>
              </a:spcBef>
              <a:spcAft>
                <a:spcPts val="0"/>
              </a:spcAft>
            </a:pPr>
            <a:r>
              <a:rPr lang="en-US" sz="1800" b="1" dirty="0">
                <a:solidFill>
                  <a:schemeClr val="tx2"/>
                </a:solidFill>
                <a:latin typeface="+mn-lt"/>
              </a:rPr>
              <a:t>Wiki: </a:t>
            </a:r>
            <a:r>
              <a:rPr lang="en-US" sz="1800" b="1" dirty="0">
                <a:solidFill>
                  <a:schemeClr val="tx2"/>
                </a:solidFill>
                <a:latin typeface="+mn-lt"/>
                <a:hlinkClick r:id="rId7"/>
              </a:rPr>
              <a:t>Confusion Matrix</a:t>
            </a:r>
            <a:br>
              <a:rPr lang="en-US" sz="1800" b="1" dirty="0">
                <a:solidFill>
                  <a:schemeClr val="tx2"/>
                </a:solidFill>
                <a:latin typeface="+mn-lt"/>
              </a:rPr>
            </a:br>
            <a:r>
              <a:rPr lang="en-US" sz="1800" b="1" dirty="0">
                <a:solidFill>
                  <a:schemeClr val="tx2"/>
                </a:solidFill>
                <a:latin typeface="+mn-lt"/>
              </a:rPr>
              <a:t>Wiki: </a:t>
            </a:r>
            <a:r>
              <a:rPr lang="en-US" sz="1800" b="1" dirty="0">
                <a:solidFill>
                  <a:schemeClr val="tx2"/>
                </a:solidFill>
                <a:latin typeface="+mn-lt"/>
                <a:hlinkClick r:id="rId8"/>
              </a:rPr>
              <a:t>ROC Curves</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NIST: </a:t>
            </a:r>
            <a:r>
              <a:rPr lang="en-US" sz="1800" b="1" dirty="0">
                <a:solidFill>
                  <a:schemeClr val="tx2"/>
                </a:solidFill>
                <a:latin typeface="+mn-lt"/>
                <a:hlinkClick r:id="rId9"/>
              </a:rPr>
              <a:t>Scoring Tools</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ISIP: </a:t>
            </a:r>
            <a:r>
              <a:rPr lang="en-US" sz="1800" b="1" dirty="0">
                <a:solidFill>
                  <a:schemeClr val="tx2"/>
                </a:solidFill>
                <a:latin typeface="+mn-lt"/>
                <a:hlinkClick r:id="rId10"/>
              </a:rPr>
              <a:t>Scoring Metrics</a:t>
            </a:r>
            <a:br>
              <a:rPr lang="en-US" sz="1800" b="1" dirty="0">
                <a:solidFill>
                  <a:schemeClr val="accent2"/>
                </a:solidFill>
              </a:rPr>
            </a:br>
            <a:br>
              <a:rPr lang="en-US" sz="1800" b="1" dirty="0">
                <a:solidFill>
                  <a:schemeClr val="accent2"/>
                </a:solidFill>
              </a:rPr>
            </a:br>
            <a:endParaRPr lang="en-US" sz="1800" b="1" dirty="0">
              <a:solidFill>
                <a:schemeClr val="accent2"/>
              </a:solidFill>
              <a:latin typeface="+mn-lt"/>
            </a:endParaRPr>
          </a:p>
        </p:txBody>
      </p:sp>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Nonlinear Relationship Between Bias and Variance</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664029"/>
                <a:ext cx="8689975" cy="2716159"/>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If we assume </a:t>
                </a:r>
                <a14:m>
                  <m:oMath xmlns:m="http://schemas.openxmlformats.org/officeDocument/2006/math">
                    <m:r>
                      <a:rPr lang="en-US" sz="1800" i="1" dirty="0" smtClean="0">
                        <a:solidFill>
                          <a:srgbClr val="000000"/>
                        </a:solidFill>
                        <a:latin typeface="Cambria Math" panose="02040503050406030204" pitchFamily="18" charset="0"/>
                      </a:rPr>
                      <m:t>𝑝</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𝑔</m:t>
                    </m:r>
                    <m:r>
                      <a:rPr lang="en-US" sz="1800" i="1" dirty="0" smtClean="0">
                        <a:solidFill>
                          <a:srgbClr val="000000"/>
                        </a:solidFill>
                        <a:latin typeface="Cambria Math" panose="02040503050406030204" pitchFamily="18" charset="0"/>
                      </a:rPr>
                      <m:t>(</m:t>
                    </m:r>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is a Gaussian distribution, we can compute this error by integrating the tails of the distribution, and can show:</a:t>
                </a:r>
              </a:p>
              <a:p>
                <a:pPr>
                  <a:spcAft>
                    <a:spcPts val="1200"/>
                  </a:spcAft>
                  <a:defRPr/>
                </a:pPr>
                <a14:m>
                  <m:oMathPara xmlns:m="http://schemas.openxmlformats.org/officeDocument/2006/math">
                    <m:oMathParaPr>
                      <m:jc m:val="centerGroup"/>
                    </m:oMathParaPr>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r>
                            <a:rPr lang="en-US" sz="1800" i="1" dirty="0">
                              <a:solidFill>
                                <a:srgbClr val="000000"/>
                              </a:solidFill>
                              <a:latin typeface="Cambria Math" panose="02040503050406030204" pitchFamily="18" charset="0"/>
                              <a:ea typeface="Cambria Math" panose="02040503050406030204" pitchFamily="18" charset="0"/>
                            </a:rPr>
                            <m:t>𝑦</m:t>
                          </m:r>
                        </m:e>
                      </m:d>
                      <m:r>
                        <a:rPr lang="en-US" sz="1800" b="0" i="1" dirty="0" smtClean="0">
                          <a:solidFill>
                            <a:srgbClr val="000000"/>
                          </a:solidFill>
                          <a:latin typeface="Cambria Math" panose="02040503050406030204" pitchFamily="18" charset="0"/>
                          <a:ea typeface="Cambria Math" panose="02040503050406030204" pitchFamily="18" charset="0"/>
                        </a:rPr>
                        <m:t>=</m:t>
                      </m:r>
                      <m:r>
                        <m:rPr>
                          <m:sty m:val="p"/>
                        </m:rPr>
                        <a:rPr lang="el-GR" sz="1800" b="0" i="1" dirty="0" smtClean="0">
                          <a:solidFill>
                            <a:srgbClr val="000000"/>
                          </a:solidFill>
                          <a:latin typeface="Cambria Math" panose="02040503050406030204" pitchFamily="18" charset="0"/>
                          <a:ea typeface="Cambria Math" panose="02040503050406030204" pitchFamily="18" charset="0"/>
                        </a:rPr>
                        <m:t>Φ</m:t>
                      </m:r>
                      <m:d>
                        <m:dPr>
                          <m:begChr m:val="["/>
                          <m:endChr m:val="]"/>
                          <m:ctrlPr>
                            <a:rPr lang="el-GR" sz="1800" b="0" i="1" dirty="0" smtClean="0">
                              <a:solidFill>
                                <a:srgbClr val="000000"/>
                              </a:solidFill>
                              <a:latin typeface="Cambria Math" panose="02040503050406030204" pitchFamily="18" charset="0"/>
                              <a:ea typeface="Cambria Math" panose="02040503050406030204" pitchFamily="18" charset="0"/>
                            </a:rPr>
                          </m:ctrlPr>
                        </m:dPr>
                        <m:e>
                          <m:r>
                            <a:rPr lang="en-US" sz="1800" b="0" i="1" dirty="0" smtClean="0">
                              <a:solidFill>
                                <a:srgbClr val="000000"/>
                              </a:solidFill>
                              <a:latin typeface="Cambria Math" panose="02040503050406030204" pitchFamily="18" charset="0"/>
                              <a:ea typeface="Cambria Math" panose="02040503050406030204" pitchFamily="18" charset="0"/>
                            </a:rPr>
                            <m:t>𝑆𝑔𝑛</m:t>
                          </m:r>
                          <m:d>
                            <m:dPr>
                              <m:begChr m:val="["/>
                              <m:endChr m:val="]"/>
                              <m:ctrlPr>
                                <a:rPr lang="en-US" sz="1800" b="0" i="1" dirty="0" smtClean="0">
                                  <a:solidFill>
                                    <a:srgbClr val="000000"/>
                                  </a:solidFill>
                                  <a:latin typeface="Cambria Math" panose="02040503050406030204" pitchFamily="18" charset="0"/>
                                  <a:ea typeface="Cambria Math" panose="02040503050406030204" pitchFamily="18" charset="0"/>
                                </a:rPr>
                              </m:ctrlPr>
                            </m:dPr>
                            <m:e>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0" i="1" dirty="0" smtClean="0">
                                  <a:solidFill>
                                    <a:srgbClr val="000000"/>
                                  </a:solidFill>
                                  <a:latin typeface="Cambria Math" panose="02040503050406030204" pitchFamily="18" charset="0"/>
                                </a:rPr>
                                <m:t>−1/2</m:t>
                              </m:r>
                            </m:e>
                          </m:d>
                        </m:e>
                      </m:d>
                      <m:d>
                        <m:dPr>
                          <m:begChr m:val="["/>
                          <m:endChr m:val="]"/>
                          <m:ctrlPr>
                            <a:rPr lang="el-GR" sz="1800" b="0" i="1" dirty="0" smtClean="0">
                              <a:solidFill>
                                <a:srgbClr val="000000"/>
                              </a:solidFill>
                              <a:latin typeface="Cambria Math" panose="02040503050406030204" pitchFamily="18" charset="0"/>
                              <a:ea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1/2</m:t>
                                  </m:r>
                                </m:e>
                              </m:d>
                            </m:e>
                          </m:d>
                          <m:sSup>
                            <m:sSupPr>
                              <m:ctrlPr>
                                <a:rPr lang="en-US" sz="1800" b="1" i="1" smtClean="0">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𝑉𝑎𝑟</m:t>
                              </m:r>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e>
                              </m:d>
                            </m:e>
                            <m:sup>
                              <m:r>
                                <a:rPr lang="en-US" sz="1800" b="0" i="1" smtClean="0">
                                  <a:solidFill>
                                    <a:srgbClr val="000000"/>
                                  </a:solidFill>
                                  <a:latin typeface="Cambria Math" panose="02040503050406030204" pitchFamily="18" charset="0"/>
                                </a:rPr>
                                <m:t>−1/2</m:t>
                              </m:r>
                            </m:sup>
                          </m:sSup>
                        </m:e>
                      </m:d>
                    </m:oMath>
                  </m:oMathPara>
                </a14:m>
                <a:endParaRPr lang="en-US" sz="1800" b="1"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The key point here is that the first term in the argument is the boundary bias and the second term is the variance.</a:t>
                </a:r>
              </a:p>
              <a:p>
                <a:pPr marL="165100" indent="-165100">
                  <a:spcBef>
                    <a:spcPts val="0"/>
                  </a:spcBef>
                  <a:spcAft>
                    <a:spcPts val="1200"/>
                  </a:spcAft>
                  <a:buFont typeface="Arial" pitchFamily="34" charset="0"/>
                  <a:buChar char="•"/>
                  <a:defRPr/>
                </a:pPr>
                <a:r>
                  <a:rPr lang="en-US" sz="1800" b="1" dirty="0">
                    <a:solidFill>
                      <a:srgbClr val="000000"/>
                    </a:solidFill>
                  </a:rPr>
                  <a:t>Hence, we see that the bias and variance are related in a nonlinear manner.</a:t>
                </a:r>
              </a:p>
              <a:p>
                <a:pPr marL="165100" indent="-165100">
                  <a:spcBef>
                    <a:spcPts val="0"/>
                  </a:spcBef>
                  <a:spcAft>
                    <a:spcPts val="1200"/>
                  </a:spcAft>
                  <a:buFont typeface="Arial" pitchFamily="34" charset="0"/>
                  <a:buChar char="•"/>
                  <a:defRPr/>
                </a:pPr>
                <a:r>
                  <a:rPr lang="en-US" sz="1800" b="1" dirty="0">
                    <a:solidFill>
                      <a:srgbClr val="000000"/>
                    </a:solidFill>
                  </a:rPr>
                  <a:t>For classification the relationship is multiplicative. Typically, variance dominates bias and hence classifiers are designed to minimize variance.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664029"/>
                <a:ext cx="8689975" cy="2716159"/>
              </a:xfrm>
              <a:prstGeom prst="rect">
                <a:avLst/>
              </a:prstGeom>
              <a:blipFill>
                <a:blip r:embed="rId2"/>
                <a:stretch>
                  <a:fillRect l="-1458" t="-2804" r="-583" b="-70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701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Algorithmic Complexity</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783891"/>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defRPr/>
                </a:pPr>
                <a:r>
                  <a:rPr lang="en-US" sz="1800" b="1" dirty="0">
                    <a:solidFill>
                      <a:srgbClr val="000000"/>
                    </a:solidFill>
                  </a:rPr>
                  <a:t>Can we find some irreducible representation of all members of a category?</a:t>
                </a:r>
              </a:p>
              <a:p>
                <a:pPr marL="165100" indent="-165100">
                  <a:spcAft>
                    <a:spcPts val="1200"/>
                  </a:spcAft>
                  <a:buFont typeface="Arial" pitchFamily="34" charset="0"/>
                  <a:buChar char="•"/>
                  <a:defRPr/>
                </a:pPr>
                <a:r>
                  <a:rPr lang="en-US" sz="1800" b="1" dirty="0">
                    <a:solidFill>
                      <a:srgbClr val="000000"/>
                    </a:solidFill>
                  </a:rPr>
                  <a:t>Algorithmic complexity, also known as Kolmogorov complexity, seeks to measure the inherent complexity of a binary string.</a:t>
                </a:r>
              </a:p>
              <a:p>
                <a:pPr marL="165100" indent="-165100">
                  <a:spcAft>
                    <a:spcPts val="1200"/>
                  </a:spcAft>
                  <a:buFont typeface="Arial" pitchFamily="34" charset="0"/>
                  <a:buChar char="•"/>
                  <a:defRPr/>
                </a:pPr>
                <a:r>
                  <a:rPr lang="en-US" sz="1800" b="1" dirty="0">
                    <a:solidFill>
                      <a:srgbClr val="000000"/>
                    </a:solidFill>
                  </a:rPr>
                  <a:t>If the sender and receiver agree on a mapping, or compression technique, the pattern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 can be transmitted as </a:t>
                </a:r>
                <a14:m>
                  <m:oMath xmlns:m="http://schemas.openxmlformats.org/officeDocument/2006/math">
                    <m:r>
                      <a:rPr lang="en-US" sz="1800" i="1" dirty="0" smtClean="0">
                        <a:solidFill>
                          <a:srgbClr val="000000"/>
                        </a:solidFill>
                        <a:latin typeface="Cambria Math" panose="02040503050406030204" pitchFamily="18" charset="0"/>
                      </a:rPr>
                      <m:t>𝑦</m:t>
                    </m:r>
                  </m:oMath>
                </a14:m>
                <a:r>
                  <a:rPr lang="en-US" sz="1800" b="1" dirty="0">
                    <a:solidFill>
                      <a:srgbClr val="000000"/>
                    </a:solidFill>
                  </a:rPr>
                  <a:t> and recovered as </a:t>
                </a:r>
                <a14:m>
                  <m:oMath xmlns:m="http://schemas.openxmlformats.org/officeDocument/2006/math">
                    <m:r>
                      <a:rPr lang="en-US" sz="1800" i="1" dirty="0" smtClean="0">
                        <a:solidFill>
                          <a:srgbClr val="000000"/>
                        </a:solidFill>
                        <a:latin typeface="Cambria Math" panose="02040503050406030204" pitchFamily="18" charset="0"/>
                      </a:rPr>
                      <m:t>𝑥</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𝐿</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𝑦</m:t>
                    </m:r>
                    <m:r>
                      <a:rPr lang="en-US" sz="1800" i="1" dirty="0" smtClean="0">
                        <a:solidFill>
                          <a:srgbClr val="000000"/>
                        </a:solidFill>
                        <a:latin typeface="Cambria Math" panose="02040503050406030204" pitchFamily="18" charset="0"/>
                      </a:rPr>
                      <m:t>)</m:t>
                    </m:r>
                  </m:oMath>
                </a14:m>
                <a:r>
                  <a:rPr lang="en-US" sz="1800" b="1" dirty="0">
                    <a:solidFill>
                      <a:srgbClr val="000000"/>
                    </a:solidFill>
                  </a:rPr>
                  <a:t>.</a:t>
                </a:r>
              </a:p>
              <a:p>
                <a:pPr marL="165100" indent="-165100">
                  <a:spcAft>
                    <a:spcPts val="1200"/>
                  </a:spcAft>
                  <a:buFont typeface="Arial" pitchFamily="34" charset="0"/>
                  <a:buChar char="•"/>
                  <a:defRPr/>
                </a:pPr>
                <a:r>
                  <a:rPr lang="en-US" sz="1800" b="1" dirty="0">
                    <a:solidFill>
                      <a:srgbClr val="000000"/>
                    </a:solidFill>
                  </a:rPr>
                  <a:t>The cost of transmission is the length of </a:t>
                </a:r>
                <a14:m>
                  <m:oMath xmlns:m="http://schemas.openxmlformats.org/officeDocument/2006/math">
                    <m:r>
                      <a:rPr lang="en-US" sz="1800" i="1" dirty="0" smtClean="0">
                        <a:solidFill>
                          <a:srgbClr val="000000"/>
                        </a:solidFill>
                        <a:latin typeface="Cambria Math" panose="02040503050406030204" pitchFamily="18" charset="0"/>
                      </a:rPr>
                      <m:t>𝑦</m:t>
                    </m:r>
                  </m:oMath>
                </a14:m>
                <a:r>
                  <a:rPr lang="en-US" sz="1800" b="1" dirty="0">
                    <a:solidFill>
                      <a:srgbClr val="000000"/>
                    </a:solidFill>
                  </a:rPr>
                  <a:t>,</a:t>
                </a:r>
                <a:r>
                  <a:rPr lang="en-US" sz="1800"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𝑦</m:t>
                    </m:r>
                    <m:r>
                      <a:rPr lang="en-US" sz="1800" i="1" dirty="0" smtClean="0">
                        <a:solidFill>
                          <a:srgbClr val="000000"/>
                        </a:solidFill>
                        <a:latin typeface="Cambria Math" panose="02040503050406030204" pitchFamily="18" charset="0"/>
                      </a:rPr>
                      <m:t>|</m:t>
                    </m:r>
                  </m:oMath>
                </a14:m>
                <a:r>
                  <a:rPr lang="en-US" sz="1800" b="1" dirty="0">
                    <a:solidFill>
                      <a:srgbClr val="000000"/>
                    </a:solidFill>
                  </a:rPr>
                  <a:t>. </a:t>
                </a:r>
              </a:p>
              <a:p>
                <a:pPr marL="165100" indent="-165100">
                  <a:spcAft>
                    <a:spcPts val="1200"/>
                  </a:spcAft>
                  <a:buFont typeface="Arial" pitchFamily="34" charset="0"/>
                  <a:buChar char="•"/>
                  <a:defRPr/>
                </a:pPr>
                <a:r>
                  <a:rPr lang="en-US" sz="1800" b="1" dirty="0">
                    <a:solidFill>
                      <a:srgbClr val="000000"/>
                    </a:solidFill>
                  </a:rPr>
                  <a:t>The least such cost is the minimum length and denoted: </a:t>
                </a:r>
                <a14:m>
                  <m:oMath xmlns:m="http://schemas.openxmlformats.org/officeDocument/2006/math">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𝐶</m:t>
                        </m:r>
                      </m:e>
                      <m:sup>
                        <m:r>
                          <a:rPr lang="en-US" sz="1800" b="0" i="1" smtClean="0">
                            <a:solidFill>
                              <a:srgbClr val="000000"/>
                            </a:solidFill>
                            <a:latin typeface="Cambria Math" panose="02040503050406030204" pitchFamily="18" charset="0"/>
                          </a:rPr>
                          <m:t>∗</m:t>
                        </m:r>
                      </m:sup>
                    </m:sSup>
                    <m:r>
                      <a:rPr lang="en-US" sz="1800" b="0" i="1" smtClean="0">
                        <a:solidFill>
                          <a:srgbClr val="000000"/>
                        </a:solidFill>
                        <a:latin typeface="Cambria Math" panose="02040503050406030204" pitchFamily="18" charset="0"/>
                      </a:rPr>
                      <m:t>=</m:t>
                    </m:r>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𝑚𝑖𝑛</m:t>
                        </m:r>
                      </m:e>
                      <m:sub>
                        <m:r>
                          <a:rPr lang="en-US" sz="1800" b="0" i="1" smtClean="0">
                            <a:solidFill>
                              <a:srgbClr val="000000"/>
                            </a:solidFill>
                            <a:latin typeface="Cambria Math" panose="02040503050406030204" pitchFamily="18" charset="0"/>
                          </a:rPr>
                          <m:t>𝑦</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𝐿</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𝑦</m:t>
                            </m:r>
                          </m:e>
                        </m:d>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𝑥</m:t>
                        </m:r>
                      </m:sub>
                    </m:sSub>
                    <m:d>
                      <m:dPr>
                        <m:begChr m:val="|"/>
                        <m:endChr m:val="|"/>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𝑦</m:t>
                        </m:r>
                      </m:e>
                    </m:d>
                  </m:oMath>
                </a14:m>
                <a:r>
                  <a:rPr lang="en-US" sz="1800" dirty="0">
                    <a:solidFill>
                      <a:srgbClr val="000000"/>
                    </a:solidFill>
                  </a:rPr>
                  <a:t>.</a:t>
                </a:r>
              </a:p>
              <a:p>
                <a:pPr marL="165100" indent="-165100">
                  <a:spcAft>
                    <a:spcPts val="1200"/>
                  </a:spcAft>
                  <a:buFont typeface="Arial" pitchFamily="34" charset="0"/>
                  <a:buChar char="•"/>
                  <a:defRPr/>
                </a:pPr>
                <a:r>
                  <a:rPr lang="en-US" sz="1800" b="1" dirty="0">
                    <a:solidFill>
                      <a:srgbClr val="000000"/>
                    </a:solidFill>
                  </a:rPr>
                  <a:t>A universal description should be independent of the specification (e.g., the programming language or machine assembly language).</a:t>
                </a:r>
              </a:p>
              <a:p>
                <a:pPr marL="165100" indent="-165100">
                  <a:spcAft>
                    <a:spcPts val="600"/>
                  </a:spcAft>
                  <a:buFont typeface="Arial" pitchFamily="34" charset="0"/>
                  <a:buChar char="•"/>
                  <a:defRPr/>
                </a:pPr>
                <a:r>
                  <a:rPr lang="en-US" sz="1800" b="1" dirty="0">
                    <a:solidFill>
                      <a:srgbClr val="000000"/>
                    </a:solidFill>
                  </a:rPr>
                  <a:t>The Kolmogorov complexity of a binary string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 denoted </a:t>
                </a:r>
                <a14:m>
                  <m:oMath xmlns:m="http://schemas.openxmlformats.org/officeDocument/2006/math">
                    <m:r>
                      <a:rPr lang="en-US" sz="1800" i="1" dirty="0" smtClean="0">
                        <a:solidFill>
                          <a:srgbClr val="000000"/>
                        </a:solidFill>
                        <a:latin typeface="Cambria Math" panose="02040503050406030204" pitchFamily="18" charset="0"/>
                      </a:rPr>
                      <m:t>𝐾</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𝑥</m:t>
                    </m:r>
                    <m:r>
                      <a:rPr lang="en-US" sz="1800" i="1" dirty="0" smtClean="0">
                        <a:solidFill>
                          <a:srgbClr val="000000"/>
                        </a:solidFill>
                        <a:latin typeface="Cambria Math" panose="02040503050406030204" pitchFamily="18" charset="0"/>
                      </a:rPr>
                      <m:t>)</m:t>
                    </m:r>
                  </m:oMath>
                </a14:m>
                <a:r>
                  <a:rPr lang="en-US" sz="1800" b="1" dirty="0">
                    <a:solidFill>
                      <a:srgbClr val="000000"/>
                    </a:solidFill>
                  </a:rPr>
                  <a:t>, is defined as the size of the shortest program string </a:t>
                </a:r>
                <a14:m>
                  <m:oMath xmlns:m="http://schemas.openxmlformats.org/officeDocument/2006/math">
                    <m:r>
                      <a:rPr lang="en-US" sz="1800" i="1" dirty="0" smtClean="0">
                        <a:solidFill>
                          <a:srgbClr val="000000"/>
                        </a:solidFill>
                        <a:latin typeface="Cambria Math" panose="02040503050406030204" pitchFamily="18" charset="0"/>
                      </a:rPr>
                      <m:t>𝑦</m:t>
                    </m:r>
                  </m:oMath>
                </a14:m>
                <a:r>
                  <a:rPr lang="en-US" sz="1800" b="1" dirty="0">
                    <a:solidFill>
                      <a:srgbClr val="000000"/>
                    </a:solidFill>
                  </a:rPr>
                  <a:t>, that, without additional data, computes the string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a:t>
                </a:r>
              </a:p>
              <a:p>
                <a:pPr marL="466725">
                  <a:spcAft>
                    <a:spcPts val="600"/>
                  </a:spcAft>
                  <a:defRPr/>
                </a:pPr>
                <a14:m>
                  <m:oMathPara xmlns:m="http://schemas.openxmlformats.org/officeDocument/2006/math">
                    <m:oMathParaPr>
                      <m:jc m:val="left"/>
                    </m:oMathParaPr>
                    <m:oMath xmlns:m="http://schemas.openxmlformats.org/officeDocument/2006/math">
                      <m:r>
                        <a:rPr lang="en-US" sz="1800" i="1">
                          <a:solidFill>
                            <a:srgbClr val="000000"/>
                          </a:solidFill>
                          <a:latin typeface="Cambria Math" panose="02040503050406030204" pitchFamily="18" charset="0"/>
                        </a:rPr>
                        <m:t>𝐾</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𝑚𝑖𝑛</m:t>
                          </m:r>
                        </m:e>
                        <m:sub>
                          <m:r>
                            <a:rPr lang="en-US" sz="1800" b="0" i="1" smtClean="0">
                              <a:solidFill>
                                <a:srgbClr val="000000"/>
                              </a:solidFill>
                              <a:latin typeface="Cambria Math" panose="02040503050406030204" pitchFamily="18" charset="0"/>
                            </a:rPr>
                            <m:t>𝑦</m:t>
                          </m:r>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𝑈</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𝑦</m:t>
                              </m:r>
                            </m:e>
                          </m:d>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𝑦</m:t>
                          </m:r>
                        </m:e>
                      </m:d>
                    </m:oMath>
                  </m:oMathPara>
                </a14:m>
                <a:endParaRPr lang="en-US" sz="1800" b="1" dirty="0">
                  <a:solidFill>
                    <a:srgbClr val="000000"/>
                  </a:solidFill>
                </a:endParaRPr>
              </a:p>
              <a:p>
                <a:pPr marL="165100" indent="-165100">
                  <a:spcBef>
                    <a:spcPts val="0"/>
                  </a:spcBef>
                  <a:spcAft>
                    <a:spcPts val="1200"/>
                  </a:spcAft>
                  <a:defRPr/>
                </a:pPr>
                <a:r>
                  <a:rPr lang="en-US" sz="1800" b="1" dirty="0">
                    <a:solidFill>
                      <a:srgbClr val="000000"/>
                    </a:solidFill>
                  </a:rPr>
                  <a:t>	where </a:t>
                </a:r>
                <a14:m>
                  <m:oMath xmlns:m="http://schemas.openxmlformats.org/officeDocument/2006/math">
                    <m:r>
                      <a:rPr lang="en-US" sz="1800" i="1" dirty="0" smtClean="0">
                        <a:solidFill>
                          <a:srgbClr val="000000"/>
                        </a:solidFill>
                        <a:latin typeface="Cambria Math" panose="02040503050406030204" pitchFamily="18" charset="0"/>
                      </a:rPr>
                      <m:t>𝑈</m:t>
                    </m:r>
                  </m:oMath>
                </a14:m>
                <a:r>
                  <a:rPr lang="en-US" sz="1800" b="1" dirty="0">
                    <a:solidFill>
                      <a:srgbClr val="000000"/>
                    </a:solidFill>
                  </a:rPr>
                  <a:t> represents an abstract universal Turing machine.</a:t>
                </a:r>
              </a:p>
              <a:p>
                <a:pPr marL="165100" indent="-165100">
                  <a:spcBef>
                    <a:spcPts val="0"/>
                  </a:spcBef>
                  <a:spcAft>
                    <a:spcPts val="1200"/>
                  </a:spcAft>
                  <a:buFont typeface="Arial" pitchFamily="34" charset="0"/>
                  <a:buChar char="•"/>
                  <a:defRPr/>
                </a:pPr>
                <a:r>
                  <a:rPr lang="en-US" sz="1800" b="1" dirty="0">
                    <a:solidFill>
                      <a:srgbClr val="000000"/>
                    </a:solidFill>
                  </a:rPr>
                  <a:t>Consider a string of </a:t>
                </a:r>
                <a14:m>
                  <m:oMath xmlns:m="http://schemas.openxmlformats.org/officeDocument/2006/math">
                    <m:r>
                      <a:rPr lang="en-US" sz="1800" i="1" dirty="0" smtClean="0">
                        <a:solidFill>
                          <a:srgbClr val="000000"/>
                        </a:solidFill>
                        <a:latin typeface="Cambria Math" panose="02040503050406030204" pitchFamily="18" charset="0"/>
                      </a:rPr>
                      <m:t>𝑛</m:t>
                    </m:r>
                  </m:oMath>
                </a14:m>
                <a:r>
                  <a:rPr lang="en-US" sz="1800"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1</m:t>
                    </m:r>
                    <m:r>
                      <a:rPr lang="en-US" sz="1800" i="1" dirty="0" smtClean="0">
                        <a:solidFill>
                          <a:srgbClr val="000000"/>
                        </a:solidFill>
                        <a:latin typeface="Cambria Math" panose="02040503050406030204" pitchFamily="18" charset="0"/>
                      </a:rPr>
                      <m:t>𝑠</m:t>
                    </m:r>
                  </m:oMath>
                </a14:m>
                <a:r>
                  <a:rPr lang="en-US" sz="1800" b="1" dirty="0">
                    <a:solidFill>
                      <a:srgbClr val="000000"/>
                    </a:solidFill>
                  </a:rPr>
                  <a:t>. If our machine is a loop that prints </a:t>
                </a:r>
                <a14:m>
                  <m:oMath xmlns:m="http://schemas.openxmlformats.org/officeDocument/2006/math">
                    <m:r>
                      <a:rPr lang="en-US" sz="1800" i="1" dirty="0" smtClean="0">
                        <a:solidFill>
                          <a:srgbClr val="000000"/>
                        </a:solidFill>
                        <a:latin typeface="Cambria Math" panose="02040503050406030204" pitchFamily="18" charset="0"/>
                      </a:rPr>
                      <m:t>1</m:t>
                    </m:r>
                    <m:r>
                      <a:rPr lang="en-US" sz="1800" i="1" dirty="0" smtClean="0">
                        <a:solidFill>
                          <a:srgbClr val="000000"/>
                        </a:solidFill>
                        <a:latin typeface="Cambria Math" panose="02040503050406030204" pitchFamily="18" charset="0"/>
                      </a:rPr>
                      <m:t>𝑠</m:t>
                    </m:r>
                  </m:oMath>
                </a14:m>
                <a:r>
                  <a:rPr lang="en-US" sz="1800" b="1" dirty="0">
                    <a:solidFill>
                      <a:srgbClr val="000000"/>
                    </a:solidFill>
                  </a:rPr>
                  <a:t>, we only need </a:t>
                </a:r>
                <a14:m>
                  <m:oMath xmlns:m="http://schemas.openxmlformats.org/officeDocument/2006/math">
                    <m:r>
                      <m:rPr>
                        <m:sty m:val="p"/>
                      </m:rPr>
                      <a:rPr lang="en-US" sz="1800" i="1" dirty="0" smtClean="0">
                        <a:solidFill>
                          <a:srgbClr val="000000"/>
                        </a:solidFill>
                        <a:latin typeface="Cambria Math" panose="02040503050406030204" pitchFamily="18" charset="0"/>
                      </a:rPr>
                      <m:t>log</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𝑛</m:t>
                    </m:r>
                  </m:oMath>
                </a14:m>
                <a:r>
                  <a:rPr lang="en-US" sz="1800" b="1" dirty="0">
                    <a:solidFill>
                      <a:srgbClr val="000000"/>
                    </a:solidFill>
                  </a:rPr>
                  <a:t> bits to specify the number of iterations. Hence, </a:t>
                </a:r>
                <a14:m>
                  <m:oMath xmlns:m="http://schemas.openxmlformats.org/officeDocument/2006/math">
                    <m:r>
                      <a:rPr lang="en-US" sz="1800" i="1" dirty="0" smtClean="0">
                        <a:solidFill>
                          <a:srgbClr val="000000"/>
                        </a:solidFill>
                        <a:latin typeface="Cambria Math" panose="02040503050406030204" pitchFamily="18" charset="0"/>
                      </a:rPr>
                      <m:t>𝐾</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𝑥</m:t>
                    </m:r>
                    <m:r>
                      <a:rPr lang="en-US" sz="1800" i="1" dirty="0" smtClean="0">
                        <a:solidFill>
                          <a:srgbClr val="000000"/>
                        </a:solidFill>
                        <a:latin typeface="Cambria Math" panose="02040503050406030204" pitchFamily="18" charset="0"/>
                      </a:rPr>
                      <m:t>) = </m:t>
                    </m:r>
                    <m:r>
                      <a:rPr lang="en-US" sz="1800" i="1" dirty="0" smtClean="0">
                        <a:solidFill>
                          <a:srgbClr val="000000"/>
                        </a:solidFill>
                        <a:latin typeface="Cambria Math" panose="02040503050406030204" pitchFamily="18" charset="0"/>
                      </a:rPr>
                      <m:t>𝑂</m:t>
                    </m:r>
                    <m:r>
                      <a:rPr lang="en-US" sz="1800" i="1" dirty="0" smtClean="0">
                        <a:solidFill>
                          <a:srgbClr val="000000"/>
                        </a:solidFill>
                        <a:latin typeface="Cambria Math" panose="02040503050406030204" pitchFamily="18" charset="0"/>
                      </a:rPr>
                      <m:t>(</m:t>
                    </m:r>
                    <m:r>
                      <m:rPr>
                        <m:sty m:val="p"/>
                      </m:rPr>
                      <a:rPr lang="en-US" sz="1800" i="1" dirty="0" smtClean="0">
                        <a:solidFill>
                          <a:srgbClr val="000000"/>
                        </a:solidFill>
                        <a:latin typeface="Cambria Math" panose="02040503050406030204" pitchFamily="18" charset="0"/>
                      </a:rPr>
                      <m:t>log</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m:t>
                    </m:r>
                  </m:oMath>
                </a14:m>
                <a:r>
                  <a:rPr lang="en-US" sz="1800" b="1" dirty="0">
                    <a:solidFill>
                      <a:srgbClr val="000000"/>
                    </a:solidFill>
                  </a:rPr>
                  <a: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783891"/>
              </a:xfrm>
              <a:prstGeom prst="rect">
                <a:avLst/>
              </a:prstGeom>
              <a:blipFill>
                <a:blip r:embed="rId2"/>
                <a:stretch>
                  <a:fillRect l="-1458" t="-1313" r="-145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259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Minimum Description Length (MDL)</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500865"/>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We seek to design a classifier that minimizes the sum of the model’s algorithmic complexity and the description of the training data,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with respect to that model:</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𝐾</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𝐷</m:t>
                          </m:r>
                        </m:e>
                      </m:d>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𝐾</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e>
                      </m:d>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𝐾</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𝑢𝑠𝑖𝑛𝑔</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h</m:t>
                          </m:r>
                        </m:e>
                      </m:d>
                    </m:oMath>
                  </m:oMathPara>
                </a14:m>
                <a:endParaRPr lang="en-US" sz="1800" dirty="0">
                  <a:solidFill>
                    <a:srgbClr val="000000"/>
                  </a:solidFill>
                </a:endParaRPr>
              </a:p>
              <a:p>
                <a:pPr marL="165100" indent="-165100">
                  <a:spcBef>
                    <a:spcPts val="0"/>
                  </a:spcBef>
                  <a:spcAft>
                    <a:spcPts val="600"/>
                  </a:spcAft>
                  <a:buFont typeface="Arial" pitchFamily="34" charset="0"/>
                  <a:buChar char="•"/>
                  <a:defRPr/>
                </a:pPr>
                <a:r>
                  <a:rPr lang="en-US" sz="1800" b="1" dirty="0">
                    <a:solidFill>
                      <a:srgbClr val="000000"/>
                    </a:solidFill>
                  </a:rPr>
                  <a:t>Examples </a:t>
                </a:r>
                <a:r>
                  <a:rPr lang="en-US" sz="1800" b="1">
                    <a:solidFill>
                      <a:srgbClr val="000000"/>
                    </a:solidFill>
                  </a:rPr>
                  <a:t>of </a:t>
                </a:r>
                <a:r>
                  <a:rPr lang="en-US" sz="1800" b="1">
                    <a:solidFill>
                      <a:srgbClr val="000000"/>
                    </a:solidFill>
                    <a:hlinkClick r:id="rId2"/>
                  </a:rPr>
                  <a:t>MDL</a:t>
                </a:r>
                <a:r>
                  <a:rPr lang="en-US" sz="1800" b="1">
                    <a:solidFill>
                      <a:srgbClr val="000000"/>
                    </a:solidFill>
                  </a:rPr>
                  <a:t> include</a:t>
                </a:r>
                <a:r>
                  <a:rPr lang="en-US" sz="1800" b="1" dirty="0">
                    <a:solidFill>
                      <a:srgbClr val="000000"/>
                    </a:solidFill>
                  </a:rPr>
                  <a:t>:</a:t>
                </a:r>
              </a:p>
              <a:p>
                <a:pPr marL="344488" indent="-179388">
                  <a:spcBef>
                    <a:spcPts val="0"/>
                  </a:spcBef>
                  <a:spcAft>
                    <a:spcPts val="600"/>
                  </a:spcAft>
                  <a:buFont typeface="Wingdings" pitchFamily="2" charset="2"/>
                  <a:buChar char="§"/>
                  <a:defRPr/>
                </a:pPr>
                <a:r>
                  <a:rPr lang="en-US" sz="1800" b="1" dirty="0">
                    <a:solidFill>
                      <a:srgbClr val="000000"/>
                    </a:solidFill>
                  </a:rPr>
                  <a:t>Measuring the complexity of a decision tree in terms of the number of nodes.</a:t>
                </a:r>
              </a:p>
              <a:p>
                <a:pPr marL="344488" indent="-179388">
                  <a:spcBef>
                    <a:spcPts val="0"/>
                  </a:spcBef>
                  <a:spcAft>
                    <a:spcPts val="1200"/>
                  </a:spcAft>
                  <a:buFont typeface="Wingdings" pitchFamily="2" charset="2"/>
                  <a:buChar char="§"/>
                  <a:defRPr/>
                </a:pPr>
                <a:r>
                  <a:rPr lang="en-US" sz="1800" b="1" dirty="0">
                    <a:solidFill>
                      <a:srgbClr val="000000"/>
                    </a:solidFill>
                  </a:rPr>
                  <a:t>Measuring the complexity of an HMM in terms of the number of states.</a:t>
                </a:r>
              </a:p>
              <a:p>
                <a:pPr marL="165100" indent="-165100">
                  <a:spcBef>
                    <a:spcPts val="0"/>
                  </a:spcBef>
                  <a:spcAft>
                    <a:spcPts val="600"/>
                  </a:spcAft>
                  <a:buFont typeface="Arial" pitchFamily="34" charset="0"/>
                  <a:buChar char="•"/>
                  <a:defRPr/>
                </a:pPr>
                <a:r>
                  <a:rPr lang="en-US" sz="1800" b="1" dirty="0">
                    <a:solidFill>
                      <a:srgbClr val="000000"/>
                    </a:solidFill>
                  </a:rPr>
                  <a:t>We can view MDL from a Bayesian perspective:</a:t>
                </a:r>
              </a:p>
              <a:p>
                <a:pPr marL="466725">
                  <a:spcBef>
                    <a:spcPts val="0"/>
                  </a:spcBef>
                  <a:spcAft>
                    <a:spcPts val="1200"/>
                  </a:spcAft>
                  <a:defRPr/>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e>
                        <m:e>
                          <m:r>
                            <a:rPr lang="en-US" sz="1800" b="0" i="1" smtClean="0">
                              <a:solidFill>
                                <a:srgbClr val="000000"/>
                              </a:solidFill>
                              <a:latin typeface="Cambria Math" panose="02040503050406030204" pitchFamily="18" charset="0"/>
                            </a:rPr>
                            <m:t>𝐷</m:t>
                          </m:r>
                        </m:e>
                      </m:d>
                      <m:r>
                        <a:rPr lang="en-US" sz="1800" i="1">
                          <a:solidFill>
                            <a:srgbClr val="000000"/>
                          </a:solidFill>
                          <a:latin typeface="Cambria Math" panose="02040503050406030204" pitchFamily="18" charset="0"/>
                        </a:rPr>
                        <m:t>=</m:t>
                      </m:r>
                      <m:f>
                        <m:fPr>
                          <m:ctrlPr>
                            <a:rPr lang="en-US" sz="1800" i="1" smtClean="0">
                              <a:solidFill>
                                <a:srgbClr val="000000"/>
                              </a:solidFill>
                              <a:latin typeface="Cambria Math" panose="02040503050406030204" pitchFamily="18" charset="0"/>
                            </a:rPr>
                          </m:ctrlPr>
                        </m:fPr>
                        <m:num>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e>
                          </m:d>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e>
                              <m:r>
                                <a:rPr lang="en-US" sz="1800" b="0" i="1" smtClean="0">
                                  <a:solidFill>
                                    <a:srgbClr val="000000"/>
                                  </a:solidFill>
                                  <a:latin typeface="Cambria Math" panose="02040503050406030204" pitchFamily="18" charset="0"/>
                                </a:rPr>
                                <m:t>h</m:t>
                              </m:r>
                            </m:e>
                          </m:d>
                        </m:num>
                        <m:den>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d>
                        </m:den>
                      </m:f>
                    </m:oMath>
                  </m:oMathPara>
                </a14:m>
                <a:endParaRPr lang="en-US" sz="1800" b="1" dirty="0">
                  <a:solidFill>
                    <a:srgbClr val="000000"/>
                  </a:solidFill>
                </a:endParaRPr>
              </a:p>
              <a:p>
                <a:pPr marL="173038" indent="-163513">
                  <a:spcBef>
                    <a:spcPts val="0"/>
                  </a:spcBef>
                  <a:spcAft>
                    <a:spcPts val="600"/>
                  </a:spcAft>
                  <a:buFont typeface="Arial" panose="020B0604020202020204" pitchFamily="34" charset="0"/>
                  <a:buChar char="•"/>
                  <a:defRPr/>
                </a:pPr>
                <a:r>
                  <a:rPr lang="en-US" sz="1800" b="1" dirty="0">
                    <a:solidFill>
                      <a:srgbClr val="000000"/>
                    </a:solidFill>
                  </a:rPr>
                  <a:t>The optimal hypothesis, </a:t>
                </a:r>
                <a14:m>
                  <m:oMath xmlns:m="http://schemas.openxmlformats.org/officeDocument/2006/math">
                    <m:sSup>
                      <m:sSupPr>
                        <m:ctrlPr>
                          <a:rPr lang="en-US" sz="1800" i="1" dirty="0" smtClean="0">
                            <a:solidFill>
                              <a:srgbClr val="000000"/>
                            </a:solidFill>
                            <a:latin typeface="Cambria Math" panose="02040503050406030204" pitchFamily="18" charset="0"/>
                          </a:rPr>
                        </m:ctrlPr>
                      </m:sSupPr>
                      <m:e>
                        <m:r>
                          <a:rPr lang="en-US" sz="1800" b="0" i="1" dirty="0" smtClean="0">
                            <a:solidFill>
                              <a:srgbClr val="000000"/>
                            </a:solidFill>
                            <a:latin typeface="Cambria Math" panose="02040503050406030204" pitchFamily="18" charset="0"/>
                          </a:rPr>
                          <m:t>h</m:t>
                        </m:r>
                      </m:e>
                      <m:sup>
                        <m:r>
                          <a:rPr lang="en-US" sz="1800" b="0" i="1" dirty="0" smtClean="0">
                            <a:solidFill>
                              <a:srgbClr val="000000"/>
                            </a:solidFill>
                            <a:latin typeface="Cambria Math" panose="02040503050406030204" pitchFamily="18" charset="0"/>
                          </a:rPr>
                          <m:t>∗</m:t>
                        </m:r>
                      </m:sup>
                    </m:sSup>
                  </m:oMath>
                </a14:m>
                <a:r>
                  <a:rPr lang="en-US" sz="1800" b="1" dirty="0">
                    <a:solidFill>
                      <a:srgbClr val="000000"/>
                    </a:solidFill>
                  </a:rPr>
                  <a:t>, is the one yielding the highest posterior:</a:t>
                </a:r>
              </a:p>
              <a:p>
                <a:pPr marL="466725">
                  <a:spcBef>
                    <a:spcPts val="0"/>
                  </a:spcBef>
                  <a:spcAft>
                    <a:spcPts val="1200"/>
                  </a:spcAft>
                  <a:defRPr/>
                </a:pPr>
                <a14:m>
                  <m:oMath xmlns:m="http://schemas.openxmlformats.org/officeDocument/2006/math">
                    <m:sSup>
                      <m:sSupPr>
                        <m:ctrlPr>
                          <a:rPr lang="en-US" sz="1800" i="1" dirty="0" smtClean="0">
                            <a:solidFill>
                              <a:srgbClr val="000000"/>
                            </a:solidFill>
                            <a:latin typeface="Cambria Math" panose="02040503050406030204" pitchFamily="18" charset="0"/>
                          </a:rPr>
                        </m:ctrlPr>
                      </m:sSupPr>
                      <m:e>
                        <m:r>
                          <a:rPr lang="en-US" sz="1800" i="1" dirty="0">
                            <a:solidFill>
                              <a:srgbClr val="000000"/>
                            </a:solidFill>
                            <a:latin typeface="Cambria Math" panose="02040503050406030204" pitchFamily="18" charset="0"/>
                          </a:rPr>
                          <m:t>h</m:t>
                        </m:r>
                      </m:e>
                      <m:sup>
                        <m:r>
                          <a:rPr lang="en-US" sz="1800" i="1" dirty="0">
                            <a:solidFill>
                              <a:srgbClr val="000000"/>
                            </a:solidFill>
                            <a:latin typeface="Cambria Math" panose="02040503050406030204" pitchFamily="18" charset="0"/>
                          </a:rPr>
                          <m:t>∗</m:t>
                        </m:r>
                      </m:sup>
                    </m:sSup>
                    <m:r>
                      <a:rPr lang="en-US" sz="1800" b="0" i="1" dirty="0" smtClean="0">
                        <a:solidFill>
                          <a:srgbClr val="000000"/>
                        </a:solidFill>
                        <a:latin typeface="Cambria Math" panose="02040503050406030204" pitchFamily="18" charset="0"/>
                      </a:rPr>
                      <m:t>=</m:t>
                    </m:r>
                    <m:sSub>
                      <m:sSubPr>
                        <m:ctrlPr>
                          <a:rPr lang="en-US" sz="1800" b="0" i="1" dirty="0" smtClean="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𝑎𝑟𝑔𝑚𝑎𝑥</m:t>
                        </m:r>
                      </m:e>
                      <m:sub>
                        <m:r>
                          <a:rPr lang="en-US" sz="1800" b="0" i="1" dirty="0" smtClean="0">
                            <a:solidFill>
                              <a:srgbClr val="000000"/>
                            </a:solidFill>
                            <a:latin typeface="Cambria Math" panose="02040503050406030204" pitchFamily="18" charset="0"/>
                          </a:rPr>
                          <m:t>h</m:t>
                        </m:r>
                      </m:sub>
                    </m:sSub>
                    <m:d>
                      <m:dPr>
                        <m:begChr m:val="["/>
                        <m:endChr m:val="]"/>
                        <m:ctrlPr>
                          <a:rPr lang="en-US" sz="1800" b="0" i="1" dirty="0" smtClean="0">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h</m:t>
                            </m:r>
                          </m:e>
                        </m:d>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𝐷</m:t>
                            </m:r>
                          </m:e>
                          <m:e>
                            <m:r>
                              <a:rPr lang="en-US" sz="1800" i="1">
                                <a:solidFill>
                                  <a:srgbClr val="000000"/>
                                </a:solidFill>
                                <a:latin typeface="Cambria Math" panose="02040503050406030204" pitchFamily="18" charset="0"/>
                              </a:rPr>
                              <m:t>h</m:t>
                            </m:r>
                          </m:e>
                        </m:d>
                      </m:e>
                    </m:d>
                    <m:r>
                      <a:rPr lang="en-US" sz="1800" b="0" i="1" dirty="0" smtClean="0">
                        <a:solidFill>
                          <a:srgbClr val="000000"/>
                        </a:solidFill>
                        <a:latin typeface="Cambria Math" panose="02040503050406030204" pitchFamily="18" charset="0"/>
                      </a:rPr>
                      <m:t>=</m:t>
                    </m:r>
                  </m:oMath>
                </a14:m>
                <a:r>
                  <a:rPr lang="en-US" sz="1800" dirty="0">
                    <a:solidFill>
                      <a:srgbClr val="000000"/>
                    </a:solidFill>
                  </a:rPr>
                  <a:t> </a:t>
                </a:r>
                <a14:m>
                  <m:oMath xmlns:m="http://schemas.openxmlformats.org/officeDocument/2006/math">
                    <m:sSub>
                      <m:sSubPr>
                        <m:ctrlPr>
                          <a:rPr lang="en-US" sz="1800" i="1" dirty="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𝑎𝑟𝑔𝑚𝑎𝑥</m:t>
                        </m:r>
                      </m:e>
                      <m:sub>
                        <m:r>
                          <a:rPr lang="en-US" sz="1800" i="1" dirty="0">
                            <a:solidFill>
                              <a:srgbClr val="000000"/>
                            </a:solidFill>
                            <a:latin typeface="Cambria Math" panose="02040503050406030204" pitchFamily="18" charset="0"/>
                          </a:rPr>
                          <m:t>h</m:t>
                        </m:r>
                      </m:sub>
                    </m:sSub>
                    <m:d>
                      <m:dPr>
                        <m:begChr m:val="["/>
                        <m:endChr m:val="]"/>
                        <m:ctrlPr>
                          <a:rPr lang="en-US" sz="1800" i="1" dirty="0">
                            <a:solidFill>
                              <a:srgbClr val="000000"/>
                            </a:solidFill>
                            <a:latin typeface="Cambria Math" panose="02040503050406030204" pitchFamily="18" charset="0"/>
                          </a:rPr>
                        </m:ctrlPr>
                      </m:dPr>
                      <m:e>
                        <m:sSub>
                          <m:sSubPr>
                            <m:ctrlPr>
                              <a:rPr lang="en-US" sz="1800" b="0" i="1" dirty="0" smtClean="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𝑙𝑜𝑔</m:t>
                            </m:r>
                          </m:e>
                          <m:sub>
                            <m:r>
                              <a:rPr lang="en-US" sz="1800" b="0" i="1" dirty="0" smtClean="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h</m:t>
                            </m:r>
                          </m:e>
                        </m:d>
                        <m:r>
                          <a:rPr lang="en-US" sz="1800" b="0" i="1" smtClean="0">
                            <a:solidFill>
                              <a:srgbClr val="000000"/>
                            </a:solidFill>
                            <a:latin typeface="Cambria Math" panose="02040503050406030204" pitchFamily="18" charset="0"/>
                          </a:rPr>
                          <m:t>+</m:t>
                        </m:r>
                        <m:sSub>
                          <m:sSubPr>
                            <m:ctrlPr>
                              <a:rPr lang="en-US" sz="1800" i="1" dirty="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𝑙𝑜𝑔</m:t>
                            </m:r>
                          </m:e>
                          <m:sub>
                            <m:r>
                              <a:rPr lang="en-US" sz="1800" i="1" dirty="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𝐷</m:t>
                            </m:r>
                          </m:e>
                          <m:e>
                            <m:r>
                              <a:rPr lang="en-US" sz="1800" i="1">
                                <a:solidFill>
                                  <a:srgbClr val="000000"/>
                                </a:solidFill>
                                <a:latin typeface="Cambria Math" panose="02040503050406030204" pitchFamily="18" charset="0"/>
                              </a:rPr>
                              <m:t>h</m:t>
                            </m:r>
                          </m:e>
                        </m:d>
                      </m:e>
                    </m:d>
                  </m:oMath>
                </a14:m>
                <a:endParaRPr lang="en-US" sz="1800" b="1"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Shannon’s optimal coding theorem provides a link between MDL and Bayesian methods by stating that the lower bound on the cost of transmitting a string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 is proportional to </a:t>
                </a:r>
                <a14:m>
                  <m:oMath xmlns:m="http://schemas.openxmlformats.org/officeDocument/2006/math">
                    <m:r>
                      <m:rPr>
                        <m:sty m:val="p"/>
                      </m:rPr>
                      <a:rPr lang="en-US" sz="1800" i="1" dirty="0" smtClean="0">
                        <a:solidFill>
                          <a:srgbClr val="000000"/>
                        </a:solidFill>
                        <a:latin typeface="Cambria Math" panose="02040503050406030204" pitchFamily="18" charset="0"/>
                      </a:rPr>
                      <m:t>log</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𝑃</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𝑥</m:t>
                    </m:r>
                    <m:r>
                      <a:rPr lang="en-US" sz="1800" i="1" dirty="0">
                        <a:solidFill>
                          <a:srgbClr val="000000"/>
                        </a:solidFill>
                        <a:latin typeface="Cambria Math" panose="02040503050406030204" pitchFamily="18" charset="0"/>
                      </a:rPr>
                      <m:t>)</m:t>
                    </m:r>
                  </m:oMath>
                </a14:m>
                <a:r>
                  <a:rPr lang="en-US" sz="1800" b="1" dirty="0">
                    <a:solidFill>
                      <a:srgbClr val="000000"/>
                    </a:solidFill>
                  </a:rPr>
                  <a: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500865"/>
              </a:xfrm>
              <a:prstGeom prst="rect">
                <a:avLst/>
              </a:prstGeom>
              <a:blipFill>
                <a:blip r:embed="rId3"/>
                <a:stretch>
                  <a:fillRect l="-1458" t="-1382" r="-1166" b="-691"/>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0225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Generalization</a:t>
            </a:r>
          </a:p>
        </p:txBody>
      </p:sp>
      <p:pic>
        <p:nvPicPr>
          <p:cNvPr id="2050" name="Picture 2" descr="bias_cv_train_test_error">
            <a:hlinkClick r:id="rId2"/>
            <a:extLst>
              <a:ext uri="{FF2B5EF4-FFF2-40B4-BE49-F238E27FC236}">
                <a16:creationId xmlns:a16="http://schemas.microsoft.com/office/drawing/2014/main" id="{CCF276BD-A408-49AA-24E4-C4E1D3FB6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29032"/>
            <a:ext cx="6196626" cy="37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482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Bias and Variance Tradeoff</a:t>
            </a:r>
          </a:p>
        </p:txBody>
      </p:sp>
      <p:pic>
        <p:nvPicPr>
          <p:cNvPr id="3" name="Picture 2">
            <a:hlinkClick r:id="rId2"/>
            <a:extLst>
              <a:ext uri="{FF2B5EF4-FFF2-40B4-BE49-F238E27FC236}">
                <a16:creationId xmlns:a16="http://schemas.microsoft.com/office/drawing/2014/main" id="{0819489B-B729-4633-7E5C-2721FE2C3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57" y="556386"/>
            <a:ext cx="8643356" cy="4979710"/>
          </a:xfrm>
          <a:prstGeom prst="rect">
            <a:avLst/>
          </a:prstGeom>
        </p:spPr>
      </p:pic>
    </p:spTree>
    <p:extLst>
      <p:ext uri="{BB962C8B-B14F-4D97-AF65-F5344CB8AC3E}">
        <p14:creationId xmlns:p14="http://schemas.microsoft.com/office/powerpoint/2010/main" val="6529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Confusion Matrices</a:t>
            </a:r>
          </a:p>
        </p:txBody>
      </p:sp>
      <p:pic>
        <p:nvPicPr>
          <p:cNvPr id="3" name="Picture 2">
            <a:hlinkClick r:id="rId2"/>
            <a:extLst>
              <a:ext uri="{FF2B5EF4-FFF2-40B4-BE49-F238E27FC236}">
                <a16:creationId xmlns:a16="http://schemas.microsoft.com/office/drawing/2014/main" id="{BFDA291E-8C08-3408-6424-4EE97B932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1038640"/>
            <a:ext cx="7454900" cy="3886200"/>
          </a:xfrm>
          <a:prstGeom prst="rect">
            <a:avLst/>
          </a:prstGeom>
        </p:spPr>
      </p:pic>
    </p:spTree>
    <p:extLst>
      <p:ext uri="{BB962C8B-B14F-4D97-AF65-F5344CB8AC3E}">
        <p14:creationId xmlns:p14="http://schemas.microsoft.com/office/powerpoint/2010/main" val="19680174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Receiver Operating Characteristics</a:t>
            </a:r>
          </a:p>
        </p:txBody>
      </p:sp>
      <p:pic>
        <p:nvPicPr>
          <p:cNvPr id="3" name="Picture 2">
            <a:hlinkClick r:id="rId2"/>
            <a:extLst>
              <a:ext uri="{FF2B5EF4-FFF2-40B4-BE49-F238E27FC236}">
                <a16:creationId xmlns:a16="http://schemas.microsoft.com/office/drawing/2014/main" id="{EA94D918-73F6-F5CE-C89E-99CF089AF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257" y="516127"/>
            <a:ext cx="5635486" cy="6005578"/>
          </a:xfrm>
          <a:prstGeom prst="rect">
            <a:avLst/>
          </a:prstGeom>
        </p:spPr>
      </p:pic>
    </p:spTree>
    <p:extLst>
      <p:ext uri="{BB962C8B-B14F-4D97-AF65-F5344CB8AC3E}">
        <p14:creationId xmlns:p14="http://schemas.microsoft.com/office/powerpoint/2010/main" val="8947703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Detection Error Tradeoff (DET) Curves</a:t>
            </a:r>
          </a:p>
        </p:txBody>
      </p:sp>
      <p:pic>
        <p:nvPicPr>
          <p:cNvPr id="3074" name="Picture 2">
            <a:hlinkClick r:id="rId2"/>
            <a:extLst>
              <a:ext uri="{FF2B5EF4-FFF2-40B4-BE49-F238E27FC236}">
                <a16:creationId xmlns:a16="http://schemas.microsoft.com/office/drawing/2014/main" id="{8C3E622A-CE5B-FDBF-85D0-0B767C4BA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30" y="628650"/>
            <a:ext cx="6817139" cy="511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262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DE36D822-0892-CC49-9A13-2085091D4344}"/>
              </a:ext>
            </a:extLst>
          </p:cNvPr>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Example: Which System is Better?</a:t>
            </a:r>
          </a:p>
        </p:txBody>
      </p:sp>
      <p:pic>
        <p:nvPicPr>
          <p:cNvPr id="6" name="Picture 5">
            <a:extLst>
              <a:ext uri="{FF2B5EF4-FFF2-40B4-BE49-F238E27FC236}">
                <a16:creationId xmlns:a16="http://schemas.microsoft.com/office/drawing/2014/main" id="{F89BC88B-E64D-6940-B6E7-27BA55553FF2}"/>
              </a:ext>
            </a:extLst>
          </p:cNvPr>
          <p:cNvPicPr>
            <a:picLocks noChangeAspect="1"/>
          </p:cNvPicPr>
          <p:nvPr/>
        </p:nvPicPr>
        <p:blipFill rotWithShape="1">
          <a:blip r:embed="rId2">
            <a:extLst>
              <a:ext uri="{28A0092B-C50C-407E-A947-70E740481C1C}">
                <a14:useLocalDpi xmlns:a14="http://schemas.microsoft.com/office/drawing/2010/main" val="0"/>
              </a:ext>
            </a:extLst>
          </a:blip>
          <a:srcRect t="8816" r="5381"/>
          <a:stretch/>
        </p:blipFill>
        <p:spPr>
          <a:xfrm>
            <a:off x="545090" y="584616"/>
            <a:ext cx="8233699" cy="5951096"/>
          </a:xfrm>
          <a:prstGeom prst="rect">
            <a:avLst/>
          </a:prstGeom>
        </p:spPr>
      </p:pic>
    </p:spTree>
    <p:extLst>
      <p:ext uri="{BB962C8B-B14F-4D97-AF65-F5344CB8AC3E}">
        <p14:creationId xmlns:p14="http://schemas.microsoft.com/office/powerpoint/2010/main" val="414704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rgbClr val="892034"/>
                </a:solidFill>
              </a:rPr>
              <a:t>Summary</a:t>
            </a:r>
          </a:p>
        </p:txBody>
      </p:sp>
      <p:sp>
        <p:nvSpPr>
          <p:cNvPr id="21507" name="Text Box 4"/>
          <p:cNvSpPr txBox="1">
            <a:spLocks noChangeArrowheads="1"/>
          </p:cNvSpPr>
          <p:nvPr/>
        </p:nvSpPr>
        <p:spPr bwMode="auto">
          <a:xfrm>
            <a:off x="227013" y="653143"/>
            <a:ext cx="8688387" cy="5595257"/>
          </a:xfrm>
          <a:prstGeom prst="rect">
            <a:avLst/>
          </a:prstGeom>
          <a:noFill/>
          <a:ln w="9525">
            <a:noFill/>
            <a:miter lim="800000"/>
            <a:headEnd/>
            <a:tailEnd/>
          </a:ln>
        </p:spPr>
        <p:txBody>
          <a:bodyPr lIns="0" tIns="0" rIns="0" bIns="0">
            <a:noAutofit/>
          </a:bodyPr>
          <a:lstStyle/>
          <a:p>
            <a:pPr marL="165100" indent="-165100">
              <a:spcAft>
                <a:spcPts val="600"/>
              </a:spcAft>
              <a:buFont typeface="Arial" pitchFamily="34" charset="0"/>
              <a:buChar char="•"/>
            </a:pPr>
            <a:r>
              <a:rPr lang="en-US" sz="1800" b="1" dirty="0">
                <a:solidFill>
                  <a:schemeClr val="accent1"/>
                </a:solidFill>
              </a:rPr>
              <a:t>Occam’s Razor:</a:t>
            </a:r>
            <a:r>
              <a:rPr lang="en-US" sz="1800" b="1" dirty="0">
                <a:solidFill>
                  <a:srgbClr val="000000"/>
                </a:solidFill>
              </a:rPr>
              <a:t> simpler models generalize better.</a:t>
            </a:r>
          </a:p>
          <a:p>
            <a:pPr marL="165100" indent="-165100">
              <a:spcAft>
                <a:spcPts val="600"/>
              </a:spcAft>
              <a:buFont typeface="Arial" pitchFamily="34" charset="0"/>
              <a:buChar char="•"/>
            </a:pPr>
            <a:r>
              <a:rPr lang="en-US" sz="1800" b="1" dirty="0">
                <a:solidFill>
                  <a:schemeClr val="accent1"/>
                </a:solidFill>
              </a:rPr>
              <a:t>Cross-Validation:</a:t>
            </a:r>
            <a:r>
              <a:rPr lang="en-US" sz="1800" b="1" dirty="0">
                <a:solidFill>
                  <a:srgbClr val="000000"/>
                </a:solidFill>
              </a:rPr>
              <a:t> discussed our general goal of finding learning techniques that improve the performance of any machine learning algorithm.</a:t>
            </a:r>
          </a:p>
          <a:p>
            <a:pPr marL="165100" indent="-165100">
              <a:spcAft>
                <a:spcPts val="600"/>
              </a:spcAft>
              <a:buFont typeface="Arial" pitchFamily="34" charset="0"/>
              <a:buChar char="•"/>
            </a:pPr>
            <a:r>
              <a:rPr lang="en-US" sz="1800" b="1" dirty="0">
                <a:solidFill>
                  <a:schemeClr val="accent1"/>
                </a:solidFill>
              </a:rPr>
              <a:t>The No Free Lunch Theorem:</a:t>
            </a:r>
          </a:p>
          <a:p>
            <a:pPr marL="346075" indent="-161925">
              <a:spcAft>
                <a:spcPts val="600"/>
              </a:spcAft>
              <a:buFont typeface="Wingdings" pitchFamily="2" charset="2"/>
              <a:buChar char="§"/>
            </a:pPr>
            <a:r>
              <a:rPr lang="en-US" sz="1800" b="1" dirty="0">
                <a:solidFill>
                  <a:srgbClr val="000000"/>
                </a:solidFill>
              </a:rPr>
              <a:t>If we average over all possible data sets, no algorithm is better or worse. What tends to differentiate algorithms are the degree to which their assumptions match the requirements of a specific problem.</a:t>
            </a:r>
          </a:p>
          <a:p>
            <a:pPr marL="346075" indent="-161925">
              <a:spcAft>
                <a:spcPts val="600"/>
              </a:spcAft>
              <a:buFont typeface="Wingdings" pitchFamily="2" charset="2"/>
              <a:buChar char="§"/>
            </a:pPr>
            <a:r>
              <a:rPr lang="en-US" sz="1800" b="1" dirty="0">
                <a:solidFill>
                  <a:srgbClr val="000000"/>
                </a:solidFill>
              </a:rPr>
              <a:t>There is always some chance that some algorithm can produce a better result on a specific database – one can get “lucky” from time to time.</a:t>
            </a:r>
          </a:p>
          <a:p>
            <a:pPr marL="165100" indent="-165100">
              <a:spcAft>
                <a:spcPts val="600"/>
              </a:spcAft>
              <a:buFont typeface="Arial" pitchFamily="34" charset="0"/>
              <a:buChar char="•"/>
            </a:pPr>
            <a:r>
              <a:rPr lang="en-US" sz="1800" b="1" dirty="0">
                <a:solidFill>
                  <a:srgbClr val="000000"/>
                </a:solidFill>
              </a:rPr>
              <a:t>There is no general theory that guides the selection of the best algorithm, but we can do an exhaustive search.</a:t>
            </a:r>
          </a:p>
          <a:p>
            <a:pPr marL="165100" indent="-165100">
              <a:spcAft>
                <a:spcPts val="600"/>
              </a:spcAft>
              <a:buFont typeface="Arial" pitchFamily="34" charset="0"/>
              <a:buChar char="•"/>
            </a:pPr>
            <a:r>
              <a:rPr lang="en-US" sz="1800" b="1" dirty="0">
                <a:solidFill>
                  <a:srgbClr val="000000"/>
                </a:solidFill>
              </a:rPr>
              <a:t>To demonstrate a fundamental improvement, one should measure performance on several substantially different tasks if superiority cannot be proved theoretically.</a:t>
            </a:r>
          </a:p>
          <a:p>
            <a:pPr marL="165100" indent="-165100">
              <a:spcAft>
                <a:spcPts val="600"/>
              </a:spcAft>
              <a:buFont typeface="Arial" pitchFamily="34" charset="0"/>
              <a:buChar char="•"/>
            </a:pPr>
            <a:r>
              <a:rPr lang="en-US" sz="1800" b="1" dirty="0">
                <a:solidFill>
                  <a:schemeClr val="accent1"/>
                </a:solidFill>
              </a:rPr>
              <a:t>Algorithmic Complexity and Minimum Description Length:</a:t>
            </a:r>
            <a:r>
              <a:rPr lang="en-US" sz="1800" b="1" dirty="0">
                <a:solidFill>
                  <a:srgbClr val="000000"/>
                </a:solidFill>
              </a:rPr>
              <a:t> algorithms must be compared at the same degree of complexity.</a:t>
            </a:r>
          </a:p>
          <a:p>
            <a:pPr marL="165100" indent="-165100">
              <a:spcAft>
                <a:spcPts val="600"/>
              </a:spcAft>
              <a:buFont typeface="Arial" pitchFamily="34" charset="0"/>
              <a:buChar char="•"/>
            </a:pPr>
            <a:r>
              <a:rPr lang="en-US" sz="1800" b="1" dirty="0">
                <a:solidFill>
                  <a:schemeClr val="accent1"/>
                </a:solidFill>
              </a:rPr>
              <a:t>Evaluation: </a:t>
            </a:r>
            <a:r>
              <a:rPr lang="en-US" sz="1800" b="1" dirty="0">
                <a:solidFill>
                  <a:srgbClr val="000000"/>
                </a:solidFill>
              </a:rPr>
              <a:t>We evaluate systems using a variety of measures that are based on confusion matrices and false alarm rates.</a:t>
            </a:r>
          </a:p>
        </p:txBody>
      </p:sp>
    </p:spTree>
    <p:extLst>
      <p:ext uri="{BB962C8B-B14F-4D97-AF65-F5344CB8AC3E}">
        <p14:creationId xmlns:p14="http://schemas.microsoft.com/office/powerpoint/2010/main" val="8158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Introduction</a:t>
            </a:r>
          </a:p>
        </p:txBody>
      </p:sp>
      <p:sp>
        <p:nvSpPr>
          <p:cNvPr id="8" name="Rectangle 4"/>
          <p:cNvSpPr>
            <a:spLocks noChangeArrowheads="1"/>
          </p:cNvSpPr>
          <p:nvPr/>
        </p:nvSpPr>
        <p:spPr bwMode="auto">
          <a:xfrm>
            <a:off x="227013" y="718457"/>
            <a:ext cx="8700904" cy="3341914"/>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With such a wide variety of algorithms to choose from, which one is best?</a:t>
            </a:r>
          </a:p>
          <a:p>
            <a:pPr marL="165100" indent="-165100" eaLnBrk="1" hangingPunct="1">
              <a:spcAft>
                <a:spcPts val="1200"/>
              </a:spcAft>
              <a:buFont typeface="Arial" pitchFamily="34" charset="0"/>
              <a:buChar char="•"/>
              <a:defRPr/>
            </a:pPr>
            <a:r>
              <a:rPr lang="en-US" sz="1800" b="1" dirty="0"/>
              <a:t>Are there any reasons to prefer one algorithm over another?</a:t>
            </a:r>
          </a:p>
          <a:p>
            <a:pPr marL="165100" indent="-165100" eaLnBrk="1" hangingPunct="1">
              <a:spcAft>
                <a:spcPts val="1200"/>
              </a:spcAft>
              <a:buFont typeface="Arial" pitchFamily="34" charset="0"/>
              <a:buChar char="•"/>
              <a:defRPr/>
            </a:pPr>
            <a:r>
              <a:rPr lang="en-US" sz="1800" b="1" dirty="0">
                <a:solidFill>
                  <a:schemeClr val="accent1"/>
                </a:solidFill>
              </a:rPr>
              <a:t>Occam’s Razor: </a:t>
            </a:r>
            <a:r>
              <a:rPr lang="en-US" sz="1800" b="1" dirty="0"/>
              <a:t>if performance of two algorithms on the same training data is the same, choose the simpler algorithm.</a:t>
            </a:r>
          </a:p>
          <a:p>
            <a:pPr marL="165100" indent="-165100" eaLnBrk="1" hangingPunct="1">
              <a:spcAft>
                <a:spcPts val="1200"/>
              </a:spcAft>
              <a:buFont typeface="Arial" pitchFamily="34" charset="0"/>
              <a:buChar char="•"/>
              <a:defRPr/>
            </a:pPr>
            <a:r>
              <a:rPr lang="en-US" sz="1800" b="1" dirty="0"/>
              <a:t>Do simpler or smoother classifiers generalize better?</a:t>
            </a:r>
          </a:p>
          <a:p>
            <a:pPr marL="165100" indent="-165100" eaLnBrk="1" hangingPunct="1">
              <a:spcAft>
                <a:spcPts val="1200"/>
              </a:spcAft>
              <a:buFont typeface="Arial" pitchFamily="34" charset="0"/>
              <a:buChar char="•"/>
              <a:defRPr/>
            </a:pPr>
            <a:r>
              <a:rPr lang="en-US" sz="1800" b="1" dirty="0"/>
              <a:t>In some fields, basic laws of physics or nature, such as conservation of energy, provide insight. Are there analogous concepts in machine learning?</a:t>
            </a:r>
          </a:p>
          <a:p>
            <a:pPr marL="165100" indent="-165100" eaLnBrk="1" hangingPunct="1">
              <a:spcAft>
                <a:spcPts val="1200"/>
              </a:spcAft>
              <a:buFont typeface="Arial" pitchFamily="34" charset="0"/>
              <a:buChar char="•"/>
              <a:defRPr/>
            </a:pPr>
            <a:r>
              <a:rPr lang="en-US" sz="1800" b="1" dirty="0"/>
              <a:t>The </a:t>
            </a:r>
            <a:r>
              <a:rPr lang="en-US" sz="1800" b="1" dirty="0">
                <a:solidFill>
                  <a:schemeClr val="accent1"/>
                </a:solidFill>
              </a:rPr>
              <a:t>Bayes Error Rate </a:t>
            </a:r>
            <a:r>
              <a:rPr lang="en-US" sz="1800" b="1" dirty="0"/>
              <a:t>is one such example. But this is mainly of theoretical interest and is rarely, if ever, known in practice. Why?</a:t>
            </a:r>
          </a:p>
        </p:txBody>
      </p:sp>
    </p:spTree>
    <p:extLst>
      <p:ext uri="{BB962C8B-B14F-4D97-AF65-F5344CB8AC3E}">
        <p14:creationId xmlns:p14="http://schemas.microsoft.com/office/powerpoint/2010/main" val="2434534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2546"/>
            <a:ext cx="8686800" cy="738664"/>
          </a:xfrm>
          <a:prstGeom prst="rect">
            <a:avLst/>
          </a:prstGeom>
          <a:noFill/>
        </p:spPr>
        <p:txBody>
          <a:bodyPr wrap="square" lIns="0" tIns="0" rIns="0" bIns="0"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Validation of Temporal Scoring Metrics</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Automatic Seizure Detection</a:t>
            </a:r>
          </a:p>
        </p:txBody>
      </p:sp>
      <p:pic>
        <p:nvPicPr>
          <p:cNvPr id="4" name="Picture 3" descr="A picture containing diagram&#10;&#10;Description automatically generated">
            <a:extLst>
              <a:ext uri="{FF2B5EF4-FFF2-40B4-BE49-F238E27FC236}">
                <a16:creationId xmlns:a16="http://schemas.microsoft.com/office/drawing/2014/main" id="{52F9D48A-A951-3F46-90E3-0A49FACBB912}"/>
              </a:ext>
            </a:extLst>
          </p:cNvPr>
          <p:cNvPicPr>
            <a:picLocks noChangeAspect="1"/>
          </p:cNvPicPr>
          <p:nvPr/>
        </p:nvPicPr>
        <p:blipFill>
          <a:blip r:embed="rId3"/>
          <a:stretch>
            <a:fillRect/>
          </a:stretch>
        </p:blipFill>
        <p:spPr>
          <a:xfrm>
            <a:off x="5219700" y="1361000"/>
            <a:ext cx="3276600" cy="2553460"/>
          </a:xfrm>
          <a:prstGeom prst="rect">
            <a:avLst/>
          </a:prstGeom>
        </p:spPr>
      </p:pic>
      <p:grpSp>
        <p:nvGrpSpPr>
          <p:cNvPr id="70" name="Group 69">
            <a:extLst>
              <a:ext uri="{FF2B5EF4-FFF2-40B4-BE49-F238E27FC236}">
                <a16:creationId xmlns:a16="http://schemas.microsoft.com/office/drawing/2014/main" id="{D029A833-8C3A-3D40-8C57-DE52AF0860C4}"/>
              </a:ext>
            </a:extLst>
          </p:cNvPr>
          <p:cNvGrpSpPr/>
          <p:nvPr/>
        </p:nvGrpSpPr>
        <p:grpSpPr>
          <a:xfrm>
            <a:off x="647700" y="2209800"/>
            <a:ext cx="3493293" cy="2970193"/>
            <a:chOff x="228601" y="1769893"/>
            <a:chExt cx="3493293" cy="2970193"/>
          </a:xfrm>
        </p:grpSpPr>
        <p:sp>
          <p:nvSpPr>
            <p:cNvPr id="6" name="Rectangle 16">
              <a:extLst>
                <a:ext uri="{FF2B5EF4-FFF2-40B4-BE49-F238E27FC236}">
                  <a16:creationId xmlns:a16="http://schemas.microsoft.com/office/drawing/2014/main" id="{E8D08A25-95A8-4995-99AD-F4B9C2E3CE2C}"/>
                </a:ext>
              </a:extLst>
            </p:cNvPr>
            <p:cNvSpPr txBox="1">
              <a:spLocks noChangeArrowheads="1"/>
            </p:cNvSpPr>
            <p:nvPr/>
          </p:nvSpPr>
          <p:spPr>
            <a:xfrm>
              <a:off x="457200" y="2971800"/>
              <a:ext cx="2984500" cy="1360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p:txBody>
        </p:sp>
        <p:grpSp>
          <p:nvGrpSpPr>
            <p:cNvPr id="67" name="Group 66">
              <a:extLst>
                <a:ext uri="{FF2B5EF4-FFF2-40B4-BE49-F238E27FC236}">
                  <a16:creationId xmlns:a16="http://schemas.microsoft.com/office/drawing/2014/main" id="{CA70DF7C-D509-8E42-884F-ABA344E41742}"/>
                </a:ext>
              </a:extLst>
            </p:cNvPr>
            <p:cNvGrpSpPr/>
            <p:nvPr/>
          </p:nvGrpSpPr>
          <p:grpSpPr>
            <a:xfrm>
              <a:off x="235510" y="1769893"/>
              <a:ext cx="3367637" cy="1201907"/>
              <a:chOff x="235510" y="1769893"/>
              <a:chExt cx="3367637" cy="1201907"/>
            </a:xfrm>
          </p:grpSpPr>
          <p:pic>
            <p:nvPicPr>
              <p:cNvPr id="7" name="Picture 6">
                <a:extLst>
                  <a:ext uri="{FF2B5EF4-FFF2-40B4-BE49-F238E27FC236}">
                    <a16:creationId xmlns:a16="http://schemas.microsoft.com/office/drawing/2014/main" id="{A0CA5E6B-31C3-4D04-98F2-3CFB9D2DA4F3}"/>
                  </a:ext>
                </a:extLst>
              </p:cNvPr>
              <p:cNvPicPr>
                <a:picLocks noChangeAspect="1"/>
              </p:cNvPicPr>
              <p:nvPr/>
            </p:nvPicPr>
            <p:blipFill>
              <a:blip r:embed="rId4"/>
              <a:stretch>
                <a:fillRect/>
              </a:stretch>
            </p:blipFill>
            <p:spPr>
              <a:xfrm>
                <a:off x="1803660" y="1769893"/>
                <a:ext cx="1799487" cy="1201907"/>
              </a:xfrm>
              <a:prstGeom prst="rect">
                <a:avLst/>
              </a:prstGeom>
            </p:spPr>
          </p:pic>
          <p:sp>
            <p:nvSpPr>
              <p:cNvPr id="10" name="TextBox 9">
                <a:extLst>
                  <a:ext uri="{FF2B5EF4-FFF2-40B4-BE49-F238E27FC236}">
                    <a16:creationId xmlns:a16="http://schemas.microsoft.com/office/drawing/2014/main" id="{672820BA-F3E0-4CC1-8A0D-57EA3E0E2EF8}"/>
                  </a:ext>
                </a:extLst>
              </p:cNvPr>
              <p:cNvSpPr txBox="1">
                <a:spLocks/>
              </p:cNvSpPr>
              <p:nvPr/>
            </p:nvSpPr>
            <p:spPr>
              <a:xfrm>
                <a:off x="235510" y="1914676"/>
                <a:ext cx="1593291" cy="912341"/>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V. Shah</a:t>
                </a:r>
                <a:b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 Obeid</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 Picone</a:t>
                </a:r>
              </a:p>
            </p:txBody>
          </p:sp>
        </p:grpSp>
        <p:grpSp>
          <p:nvGrpSpPr>
            <p:cNvPr id="69" name="Group 68">
              <a:extLst>
                <a:ext uri="{FF2B5EF4-FFF2-40B4-BE49-F238E27FC236}">
                  <a16:creationId xmlns:a16="http://schemas.microsoft.com/office/drawing/2014/main" id="{8E47F8EB-3B3F-EB4F-B237-8599A53D566A}"/>
                </a:ext>
              </a:extLst>
            </p:cNvPr>
            <p:cNvGrpSpPr/>
            <p:nvPr/>
          </p:nvGrpSpPr>
          <p:grpSpPr>
            <a:xfrm>
              <a:off x="235512" y="4281211"/>
              <a:ext cx="3486382" cy="458875"/>
              <a:chOff x="235512" y="4281211"/>
              <a:chExt cx="3486382" cy="458875"/>
            </a:xfrm>
          </p:grpSpPr>
          <p:pic>
            <p:nvPicPr>
              <p:cNvPr id="15" name="Picture 14" descr="Text&#10;&#10;Description automatically generated">
                <a:extLst>
                  <a:ext uri="{FF2B5EF4-FFF2-40B4-BE49-F238E27FC236}">
                    <a16:creationId xmlns:a16="http://schemas.microsoft.com/office/drawing/2014/main" id="{462FA0E8-A3AA-B847-9A3B-271FE04242DD}"/>
                  </a:ext>
                </a:extLst>
              </p:cNvPr>
              <p:cNvPicPr>
                <a:picLocks noChangeAspect="1"/>
              </p:cNvPicPr>
              <p:nvPr/>
            </p:nvPicPr>
            <p:blipFill>
              <a:blip r:embed="rId5"/>
              <a:stretch>
                <a:fillRect/>
              </a:stretch>
            </p:blipFill>
            <p:spPr>
              <a:xfrm>
                <a:off x="1676400" y="4281211"/>
                <a:ext cx="2045494" cy="458875"/>
              </a:xfrm>
              <a:prstGeom prst="rect">
                <a:avLst/>
              </a:prstGeom>
            </p:spPr>
          </p:pic>
          <p:sp>
            <p:nvSpPr>
              <p:cNvPr id="63" name="TextBox 62">
                <a:extLst>
                  <a:ext uri="{FF2B5EF4-FFF2-40B4-BE49-F238E27FC236}">
                    <a16:creationId xmlns:a16="http://schemas.microsoft.com/office/drawing/2014/main" id="{A9D47BAC-D62A-4440-B93E-F62ECDFC5CF9}"/>
                  </a:ext>
                </a:extLst>
              </p:cNvPr>
              <p:cNvSpPr txBox="1">
                <a:spLocks/>
              </p:cNvSpPr>
              <p:nvPr/>
            </p:nvSpPr>
            <p:spPr>
              <a:xfrm>
                <a:off x="235512" y="4348802"/>
                <a:ext cx="1593290" cy="323692"/>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Y. Roy</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68" name="Group 67">
              <a:extLst>
                <a:ext uri="{FF2B5EF4-FFF2-40B4-BE49-F238E27FC236}">
                  <a16:creationId xmlns:a16="http://schemas.microsoft.com/office/drawing/2014/main" id="{2E278688-FCC4-C04F-A747-D83D7851695A}"/>
                </a:ext>
              </a:extLst>
            </p:cNvPr>
            <p:cNvGrpSpPr/>
            <p:nvPr/>
          </p:nvGrpSpPr>
          <p:grpSpPr>
            <a:xfrm>
              <a:off x="228601" y="3295062"/>
              <a:ext cx="3136360" cy="725694"/>
              <a:chOff x="228601" y="3295062"/>
              <a:chExt cx="3136360" cy="725694"/>
            </a:xfrm>
          </p:grpSpPr>
          <p:pic>
            <p:nvPicPr>
              <p:cNvPr id="12" name="Picture 11" descr="A star in the night sky&#10;&#10;Description automatically generated">
                <a:extLst>
                  <a:ext uri="{FF2B5EF4-FFF2-40B4-BE49-F238E27FC236}">
                    <a16:creationId xmlns:a16="http://schemas.microsoft.com/office/drawing/2014/main" id="{D96F5B18-8F18-C34E-BD3C-7B804714B2BF}"/>
                  </a:ext>
                </a:extLst>
              </p:cNvPr>
              <p:cNvPicPr>
                <a:picLocks noChangeAspect="1"/>
              </p:cNvPicPr>
              <p:nvPr/>
            </p:nvPicPr>
            <p:blipFill>
              <a:blip r:embed="rId6"/>
              <a:stretch>
                <a:fillRect/>
              </a:stretch>
            </p:blipFill>
            <p:spPr>
              <a:xfrm>
                <a:off x="2012533" y="3295062"/>
                <a:ext cx="1352428" cy="725694"/>
              </a:xfrm>
              <a:prstGeom prst="rect">
                <a:avLst/>
              </a:prstGeom>
            </p:spPr>
          </p:pic>
          <p:sp>
            <p:nvSpPr>
              <p:cNvPr id="64" name="TextBox 63">
                <a:extLst>
                  <a:ext uri="{FF2B5EF4-FFF2-40B4-BE49-F238E27FC236}">
                    <a16:creationId xmlns:a16="http://schemas.microsoft.com/office/drawing/2014/main" id="{4A63768E-2836-B248-8D5E-11E2F6381EB3}"/>
                  </a:ext>
                </a:extLst>
              </p:cNvPr>
              <p:cNvSpPr txBox="1">
                <a:spLocks/>
              </p:cNvSpPr>
              <p:nvPr/>
            </p:nvSpPr>
            <p:spPr>
              <a:xfrm>
                <a:off x="228601" y="3295062"/>
                <a:ext cx="1718340" cy="725694"/>
              </a:xfrm>
              <a:prstGeom prst="rect">
                <a:avLst/>
              </a:prstGeom>
            </p:spPr>
            <p:txBody>
              <a:bodyPr lIns="0" tIns="0" rIns="0" bIns="0" anchor="ctr" anchorCtr="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G. Ekladious</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R. Iskander</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pic>
        <p:nvPicPr>
          <p:cNvPr id="1028" name="Picture 4">
            <a:extLst>
              <a:ext uri="{FF2B5EF4-FFF2-40B4-BE49-F238E27FC236}">
                <a16:creationId xmlns:a16="http://schemas.microsoft.com/office/drawing/2014/main" id="{27131912-4EBE-C54C-800A-06AC879B96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471" y="4304540"/>
            <a:ext cx="228705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0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3E1738-9643-D945-B53F-11855B26D1CA}"/>
              </a:ext>
            </a:extLst>
          </p:cNvPr>
          <p:cNvSpPr>
            <a:spLocks noGrp="1"/>
          </p:cNvSpPr>
          <p:nvPr>
            <p:ph type="title" idx="4294967295"/>
          </p:nvPr>
        </p:nvSpPr>
        <p:spPr>
          <a:xfrm>
            <a:off x="-1" y="4"/>
            <a:ext cx="9155545" cy="328461"/>
          </a:xfrm>
          <a:prstGeom prst="rect">
            <a:avLst/>
          </a:prstGeom>
        </p:spPr>
        <p:txBody>
          <a:bodyPr vert="horz" wrap="none" lIns="91440" tIns="0" rIns="0" bIns="0" rtlCol="0" anchor="ctr" anchorCtr="0">
            <a:normAutofit fontScale="90000"/>
          </a:bodyPr>
          <a:lstStyle>
            <a:lvl1pPr algn="l" defTabSz="457189" rtl="0" eaLnBrk="1" latinLnBrk="0" hangingPunct="1">
              <a:spcBef>
                <a:spcPct val="0"/>
              </a:spcBef>
              <a:buNone/>
              <a:defRPr sz="2400" b="1" kern="1200" baseline="0">
                <a:solidFill>
                  <a:schemeClr val="tx1"/>
                </a:solidFill>
                <a:latin typeface="Arial"/>
                <a:ea typeface="+mj-ea"/>
                <a:cs typeface="Arial"/>
              </a:defRPr>
            </a:lvl1pPr>
          </a:lstStyle>
          <a:p>
            <a:endParaRPr lang="en-US" dirty="0"/>
          </a:p>
        </p:txBody>
      </p:sp>
      <p:sp>
        <p:nvSpPr>
          <p:cNvPr id="6" name="Content Placeholder 2">
            <a:extLst>
              <a:ext uri="{FF2B5EF4-FFF2-40B4-BE49-F238E27FC236}">
                <a16:creationId xmlns:a16="http://schemas.microsoft.com/office/drawing/2014/main" id="{34BF9FF1-6029-9744-8877-CDCC84CF3670}"/>
              </a:ext>
            </a:extLst>
          </p:cNvPr>
          <p:cNvSpPr txBox="1">
            <a:spLocks/>
          </p:cNvSpPr>
          <p:nvPr/>
        </p:nvSpPr>
        <p:spPr>
          <a:xfrm>
            <a:off x="228600" y="685800"/>
            <a:ext cx="8686800" cy="59435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Standardized databases and evaluation metrics accelerate research and technology development by enabling direct comparisons of research results.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bioengineering community lacks standard evaluation metrics for scoring of sequential decoding algorithms.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Neureka 2020 Epilepsy Challenge was created to bring a community-wide focus on automated seizure detection and establish meaningful baselines.</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this presentation, we analyze the results of 4 research groups that provided sufficiently detailed results using four evaluation metrics: </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Dynamic Programming Alignment (DPAL)</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Epoch Sampling (EPCH)</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Any-Overlap Method (OVLP)</a:t>
            </a:r>
          </a:p>
          <a:p>
            <a:pPr marL="750888" marR="0" lvl="1" indent="-28257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validate the use of the TAES metric because it evaluates partial overlaps and penalizes errors based on a reference event’s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demonstrate that scoring a system using multiple metrics gives insight into the system’s behavior that can be used to improve an algorithm and optimally tune it for a specific evaluation metric.</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4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Based on the Temple University Hospital</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Detection Corpus (TUSZ) v1.5.2,</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which includes a blind evaluation set.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results were scored using v3.3.3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our open source evaluation software.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 was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used as a basis for ranking the submissions.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order to stimulate interest in the use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cost commercial sensors, penalties were further imposed based on the number of channels.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emphasize the importance of a low false alarm rate, a single integrated metric was used that penalized false alarms and the number of channels:</a:t>
                </a:r>
              </a:p>
              <a:p>
                <a:pPr marL="468313" marR="0" lvl="0" indent="0" algn="l" defTabSz="457200" rtl="0" eaLnBrk="1" fontAlgn="auto" latinLnBrk="0" hangingPunct="1">
                  <a:lnSpc>
                    <a:spcPct val="100000"/>
                  </a:lnSpc>
                  <a:spcBef>
                    <a:spcPts val="0"/>
                  </a:spcBef>
                  <a:spcAft>
                    <a:spcPts val="1200"/>
                  </a:spcAft>
                  <a:buClrTx/>
                  <a:buSzTx/>
                  <a:buFont typeface="Arial"/>
                  <a:buNone/>
                  <a:tabLst/>
                  <a:defRPr/>
                </a:pPr>
                <a14:m>
                  <m:oMathPara xmlns:m="http://schemas.openxmlformats.org/officeDocument/2006/math">
                    <m:oMathParaPr>
                      <m:jc m:val="left"/>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𝑺</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where </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Sens, FA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 NC</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are sensitivity, false alarms per 24 hours and the number of channels respectively.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metric was designed with an expectation that Sens would be in the range of 40%, FAs in the range of 10, and so that NC would be a tiebreaker.</a:t>
                </a:r>
              </a:p>
            </p:txBody>
          </p:sp>
        </mc:Choice>
        <mc:Fallback xmlns="">
          <p:sp>
            <p:nvSpPr>
              <p:cNvPr id="6" name="Content Placeholder 2">
                <a:extLst>
                  <a:ext uri="{FF2B5EF4-FFF2-40B4-BE49-F238E27FC236}">
                    <a16:creationId xmlns:a16="http://schemas.microsoft.com/office/drawing/2014/main" id="{10B62BC4-E020-4C1E-BF17-75727B9561FE}"/>
                  </a:ext>
                </a:extLst>
              </p:cNvPr>
              <p:cNvSpPr txBox="1">
                <a:spLocks noRot="1" noChangeAspect="1" noMove="1" noResize="1" noEditPoints="1" noAdjustHandles="1" noChangeArrowheads="1" noChangeShapeType="1" noTextEdit="1"/>
              </p:cNvSpPr>
              <p:nvPr/>
            </p:nvSpPr>
            <p:spPr>
              <a:xfrm>
                <a:off x="228600" y="635285"/>
                <a:ext cx="8686800" cy="5870667"/>
              </a:xfrm>
              <a:prstGeom prst="rect">
                <a:avLst/>
              </a:prstGeom>
              <a:blipFill>
                <a:blip r:embed="rId3"/>
                <a:stretch>
                  <a:fillRect l="-1606" t="-1078" r="-1898"/>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The Neureka™ 2020 Epilepsy Challenge</a:t>
            </a:r>
          </a:p>
        </p:txBody>
      </p:sp>
      <p:graphicFrame>
        <p:nvGraphicFramePr>
          <p:cNvPr id="10" name="Table 9">
            <a:extLst>
              <a:ext uri="{FF2B5EF4-FFF2-40B4-BE49-F238E27FC236}">
                <a16:creationId xmlns:a16="http://schemas.microsoft.com/office/drawing/2014/main" id="{7356EE31-881C-4634-AA24-A8241B1277D1}"/>
              </a:ext>
            </a:extLst>
          </p:cNvPr>
          <p:cNvGraphicFramePr>
            <a:graphicFrameLocks noGrp="1"/>
          </p:cNvGraphicFramePr>
          <p:nvPr/>
        </p:nvGraphicFramePr>
        <p:xfrm>
          <a:off x="5486400" y="647701"/>
          <a:ext cx="3414586" cy="2367479"/>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1008090443"/>
                    </a:ext>
                  </a:extLst>
                </a:gridCol>
                <a:gridCol w="1021493">
                  <a:extLst>
                    <a:ext uri="{9D8B030D-6E8A-4147-A177-3AD203B41FA5}">
                      <a16:colId xmlns:a16="http://schemas.microsoft.com/office/drawing/2014/main" val="798943062"/>
                    </a:ext>
                  </a:extLst>
                </a:gridCol>
                <a:gridCol w="1021493">
                  <a:extLst>
                    <a:ext uri="{9D8B030D-6E8A-4147-A177-3AD203B41FA5}">
                      <a16:colId xmlns:a16="http://schemas.microsoft.com/office/drawing/2014/main" val="2411261045"/>
                    </a:ext>
                  </a:extLst>
                </a:gridCol>
              </a:tblGrid>
              <a:tr h="301613">
                <a:tc>
                  <a:txBody>
                    <a:bodyPr/>
                    <a:lstStyle/>
                    <a:p>
                      <a:pPr marL="0" marR="0" algn="ctr">
                        <a:lnSpc>
                          <a:spcPct val="107000"/>
                        </a:lnSpc>
                        <a:spcBef>
                          <a:spcPts val="0"/>
                        </a:spcBef>
                        <a:spcAft>
                          <a:spcPts val="0"/>
                        </a:spcAft>
                      </a:pPr>
                      <a:r>
                        <a:rPr lang="en-US" sz="1400" b="1" dirty="0">
                          <a:effectLst/>
                        </a:rPr>
                        <a:t>Description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dirty="0">
                          <a:effectLst/>
                        </a:rPr>
                        <a:t>Train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a:effectLst/>
                        </a:rPr>
                        <a:t>Dev</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4148162258"/>
                  </a:ext>
                </a:extLst>
              </a:tr>
              <a:tr h="306891">
                <a:tc>
                  <a:txBody>
                    <a:bodyPr/>
                    <a:lstStyle/>
                    <a:p>
                      <a:pPr marL="0" marR="0" algn="ctr">
                        <a:lnSpc>
                          <a:spcPct val="107000"/>
                        </a:lnSpc>
                        <a:spcBef>
                          <a:spcPts val="0"/>
                        </a:spcBef>
                        <a:spcAft>
                          <a:spcPts val="0"/>
                        </a:spcAft>
                      </a:pPr>
                      <a:r>
                        <a:rPr lang="en-US" sz="1400" b="1">
                          <a:effectLst/>
                        </a:rPr>
                        <a:t>Patients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592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2385583492"/>
                  </a:ext>
                </a:extLst>
              </a:tr>
              <a:tr h="301613">
                <a:tc>
                  <a:txBody>
                    <a:bodyPr/>
                    <a:lstStyle/>
                    <a:p>
                      <a:pPr marL="0" marR="0" algn="ctr">
                        <a:lnSpc>
                          <a:spcPct val="107000"/>
                        </a:lnSpc>
                        <a:spcBef>
                          <a:spcPts val="0"/>
                        </a:spcBef>
                        <a:spcAft>
                          <a:spcPts val="0"/>
                        </a:spcAft>
                      </a:pPr>
                      <a:r>
                        <a:rPr lang="en-US" sz="1400" b="1" dirty="0">
                          <a:effectLst/>
                        </a:rPr>
                        <a:t>Sessions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1,185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238</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832973170"/>
                  </a:ext>
                </a:extLst>
              </a:tr>
              <a:tr h="301613">
                <a:tc>
                  <a:txBody>
                    <a:bodyPr/>
                    <a:lstStyle/>
                    <a:p>
                      <a:pPr marL="0" marR="0" algn="ctr">
                        <a:lnSpc>
                          <a:spcPct val="107000"/>
                        </a:lnSpc>
                        <a:spcBef>
                          <a:spcPts val="0"/>
                        </a:spcBef>
                        <a:spcAft>
                          <a:spcPts val="0"/>
                        </a:spcAft>
                      </a:pPr>
                      <a:r>
                        <a:rPr lang="en-US" sz="1400" b="1">
                          <a:effectLst/>
                        </a:rPr>
                        <a:t>Files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4,599</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1,013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96502845"/>
                  </a:ext>
                </a:extLst>
              </a:tr>
              <a:tr h="301613">
                <a:tc>
                  <a:txBody>
                    <a:bodyPr/>
                    <a:lstStyle/>
                    <a:p>
                      <a:pPr marL="0" marR="0" algn="ctr">
                        <a:lnSpc>
                          <a:spcPct val="107000"/>
                        </a:lnSpc>
                        <a:spcBef>
                          <a:spcPts val="0"/>
                        </a:spcBef>
                        <a:spcAft>
                          <a:spcPts val="0"/>
                        </a:spcAft>
                      </a:pPr>
                      <a:r>
                        <a:rPr lang="en-US" sz="1400" b="1" dirty="0">
                          <a:effectLst/>
                        </a:rPr>
                        <a:t>No. Events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2,377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673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074717931"/>
                  </a:ext>
                </a:extLst>
              </a:tr>
              <a:tr h="552523">
                <a:tc>
                  <a:txBody>
                    <a:bodyPr/>
                    <a:lstStyle/>
                    <a:p>
                      <a:pPr marL="0" marR="0" algn="ctr">
                        <a:lnSpc>
                          <a:spcPct val="107000"/>
                        </a:lnSpc>
                        <a:spcBef>
                          <a:spcPts val="0"/>
                        </a:spcBef>
                        <a:spcAft>
                          <a:spcPts val="0"/>
                        </a:spcAft>
                      </a:pPr>
                      <a:r>
                        <a:rPr lang="en-US" sz="1400" b="1" dirty="0">
                          <a:effectLst/>
                        </a:rPr>
                        <a:t>Event Dur. (sec.)</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a:effectLst/>
                        </a:rPr>
                        <a:t>169,794</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58,445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7325660"/>
                  </a:ext>
                </a:extLst>
              </a:tr>
              <a:tr h="301613">
                <a:tc>
                  <a:txBody>
                    <a:bodyPr/>
                    <a:lstStyle/>
                    <a:p>
                      <a:pPr marL="0" marR="0" algn="ctr">
                        <a:lnSpc>
                          <a:spcPct val="107000"/>
                        </a:lnSpc>
                        <a:spcBef>
                          <a:spcPts val="0"/>
                        </a:spcBef>
                        <a:spcAft>
                          <a:spcPts val="0"/>
                        </a:spcAft>
                      </a:pPr>
                      <a:r>
                        <a:rPr lang="en-US" sz="1400" b="1">
                          <a:effectLst/>
                        </a:rPr>
                        <a:t>Total Dur (sec.)</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a:effectLst/>
                        </a:rPr>
                        <a:t>2,710,483</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613,232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57440682"/>
                  </a:ext>
                </a:extLst>
              </a:tr>
            </a:tbl>
          </a:graphicData>
        </a:graphic>
      </p:graphicFrame>
    </p:spTree>
    <p:extLst>
      <p:ext uri="{BB962C8B-B14F-4D97-AF65-F5344CB8AC3E}">
        <p14:creationId xmlns:p14="http://schemas.microsoft.com/office/powerpoint/2010/main" val="18812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scoring metrics used for evaluating a system should reflect the performance requirements of an application (e.g., word error rate in speech recognition is highly correlated with the usability of a voice interface).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are overwhelmingly emphatic that false alarm rate is the most important criterion for user acceptance.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argue that performance goals for seizure detection are 75% sensitivity and 1 false alarm per 24 hours for a system to be usable.</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have introduced open source sequential decoding software that integrates five metrics for measuring similarity and produces a wide variety of popular statistics for evaluating system performance:</a:t>
            </a:r>
          </a:p>
          <a:p>
            <a:pPr marL="233363"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https://www.isip.piconepress.com/publications/unpublished/</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book_sections</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/2021/springer/metrics/</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software has been used internally for many years and one external evaluation conducted by IBM Research.</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Python implementation of the scoring software can be found at:</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https://www.isip.piconepress.com/projects/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tuh_eeg</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/downloads/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nedc_eval_eeg</a:t>
            </a:r>
            <a:endParaRPr kumimoji="0" lang="en-US" sz="1400" b="1" i="1" u="none" strike="noStrike" kern="1200" cap="none" spc="0" normalizeH="0" baseline="0" noProof="0" dirty="0">
              <a:ln>
                <a:noFill/>
              </a:ln>
              <a:solidFill>
                <a:prstClr val="black"/>
              </a:solidFill>
              <a:effectLs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Using the Neureka Challenge data, we have analyzed several of the leading systems and validate the accuracy of our Time-Aligned Event Scoring (TAES) metric, showing it correlates with other measure including DET curves.</a:t>
            </a:r>
          </a:p>
        </p:txBody>
      </p:sp>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Open Source Scoring Software</a:t>
            </a:r>
          </a:p>
        </p:txBody>
      </p:sp>
    </p:spTree>
    <p:extLst>
      <p:ext uri="{BB962C8B-B14F-4D97-AF65-F5344CB8AC3E}">
        <p14:creationId xmlns:p14="http://schemas.microsoft.com/office/powerpoint/2010/main" val="9837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9DE2CEE7-1CED-4702-AD29-405CABC4FDC8}"/>
              </a:ext>
            </a:extLst>
          </p:cNvPr>
          <p:cNvSpPr txBox="1">
            <a:spLocks/>
          </p:cNvSpPr>
          <p:nvPr/>
        </p:nvSpPr>
        <p:spPr>
          <a:xfrm>
            <a:off x="228600" y="2628901"/>
            <a:ext cx="8675914" cy="38480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4 fundamental quantities that must be calculated to derive most performance measures:</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Positive (TP)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Positive (FP)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Negative (FN)</a:t>
            </a:r>
          </a:p>
          <a:p>
            <a:pPr marL="347663" marR="0" lvl="1" indent="-17462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Negative (TN)</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From these we calculate traditional measures such as:</a:t>
            </a:r>
          </a:p>
          <a:p>
            <a:pPr marL="579438" marR="0" lvl="0" indent="-234950" algn="l" defTabSz="457200" rtl="0" eaLnBrk="1" fontAlgn="auto" latinLnBrk="0" hangingPunct="1">
              <a:lnSpc>
                <a:spcPct val="100000"/>
              </a:lnSpc>
              <a:spcBef>
                <a:spcPts val="0"/>
              </a:spcBef>
              <a:spcAft>
                <a:spcPts val="300"/>
              </a:spcAft>
              <a:buClrTx/>
              <a:buSzTx/>
              <a:buFont typeface="Arial"/>
              <a:buNone/>
              <a:tabLst>
                <a:tab pos="4338638" algn="l"/>
              </a:tabLst>
              <a:defRPr/>
            </a:pPr>
            <a: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a:t> Sensitivity =  </a:t>
            </a: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TP / (TP  + FN)	 Accuracy = (TP+TN)/(TP+FN+TN+FP) </a:t>
            </a:r>
          </a:p>
          <a:p>
            <a:pPr marL="579438" marR="0" lvl="0" indent="-234950" algn="l" defTabSz="457200" rtl="0" eaLnBrk="1" fontAlgn="auto" latinLnBrk="0" hangingPunct="1">
              <a:lnSpc>
                <a:spcPct val="100000"/>
              </a:lnSpc>
              <a:spcBef>
                <a:spcPts val="0"/>
              </a:spcBef>
              <a:spcAft>
                <a:spcPts val="1200"/>
              </a:spcAft>
              <a:buClrTx/>
              <a:buSzTx/>
              <a:buFont typeface="Arial"/>
              <a:buNone/>
              <a:tabLst>
                <a:tab pos="4338638" algn="l"/>
              </a:tabLst>
              <a:defRPr/>
            </a:pP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Specificity = TN / (TN + FP)	 Precision = TP/(TP  + FN) </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tab pos="4338638" algn="l"/>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many ways to compute quantities such as TP and FP. In our scoring software, we introduce four ways to measure errors.</a:t>
            </a:r>
          </a:p>
        </p:txBody>
      </p:sp>
      <p:sp>
        <p:nvSpPr>
          <p:cNvPr id="8" name="Title 1">
            <a:extLst>
              <a:ext uri="{FF2B5EF4-FFF2-40B4-BE49-F238E27FC236}">
                <a16:creationId xmlns:a16="http://schemas.microsoft.com/office/drawing/2014/main" id="{959BE409-1216-7A45-9750-F1FEC034D34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Fundamental Scores and Derived Measures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pic>
        <p:nvPicPr>
          <p:cNvPr id="3" name="Picture 2">
            <a:extLst>
              <a:ext uri="{FF2B5EF4-FFF2-40B4-BE49-F238E27FC236}">
                <a16:creationId xmlns:a16="http://schemas.microsoft.com/office/drawing/2014/main" id="{85127C35-92B2-4E59-83BC-018B75BF12C2}"/>
              </a:ext>
            </a:extLst>
          </p:cNvPr>
          <p:cNvPicPr>
            <a:picLocks noChangeAspect="1"/>
          </p:cNvPicPr>
          <p:nvPr/>
        </p:nvPicPr>
        <p:blipFill>
          <a:blip r:embed="rId3"/>
          <a:stretch>
            <a:fillRect/>
          </a:stretch>
        </p:blipFill>
        <p:spPr>
          <a:xfrm>
            <a:off x="353906" y="647701"/>
            <a:ext cx="8425301" cy="1790699"/>
          </a:xfrm>
          <a:prstGeom prst="rect">
            <a:avLst/>
          </a:prstGeom>
        </p:spPr>
      </p:pic>
      <p:cxnSp>
        <p:nvCxnSpPr>
          <p:cNvPr id="4" name="Straight Arrow Connector 3">
            <a:extLst>
              <a:ext uri="{FF2B5EF4-FFF2-40B4-BE49-F238E27FC236}">
                <a16:creationId xmlns:a16="http://schemas.microsoft.com/office/drawing/2014/main" id="{84E316F4-1A61-8E46-A4E7-B8F576B17CA3}"/>
              </a:ext>
            </a:extLst>
          </p:cNvPr>
          <p:cNvCxnSpPr>
            <a:cxnSpLocks/>
          </p:cNvCxnSpPr>
          <p:nvPr/>
        </p:nvCxnSpPr>
        <p:spPr>
          <a:xfrm flipV="1">
            <a:off x="2514600" y="1976794"/>
            <a:ext cx="609600" cy="1299808"/>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B12404BF-7F94-414D-A6B2-79C8CB7AD410}"/>
              </a:ext>
            </a:extLst>
          </p:cNvPr>
          <p:cNvCxnSpPr>
            <a:cxnSpLocks/>
          </p:cNvCxnSpPr>
          <p:nvPr/>
        </p:nvCxnSpPr>
        <p:spPr>
          <a:xfrm flipV="1">
            <a:off x="2657284" y="1981200"/>
            <a:ext cx="2456194" cy="1601834"/>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8BF905E8-DBDD-2545-8B96-63AA4C431489}"/>
              </a:ext>
            </a:extLst>
          </p:cNvPr>
          <p:cNvCxnSpPr>
            <a:cxnSpLocks/>
          </p:cNvCxnSpPr>
          <p:nvPr/>
        </p:nvCxnSpPr>
        <p:spPr>
          <a:xfrm flipV="1">
            <a:off x="2743200" y="965154"/>
            <a:ext cx="3930437" cy="299724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0B049E75-3251-B14F-AD81-4CB486EB596D}"/>
              </a:ext>
            </a:extLst>
          </p:cNvPr>
          <p:cNvCxnSpPr>
            <a:cxnSpLocks/>
          </p:cNvCxnSpPr>
          <p:nvPr/>
        </p:nvCxnSpPr>
        <p:spPr>
          <a:xfrm flipV="1">
            <a:off x="2632746" y="1963784"/>
            <a:ext cx="5596854" cy="237961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999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CD9D72D-6280-44CB-AE9F-B555BF028F45}"/>
              </a:ext>
            </a:extLst>
          </p:cNvPr>
          <p:cNvSpPr txBox="1">
            <a:spLocks/>
          </p:cNvSpPr>
          <p:nvPr/>
        </p:nvSpPr>
        <p:spPr>
          <a:xfrm>
            <a:off x="0" y="661853"/>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0C27F77-A7AC-CE45-BAF6-0DF27BF5F377}"/>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Dynamic Programming Align. (DPAL)</a:t>
            </a:r>
          </a:p>
        </p:txBody>
      </p:sp>
      <p:sp>
        <p:nvSpPr>
          <p:cNvPr id="16" name="Content Placeholder 2">
            <a:extLst>
              <a:ext uri="{FF2B5EF4-FFF2-40B4-BE49-F238E27FC236}">
                <a16:creationId xmlns:a16="http://schemas.microsoft.com/office/drawing/2014/main" id="{785222A3-E88F-2A4E-9DFD-FEB7AD5F8FE4}"/>
              </a:ext>
            </a:extLst>
          </p:cNvPr>
          <p:cNvSpPr txBox="1">
            <a:spLocks/>
          </p:cNvSpPr>
          <p:nvPr/>
        </p:nvSpPr>
        <p:spPr>
          <a:xfrm>
            <a:off x="228600" y="661854"/>
            <a:ext cx="8686800" cy="606661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Popularized in the speech recognition community when time alignments were not available. Computed error rates correlate well with time-aligned results.</a:t>
            </a:r>
          </a:p>
          <a:p>
            <a:pPr marL="182558" marR="0" lvl="0" indent="-182558" algn="l" defTabSz="457200" rtl="0" eaLnBrk="1" fontAlgn="auto" latinLnBrk="0" hangingPunct="1">
              <a:lnSpc>
                <a:spcPct val="100000"/>
              </a:lnSpc>
              <a:spcBef>
                <a:spcPts val="0"/>
              </a:spcBef>
              <a:spcAft>
                <a:spcPts val="17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Minimizes an edit distance (the Levenshtein distance) to map the hypotheses onto the reference: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Three types of errors are recorded: substitution, deletion and insertion.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dynamic programming algorithm is used to find the optimal alignment. Weights can be applied to different error classes (we use equal weights).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fast, simple algorithm with few tunable parameters that can be easily applied to system output.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Alignments do not necessarily reflect the errors that actually occurred, though the aggregated results display the correct trends.</a:t>
            </a:r>
          </a:p>
        </p:txBody>
      </p:sp>
      <p:pic>
        <p:nvPicPr>
          <p:cNvPr id="2" name="Picture 1">
            <a:extLst>
              <a:ext uri="{FF2B5EF4-FFF2-40B4-BE49-F238E27FC236}">
                <a16:creationId xmlns:a16="http://schemas.microsoft.com/office/drawing/2014/main" id="{22A2EC77-F3D4-479A-8CE4-BDB3CD954845}"/>
              </a:ext>
            </a:extLst>
          </p:cNvPr>
          <p:cNvPicPr>
            <a:picLocks noChangeAspect="1"/>
          </p:cNvPicPr>
          <p:nvPr/>
        </p:nvPicPr>
        <p:blipFill>
          <a:blip r:embed="rId3"/>
          <a:stretch>
            <a:fillRect/>
          </a:stretch>
        </p:blipFill>
        <p:spPr>
          <a:xfrm>
            <a:off x="1530488" y="2106910"/>
            <a:ext cx="6083024" cy="1931690"/>
          </a:xfrm>
          <a:prstGeom prst="rect">
            <a:avLst/>
          </a:prstGeom>
        </p:spPr>
      </p:pic>
    </p:spTree>
    <p:extLst>
      <p:ext uri="{BB962C8B-B14F-4D97-AF65-F5344CB8AC3E}">
        <p14:creationId xmlns:p14="http://schemas.microsoft.com/office/powerpoint/2010/main" val="39230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Epoch-based Sampling (EPCH)</a:t>
            </a:r>
          </a:p>
        </p:txBody>
      </p:sp>
      <p:sp>
        <p:nvSpPr>
          <p:cNvPr id="16" name="Content Placeholder 2">
            <a:extLst>
              <a:ext uri="{FF2B5EF4-FFF2-40B4-BE49-F238E27FC236}">
                <a16:creationId xmlns:a16="http://schemas.microsoft.com/office/drawing/2014/main" id="{8AB05367-8E2C-6B48-981B-A8C7EEFB37AF}"/>
              </a:ext>
            </a:extLst>
          </p:cNvPr>
          <p:cNvSpPr txBox="1">
            <a:spLocks/>
          </p:cNvSpPr>
          <p:nvPr/>
        </p:nvSpPr>
        <p:spPr>
          <a:xfrm>
            <a:off x="228600" y="762000"/>
            <a:ext cx="8686800" cy="5756368"/>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7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Uses a metric that treats the reference and hypothesis as signals sampled at a fixed frame rate (an epoch):</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epoch duration used for scoring EEG events is 1.0 second.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Fixed-size epochs avoid the problem of disambiguating overlap between reference and hypothesis events (a ‘many to many’ mapping).</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Tends to bias scores by weighting longer events more heavily and tends to produce a higher value of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Since seizure events can be very long, this is a concern.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Also, since each epoch is scored independently, false alarms are very high because each event can generate more than one false alarm.</a:t>
            </a:r>
          </a:p>
        </p:txBody>
      </p:sp>
      <p:pic>
        <p:nvPicPr>
          <p:cNvPr id="14" name="Picture 13">
            <a:extLst>
              <a:ext uri="{FF2B5EF4-FFF2-40B4-BE49-F238E27FC236}">
                <a16:creationId xmlns:a16="http://schemas.microsoft.com/office/drawing/2014/main" id="{68FB1745-D2BF-164C-9715-12D4AF926D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7010400" cy="1981200"/>
          </a:xfrm>
          <a:prstGeom prst="rect">
            <a:avLst/>
          </a:prstGeom>
          <a:noFill/>
          <a:ln>
            <a:noFill/>
          </a:ln>
        </p:spPr>
      </p:pic>
    </p:spTree>
    <p:extLst>
      <p:ext uri="{BB962C8B-B14F-4D97-AF65-F5344CB8AC3E}">
        <p14:creationId xmlns:p14="http://schemas.microsoft.com/office/powerpoint/2010/main" val="9258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01175853-577E-47DD-BFC9-A97474AE0C6A}"/>
              </a:ext>
            </a:extLst>
          </p:cNvPr>
          <p:cNvSpPr txBox="1">
            <a:spLocks/>
          </p:cNvSpPr>
          <p:nvPr/>
        </p:nvSpPr>
        <p:spPr>
          <a:xfrm>
            <a:off x="228600" y="609600"/>
            <a:ext cx="3505200" cy="3200400"/>
          </a:xfrm>
          <a:prstGeom prst="rect">
            <a:avLst/>
          </a:prstGeom>
        </p:spPr>
        <p:txBody>
          <a:bodyPr lIns="0" tIns="0" rIns="0" bIns="0"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Any-Overlap (OVLP)</a:t>
            </a:r>
          </a:p>
        </p:txBody>
      </p:sp>
      <p:sp>
        <p:nvSpPr>
          <p:cNvPr id="14" name="Content Placeholder 2">
            <a:extLst>
              <a:ext uri="{FF2B5EF4-FFF2-40B4-BE49-F238E27FC236}">
                <a16:creationId xmlns:a16="http://schemas.microsoft.com/office/drawing/2014/main" id="{BA98071B-3CF5-4F40-932E-B36985F2A4DB}"/>
              </a:ext>
            </a:extLst>
          </p:cNvPr>
          <p:cNvSpPr txBox="1">
            <a:spLocks/>
          </p:cNvSpPr>
          <p:nvPr/>
        </p:nvSpPr>
        <p:spPr>
          <a:xfrm>
            <a:off x="228600" y="764180"/>
            <a:ext cx="8686800" cy="587066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If a hypothesis event</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overlaps within the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proximity of the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it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considered a hit.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 penalty when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events overlap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large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Misses and false alarms are counted when no overlap between hypothesis and reference is found.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Short and long events are weighed equally.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very permissive metric that scores a match as correct even though the accuracy of the time alignment might be very poor.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Widely used in the neuroengineering community because it tends to produce a high sensitivity. Used in FDA submissions which has created an overly optimistic view of the accuracy of state of the art systems.</a:t>
            </a:r>
          </a:p>
        </p:txBody>
      </p:sp>
      <p:pic>
        <p:nvPicPr>
          <p:cNvPr id="9" name="Picture 8">
            <a:extLst>
              <a:ext uri="{FF2B5EF4-FFF2-40B4-BE49-F238E27FC236}">
                <a16:creationId xmlns:a16="http://schemas.microsoft.com/office/drawing/2014/main" id="{B5CDF4E2-1095-41AE-BE16-12ECDA7B58FC}"/>
              </a:ext>
            </a:extLst>
          </p:cNvPr>
          <p:cNvPicPr>
            <a:picLocks noChangeAspect="1"/>
          </p:cNvPicPr>
          <p:nvPr/>
        </p:nvPicPr>
        <p:blipFill>
          <a:blip r:embed="rId3"/>
          <a:stretch>
            <a:fillRect/>
          </a:stretch>
        </p:blipFill>
        <p:spPr>
          <a:xfrm>
            <a:off x="3124200" y="604452"/>
            <a:ext cx="5867400" cy="3075031"/>
          </a:xfrm>
          <a:prstGeom prst="rect">
            <a:avLst/>
          </a:prstGeom>
        </p:spPr>
      </p:pic>
    </p:spTree>
    <p:extLst>
      <p:ext uri="{BB962C8B-B14F-4D97-AF65-F5344CB8AC3E}">
        <p14:creationId xmlns:p14="http://schemas.microsoft.com/office/powerpoint/2010/main" val="36266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2B8B98DC-1C39-4EEB-A435-EA32C1B5F16A}"/>
              </a:ext>
            </a:extLst>
          </p:cNvPr>
          <p:cNvSpPr txBox="1">
            <a:spLocks/>
          </p:cNvSpPr>
          <p:nvPr/>
        </p:nvSpPr>
        <p:spPr>
          <a:xfrm>
            <a:off x="4572002" y="3653246"/>
            <a:ext cx="4343398" cy="297615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Time-aligned Event Scoring (TAES)</a:t>
            </a:r>
          </a:p>
        </p:txBody>
      </p:sp>
      <p:sp>
        <p:nvSpPr>
          <p:cNvPr id="10" name="Content Placeholder 2">
            <a:extLst>
              <a:ext uri="{FF2B5EF4-FFF2-40B4-BE49-F238E27FC236}">
                <a16:creationId xmlns:a16="http://schemas.microsoft.com/office/drawing/2014/main" id="{F45D8B27-FD1C-47FD-B75E-F6F3E4FB35FF}"/>
              </a:ext>
            </a:extLst>
          </p:cNvPr>
          <p:cNvSpPr txBox="1">
            <a:spLocks/>
          </p:cNvSpPr>
          <p:nvPr/>
        </p:nvSpPr>
        <p:spPr>
          <a:xfrm>
            <a:off x="228600" y="647701"/>
            <a:ext cx="8686800" cy="5981698"/>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Similar to EPCH, TAES scores events based on their time-alignments.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seizure can vary in duration from a few seconds to hours depending on its type and severity. TAES attempts to balance errors on short duration events with errors on long duration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amount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 is tabulated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for each error.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Each event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weighed equally by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normalizing the score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a range of [0.0,1.0].</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hypotheses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that map to the same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are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accumulated into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score.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that map to the same hypothesis event add FP errors for all but the first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13" name="Picture 12">
            <a:extLst>
              <a:ext uri="{FF2B5EF4-FFF2-40B4-BE49-F238E27FC236}">
                <a16:creationId xmlns:a16="http://schemas.microsoft.com/office/drawing/2014/main" id="{E31E777C-7C79-44A0-B5B1-0D3DF2340FF7}"/>
              </a:ext>
            </a:extLst>
          </p:cNvPr>
          <p:cNvPicPr>
            <a:picLocks noChangeAspect="1"/>
          </p:cNvPicPr>
          <p:nvPr/>
        </p:nvPicPr>
        <p:blipFill>
          <a:blip r:embed="rId3"/>
          <a:stretch>
            <a:fillRect/>
          </a:stretch>
        </p:blipFill>
        <p:spPr>
          <a:xfrm>
            <a:off x="2895600" y="1962141"/>
            <a:ext cx="6070209" cy="3219459"/>
          </a:xfrm>
          <a:prstGeom prst="rect">
            <a:avLst/>
          </a:prstGeom>
        </p:spPr>
      </p:pic>
    </p:spTree>
    <p:extLst>
      <p:ext uri="{BB962C8B-B14F-4D97-AF65-F5344CB8AC3E}">
        <p14:creationId xmlns:p14="http://schemas.microsoft.com/office/powerpoint/2010/main" val="40629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659F-07C3-0B44-AE50-40004277816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System Performance – Neureka Leaderboard</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99EE302-89ED-1D4C-A2FF-91260BFC677A}"/>
                  </a:ext>
                </a:extLst>
              </p:cNvPr>
              <p:cNvSpPr txBox="1">
                <a:spLocks/>
              </p:cNvSpPr>
              <p:nvPr/>
            </p:nvSpPr>
            <p:spPr>
              <a:xfrm>
                <a:off x="152400" y="627016"/>
                <a:ext cx="8889609" cy="973184"/>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Submissions were scored using the TAES metric and a weighted measure that combines sensitivity, false alarms and the number of channels:</a:t>
                </a:r>
              </a:p>
              <a:p>
                <a:pPr marL="0" marR="0" lvl="0" indent="0" algn="l" defTabSz="457200" rtl="0" eaLnBrk="1" fontAlgn="auto" latinLnBrk="0" hangingPunct="1">
                  <a:lnSpc>
                    <a:spcPct val="100000"/>
                  </a:lnSpc>
                  <a:spcBef>
                    <a:spcPts val="0"/>
                  </a:spcBef>
                  <a:spcAft>
                    <a:spcPts val="40000"/>
                  </a:spcAft>
                  <a:buClrTx/>
                  <a:buSzTx/>
                  <a:buFont typeface="Arial" charset="0"/>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𝑺𝒆𝒏𝒔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mc:Choice>
        <mc:Fallback xmlns="">
          <p:sp>
            <p:nvSpPr>
              <p:cNvPr id="6" name="Content Placeholder 2">
                <a:extLst>
                  <a:ext uri="{FF2B5EF4-FFF2-40B4-BE49-F238E27FC236}">
                    <a16:creationId xmlns:a16="http://schemas.microsoft.com/office/drawing/2014/main" id="{999EE302-89ED-1D4C-A2FF-91260BFC677A}"/>
                  </a:ext>
                </a:extLst>
              </p:cNvPr>
              <p:cNvSpPr txBox="1">
                <a:spLocks noRot="1" noChangeAspect="1" noMove="1" noResize="1" noEditPoints="1" noAdjustHandles="1" noChangeArrowheads="1" noChangeShapeType="1" noTextEdit="1"/>
              </p:cNvSpPr>
              <p:nvPr/>
            </p:nvSpPr>
            <p:spPr>
              <a:xfrm>
                <a:off x="152400" y="627016"/>
                <a:ext cx="8889609" cy="973184"/>
              </a:xfrm>
              <a:prstGeom prst="rect">
                <a:avLst/>
              </a:prstGeom>
              <a:blipFill>
                <a:blip r:embed="rId3"/>
                <a:stretch>
                  <a:fillRect l="-1571" t="-7692" r="-143" b="-384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3812A01-C1E7-DE42-8BC2-6BDDB2A7DE3D}"/>
              </a:ext>
            </a:extLst>
          </p:cNvPr>
          <p:cNvPicPr>
            <a:picLocks noChangeAspect="1"/>
          </p:cNvPicPr>
          <p:nvPr/>
        </p:nvPicPr>
        <p:blipFill>
          <a:blip r:embed="rId4"/>
          <a:srcRect/>
          <a:stretch/>
        </p:blipFill>
        <p:spPr>
          <a:xfrm>
            <a:off x="152399" y="1676400"/>
            <a:ext cx="8889609" cy="4681735"/>
          </a:xfrm>
          <a:prstGeom prst="rect">
            <a:avLst/>
          </a:prstGeom>
        </p:spPr>
      </p:pic>
      <p:sp>
        <p:nvSpPr>
          <p:cNvPr id="3" name="Rectangle 2">
            <a:extLst>
              <a:ext uri="{FF2B5EF4-FFF2-40B4-BE49-F238E27FC236}">
                <a16:creationId xmlns:a16="http://schemas.microsoft.com/office/drawing/2014/main" id="{902CC886-0881-7246-BE84-38ADAEFE40EC}"/>
              </a:ext>
            </a:extLst>
          </p:cNvPr>
          <p:cNvSpPr/>
          <p:nvPr/>
        </p:nvSpPr>
        <p:spPr>
          <a:xfrm>
            <a:off x="152399" y="22860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ular Callout 6">
            <a:extLst>
              <a:ext uri="{FF2B5EF4-FFF2-40B4-BE49-F238E27FC236}">
                <a16:creationId xmlns:a16="http://schemas.microsoft.com/office/drawing/2014/main" id="{CE8B472C-5E0C-4644-90A8-3678246A8F4F}"/>
              </a:ext>
            </a:extLst>
          </p:cNvPr>
          <p:cNvSpPr/>
          <p:nvPr/>
        </p:nvSpPr>
        <p:spPr>
          <a:xfrm>
            <a:off x="2743200" y="1505274"/>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sia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DD4B218-BEF8-994D-9412-DD7F2A8957E6}"/>
              </a:ext>
            </a:extLst>
          </p:cNvPr>
          <p:cNvSpPr/>
          <p:nvPr/>
        </p:nvSpPr>
        <p:spPr>
          <a:xfrm>
            <a:off x="152399" y="25908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ular Callout 8">
            <a:extLst>
              <a:ext uri="{FF2B5EF4-FFF2-40B4-BE49-F238E27FC236}">
                <a16:creationId xmlns:a16="http://schemas.microsoft.com/office/drawing/2014/main" id="{12EF6B33-3E19-2B44-8FE7-FDCB69B4399D}"/>
              </a:ext>
            </a:extLst>
          </p:cNvPr>
          <p:cNvSpPr/>
          <p:nvPr/>
        </p:nvSpPr>
        <p:spPr>
          <a:xfrm>
            <a:off x="2514600" y="1801836"/>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pnc98</a:t>
            </a:r>
          </a:p>
        </p:txBody>
      </p:sp>
      <p:sp>
        <p:nvSpPr>
          <p:cNvPr id="10" name="Rectangle 9">
            <a:extLst>
              <a:ext uri="{FF2B5EF4-FFF2-40B4-BE49-F238E27FC236}">
                <a16:creationId xmlns:a16="http://schemas.microsoft.com/office/drawing/2014/main" id="{C8E66937-E263-CE46-A2E5-0DCF589C00AB}"/>
              </a:ext>
            </a:extLst>
          </p:cNvPr>
          <p:cNvSpPr/>
          <p:nvPr/>
        </p:nvSpPr>
        <p:spPr>
          <a:xfrm>
            <a:off x="101992" y="3641505"/>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ular Callout 10">
            <a:extLst>
              <a:ext uri="{FF2B5EF4-FFF2-40B4-BE49-F238E27FC236}">
                <a16:creationId xmlns:a16="http://schemas.microsoft.com/office/drawing/2014/main" id="{BF1C2657-EF04-C041-A32A-F88A6BCB6105}"/>
              </a:ext>
            </a:extLst>
          </p:cNvPr>
          <p:cNvSpPr/>
          <p:nvPr/>
        </p:nvSpPr>
        <p:spPr>
          <a:xfrm>
            <a:off x="4368443" y="2927611"/>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yff</a:t>
            </a:r>
          </a:p>
        </p:txBody>
      </p:sp>
      <p:sp>
        <p:nvSpPr>
          <p:cNvPr id="12" name="Rectangle 11">
            <a:extLst>
              <a:ext uri="{FF2B5EF4-FFF2-40B4-BE49-F238E27FC236}">
                <a16:creationId xmlns:a16="http://schemas.microsoft.com/office/drawing/2014/main" id="{2B86923C-92A1-AE4C-99BC-661E42B1CACC}"/>
              </a:ext>
            </a:extLst>
          </p:cNvPr>
          <p:cNvSpPr/>
          <p:nvPr/>
        </p:nvSpPr>
        <p:spPr>
          <a:xfrm>
            <a:off x="5009" y="3362174"/>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ular Callout 12">
            <a:extLst>
              <a:ext uri="{FF2B5EF4-FFF2-40B4-BE49-F238E27FC236}">
                <a16:creationId xmlns:a16="http://schemas.microsoft.com/office/drawing/2014/main" id="{9667AF8B-EB9E-D044-88F4-0A5BA86667A0}"/>
              </a:ext>
            </a:extLst>
          </p:cNvPr>
          <p:cNvSpPr/>
          <p:nvPr/>
        </p:nvSpPr>
        <p:spPr>
          <a:xfrm>
            <a:off x="2965033" y="2643119"/>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1zk</a:t>
            </a:r>
          </a:p>
        </p:txBody>
      </p:sp>
    </p:spTree>
    <p:extLst>
      <p:ext uri="{BB962C8B-B14F-4D97-AF65-F5344CB8AC3E}">
        <p14:creationId xmlns:p14="http://schemas.microsoft.com/office/powerpoint/2010/main" val="29030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Introduction</a:t>
            </a:r>
          </a:p>
        </p:txBody>
      </p:sp>
      <p:sp>
        <p:nvSpPr>
          <p:cNvPr id="8" name="Rectangle 4"/>
          <p:cNvSpPr>
            <a:spLocks noChangeArrowheads="1"/>
          </p:cNvSpPr>
          <p:nvPr/>
        </p:nvSpPr>
        <p:spPr bwMode="auto">
          <a:xfrm>
            <a:off x="228600" y="685799"/>
            <a:ext cx="8699317" cy="446314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In this section of the course, we seek mathematical foundations that are </a:t>
            </a:r>
            <a:r>
              <a:rPr lang="en-US" sz="1800" b="1" dirty="0">
                <a:solidFill>
                  <a:schemeClr val="accent1"/>
                </a:solidFill>
              </a:rPr>
              <a:t>independent</a:t>
            </a:r>
            <a:r>
              <a:rPr lang="en-US" sz="1800" b="1" dirty="0"/>
              <a:t> of a particular classifier or algorithm.</a:t>
            </a:r>
          </a:p>
          <a:p>
            <a:pPr marL="165100" indent="-165100" eaLnBrk="1" hangingPunct="1">
              <a:spcAft>
                <a:spcPts val="1200"/>
              </a:spcAft>
              <a:buFont typeface="Arial" pitchFamily="34" charset="0"/>
              <a:buChar char="•"/>
              <a:defRPr/>
            </a:pPr>
            <a:r>
              <a:rPr lang="en-US" sz="1800" b="1" dirty="0"/>
              <a:t>Are there techniques that we can use to make </a:t>
            </a:r>
            <a:r>
              <a:rPr lang="en-US" sz="1800" b="1" dirty="0">
                <a:solidFill>
                  <a:schemeClr val="accent1"/>
                </a:solidFill>
              </a:rPr>
              <a:t>any</a:t>
            </a:r>
            <a:r>
              <a:rPr lang="en-US" sz="1800" b="1" dirty="0"/>
              <a:t> algorithm better?</a:t>
            </a:r>
          </a:p>
          <a:p>
            <a:pPr marL="165100" indent="-165100" eaLnBrk="1" hangingPunct="1">
              <a:spcAft>
                <a:spcPts val="1200"/>
              </a:spcAft>
              <a:buFont typeface="Arial" pitchFamily="34" charset="0"/>
              <a:buChar char="•"/>
              <a:defRPr/>
            </a:pPr>
            <a:r>
              <a:rPr lang="en-US" sz="1800" b="1" dirty="0"/>
              <a:t>We will discuss techniques, such as jackknifing or </a:t>
            </a:r>
            <a:r>
              <a:rPr lang="en-US" sz="1800" b="1" dirty="0">
                <a:solidFill>
                  <a:schemeClr val="accent1"/>
                </a:solidFill>
              </a:rPr>
              <a:t>cross-validation</a:t>
            </a:r>
            <a:r>
              <a:rPr lang="en-US" sz="1800" b="1" dirty="0"/>
              <a:t>, that can be applied to any algorithm.</a:t>
            </a:r>
          </a:p>
          <a:p>
            <a:pPr marL="165100" indent="-165100" eaLnBrk="1" hangingPunct="1">
              <a:spcAft>
                <a:spcPts val="1200"/>
              </a:spcAft>
              <a:buFont typeface="Arial" pitchFamily="34" charset="0"/>
              <a:buChar char="•"/>
              <a:defRPr/>
            </a:pPr>
            <a:r>
              <a:rPr lang="en-US" sz="1800" b="1" dirty="0"/>
              <a:t>We will also discuss some important philosophical points:</a:t>
            </a:r>
          </a:p>
          <a:p>
            <a:pPr marL="346075" indent="-173038" eaLnBrk="1" hangingPunct="1">
              <a:spcAft>
                <a:spcPts val="1200"/>
              </a:spcAft>
              <a:buFont typeface="Wingdings" pitchFamily="2" charset="2"/>
              <a:buChar char="§"/>
              <a:defRPr/>
            </a:pPr>
            <a:r>
              <a:rPr lang="en-US" sz="1800" b="1" dirty="0"/>
              <a:t>No pattern classification method is inherently superior to any other.</a:t>
            </a:r>
          </a:p>
          <a:p>
            <a:pPr marL="346075" indent="-173038" eaLnBrk="1" hangingPunct="1">
              <a:spcAft>
                <a:spcPts val="1200"/>
              </a:spcAft>
              <a:buFont typeface="Wingdings" pitchFamily="2" charset="2"/>
              <a:buChar char="§"/>
              <a:defRPr/>
            </a:pPr>
            <a:r>
              <a:rPr lang="en-US" sz="1800" b="1" dirty="0"/>
              <a:t>It is the type of problem, prior distributions and other application-specific information that determine which algorithm is best.</a:t>
            </a:r>
          </a:p>
          <a:p>
            <a:pPr marL="165100" indent="-165100" eaLnBrk="1" hangingPunct="1">
              <a:spcAft>
                <a:spcPts val="1200"/>
              </a:spcAft>
              <a:buFont typeface="Arial" pitchFamily="34" charset="0"/>
              <a:buChar char="•"/>
              <a:defRPr/>
            </a:pPr>
            <a:r>
              <a:rPr lang="en-US" sz="1800" b="1" dirty="0"/>
              <a:t>Can we develop techniques or design guidelines to match an algorithm to an application and to predict its performance?</a:t>
            </a:r>
          </a:p>
          <a:p>
            <a:pPr marL="165100" indent="-165100" eaLnBrk="1" hangingPunct="1">
              <a:spcAft>
                <a:spcPts val="1200"/>
              </a:spcAft>
              <a:buFont typeface="Arial" pitchFamily="34" charset="0"/>
              <a:buChar char="•"/>
              <a:defRPr/>
            </a:pPr>
            <a:r>
              <a:rPr lang="en-US" sz="1800" b="1" dirty="0"/>
              <a:t>Can we combine classifiers to get better performance?</a:t>
            </a:r>
          </a:p>
        </p:txBody>
      </p:sp>
    </p:spTree>
    <p:extLst>
      <p:ext uri="{BB962C8B-B14F-4D97-AF65-F5344CB8AC3E}">
        <p14:creationId xmlns:p14="http://schemas.microsoft.com/office/powerpoint/2010/main" val="3116231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All sites were invited to submit detailed results. Only four external sites participated: Lan Wei (1zk), </a:t>
            </a:r>
            <a:r>
              <a:rPr kumimoji="0" lang="en-US" sz="1800" b="1" i="0" u="none" strike="noStrike" kern="1200" cap="none" spc="0" normalizeH="0" baseline="0" noProof="0" dirty="0" err="1">
                <a:ln>
                  <a:noFill/>
                </a:ln>
                <a:solidFill>
                  <a:prstClr val="black"/>
                </a:solidFill>
                <a:effectLst/>
                <a:uLnTx/>
                <a:uFillTx/>
                <a:latin typeface="Arial" charset="0"/>
                <a:ea typeface="+mn-ea"/>
                <a:cs typeface="Arial" charset="0"/>
              </a:rPr>
              <a:t>NeuroSyd</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(pnc98), EEG miners (yff) and Biomed Irregulars (sia).</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included an internally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developed system (nedc).</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Some sites could not produce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detailed hypothesis files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necessary for analysis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sym typeface="Wingdings" pitchFamily="2" charset="2"/>
              </a:rPr>
              <a: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Comparisons using multiple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evaluation metrics gives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greater insight into a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system’s behavior.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and 1zk are balanced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 have the highest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sensitivities but higher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was biased to have 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FA rate. It is conservative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how it assigns an onset.</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a:extLst>
              <a:ext uri="{FF2B5EF4-FFF2-40B4-BE49-F238E27FC236}">
                <a16:creationId xmlns:a16="http://schemas.microsoft.com/office/drawing/2014/main" id="{023B459E-993F-4EEB-AD4B-78EA9E1B3C2D}"/>
              </a:ext>
            </a:extLst>
          </p:cNvPr>
          <p:cNvGraphicFramePr>
            <a:graphicFrameLocks noGrp="1"/>
          </p:cNvGraphicFramePr>
          <p:nvPr/>
        </p:nvGraphicFramePr>
        <p:xfrm>
          <a:off x="3886199" y="1680196"/>
          <a:ext cx="5029201" cy="4568204"/>
        </p:xfrm>
        <a:graphic>
          <a:graphicData uri="http://schemas.openxmlformats.org/drawingml/2006/table">
            <a:tbl>
              <a:tblPr firstRow="1" firstCol="1" bandRow="1">
                <a:tableStyleId>{5C22544A-7EE6-4342-B048-85BDC9FD1C3A}</a:tableStyleId>
              </a:tblPr>
              <a:tblGrid>
                <a:gridCol w="469035">
                  <a:extLst>
                    <a:ext uri="{9D8B030D-6E8A-4147-A177-3AD203B41FA5}">
                      <a16:colId xmlns:a16="http://schemas.microsoft.com/office/drawing/2014/main" val="156686551"/>
                    </a:ext>
                  </a:extLst>
                </a:gridCol>
                <a:gridCol w="670050">
                  <a:extLst>
                    <a:ext uri="{9D8B030D-6E8A-4147-A177-3AD203B41FA5}">
                      <a16:colId xmlns:a16="http://schemas.microsoft.com/office/drawing/2014/main" val="3028001600"/>
                    </a:ext>
                  </a:extLst>
                </a:gridCol>
                <a:gridCol w="972529">
                  <a:extLst>
                    <a:ext uri="{9D8B030D-6E8A-4147-A177-3AD203B41FA5}">
                      <a16:colId xmlns:a16="http://schemas.microsoft.com/office/drawing/2014/main" val="797394504"/>
                    </a:ext>
                  </a:extLst>
                </a:gridCol>
                <a:gridCol w="972529">
                  <a:extLst>
                    <a:ext uri="{9D8B030D-6E8A-4147-A177-3AD203B41FA5}">
                      <a16:colId xmlns:a16="http://schemas.microsoft.com/office/drawing/2014/main" val="1950183637"/>
                    </a:ext>
                  </a:extLst>
                </a:gridCol>
                <a:gridCol w="972529">
                  <a:extLst>
                    <a:ext uri="{9D8B030D-6E8A-4147-A177-3AD203B41FA5}">
                      <a16:colId xmlns:a16="http://schemas.microsoft.com/office/drawing/2014/main" val="3536881202"/>
                    </a:ext>
                  </a:extLst>
                </a:gridCol>
                <a:gridCol w="972529">
                  <a:extLst>
                    <a:ext uri="{9D8B030D-6E8A-4147-A177-3AD203B41FA5}">
                      <a16:colId xmlns:a16="http://schemas.microsoft.com/office/drawing/2014/main" val="3552155332"/>
                    </a:ext>
                  </a:extLst>
                </a:gridCol>
              </a:tblGrid>
              <a:tr h="334252">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D</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34252">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p>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C</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36.28</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97.89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40.29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23.92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99.65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17.03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Tree>
    <p:extLst>
      <p:ext uri="{BB962C8B-B14F-4D97-AF65-F5344CB8AC3E}">
        <p14:creationId xmlns:p14="http://schemas.microsoft.com/office/powerpoint/2010/main" val="32140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1zk performs well on isolated events because FA rates for all metrics are comparable. The difference between OVLP and TAES sensitivities suggest that while parts of an event are identified correctly, the alignments are off.</a:t>
            </a:r>
            <a:endParaRPr kumimoji="0" lang="en-US" sz="1800" b="1" i="0" u="none" strike="noStrike" kern="1200" cap="none" spc="0" normalizeH="0" baseline="0" noProof="0" dirty="0">
              <a:ln>
                <a:noFill/>
              </a:ln>
              <a:solidFill>
                <a:prstClr val="black"/>
              </a:solidFill>
              <a:effectLst/>
              <a:highlight>
                <a:srgbClr val="FFFF00"/>
              </a:highligh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is conservative in detecting</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boundaries and only correctly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identifies the center region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of an event.</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yff detects regions which extend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beyond the boundaries of an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 This is inferred by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comparing OVLP FA rates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and EPCH FA rates.</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tends to generate a single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long hypothesis that maps 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which</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can be seen by difference in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 for OVLP and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Overall performance was better 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eval set than the dev sets which suggests the eval set is relatively easier.</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a:extLst>
              <a:ext uri="{FF2B5EF4-FFF2-40B4-BE49-F238E27FC236}">
                <a16:creationId xmlns:a16="http://schemas.microsoft.com/office/drawing/2014/main" id="{023B459E-993F-4EEB-AD4B-78EA9E1B3C2D}"/>
              </a:ext>
            </a:extLst>
          </p:cNvPr>
          <p:cNvGraphicFramePr>
            <a:graphicFrameLocks noGrp="1"/>
          </p:cNvGraphicFramePr>
          <p:nvPr/>
        </p:nvGraphicFramePr>
        <p:xfrm>
          <a:off x="4332515" y="1585736"/>
          <a:ext cx="4571999" cy="4560920"/>
        </p:xfrm>
        <a:graphic>
          <a:graphicData uri="http://schemas.openxmlformats.org/drawingml/2006/table">
            <a:tbl>
              <a:tblPr firstRow="1" firstCol="1" bandRow="1">
                <a:tableStyleId>{5C22544A-7EE6-4342-B048-85BDC9FD1C3A}</a:tableStyleId>
              </a:tblPr>
              <a:tblGrid>
                <a:gridCol w="426395">
                  <a:extLst>
                    <a:ext uri="{9D8B030D-6E8A-4147-A177-3AD203B41FA5}">
                      <a16:colId xmlns:a16="http://schemas.microsoft.com/office/drawing/2014/main" val="156686551"/>
                    </a:ext>
                  </a:extLst>
                </a:gridCol>
                <a:gridCol w="609136">
                  <a:extLst>
                    <a:ext uri="{9D8B030D-6E8A-4147-A177-3AD203B41FA5}">
                      <a16:colId xmlns:a16="http://schemas.microsoft.com/office/drawing/2014/main" val="3028001600"/>
                    </a:ext>
                  </a:extLst>
                </a:gridCol>
                <a:gridCol w="884117">
                  <a:extLst>
                    <a:ext uri="{9D8B030D-6E8A-4147-A177-3AD203B41FA5}">
                      <a16:colId xmlns:a16="http://schemas.microsoft.com/office/drawing/2014/main" val="797394504"/>
                    </a:ext>
                  </a:extLst>
                </a:gridCol>
                <a:gridCol w="884117">
                  <a:extLst>
                    <a:ext uri="{9D8B030D-6E8A-4147-A177-3AD203B41FA5}">
                      <a16:colId xmlns:a16="http://schemas.microsoft.com/office/drawing/2014/main" val="1950183637"/>
                    </a:ext>
                  </a:extLst>
                </a:gridCol>
                <a:gridCol w="884117">
                  <a:extLst>
                    <a:ext uri="{9D8B030D-6E8A-4147-A177-3AD203B41FA5}">
                      <a16:colId xmlns:a16="http://schemas.microsoft.com/office/drawing/2014/main" val="3536881202"/>
                    </a:ext>
                  </a:extLst>
                </a:gridCol>
                <a:gridCol w="884117">
                  <a:extLst>
                    <a:ext uri="{9D8B030D-6E8A-4147-A177-3AD203B41FA5}">
                      <a16:colId xmlns:a16="http://schemas.microsoft.com/office/drawing/2014/main" val="3552155332"/>
                    </a:ext>
                  </a:extLst>
                </a:gridCol>
              </a:tblGrid>
              <a:tr h="300799">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D</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17517">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p>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C</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36.28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97.89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23.92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99.65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0.85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17.03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3" name="Rectangle 2">
            <a:extLst>
              <a:ext uri="{FF2B5EF4-FFF2-40B4-BE49-F238E27FC236}">
                <a16:creationId xmlns:a16="http://schemas.microsoft.com/office/drawing/2014/main" id="{C44DBEED-E554-3641-A604-956A6B1C5EF2}"/>
              </a:ext>
            </a:extLst>
          </p:cNvPr>
          <p:cNvSpPr/>
          <p:nvPr/>
        </p:nvSpPr>
        <p:spPr>
          <a:xfrm>
            <a:off x="5359062" y="1600199"/>
            <a:ext cx="889338" cy="4523420"/>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948907A-B040-E645-B2F8-C660033AFD5F}"/>
              </a:ext>
            </a:extLst>
          </p:cNvPr>
          <p:cNvSpPr/>
          <p:nvPr/>
        </p:nvSpPr>
        <p:spPr>
          <a:xfrm>
            <a:off x="6248400" y="1580018"/>
            <a:ext cx="889338" cy="4543602"/>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40CBD65-0D3E-8446-B0B4-AFF1B061B59D}"/>
              </a:ext>
            </a:extLst>
          </p:cNvPr>
          <p:cNvSpPr/>
          <p:nvPr/>
        </p:nvSpPr>
        <p:spPr>
          <a:xfrm>
            <a:off x="7137738" y="1580017"/>
            <a:ext cx="889338" cy="454932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22D6911-650A-3949-AD34-0BB0D71131AB}"/>
              </a:ext>
            </a:extLst>
          </p:cNvPr>
          <p:cNvSpPr/>
          <p:nvPr/>
        </p:nvSpPr>
        <p:spPr>
          <a:xfrm>
            <a:off x="8027076" y="1600199"/>
            <a:ext cx="895412" cy="4523419"/>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37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map&#10;&#10;Description automatically generated">
            <a:extLst>
              <a:ext uri="{FF2B5EF4-FFF2-40B4-BE49-F238E27FC236}">
                <a16:creationId xmlns:a16="http://schemas.microsoft.com/office/drawing/2014/main" id="{7E316BCE-E254-47FF-97AC-D740621B352A}"/>
              </a:ext>
            </a:extLst>
          </p:cNvPr>
          <p:cNvPicPr/>
          <p:nvPr/>
        </p:nvPicPr>
        <p:blipFill>
          <a:blip r:embed="rId3">
            <a:extLst>
              <a:ext uri="{28A0092B-C50C-407E-A947-70E740481C1C}">
                <a14:useLocalDpi xmlns:a14="http://schemas.microsoft.com/office/drawing/2010/main" val="0"/>
              </a:ext>
            </a:extLst>
          </a:blip>
          <a:stretch>
            <a:fillRect/>
          </a:stretch>
        </p:blipFill>
        <p:spPr>
          <a:xfrm>
            <a:off x="654049" y="3505200"/>
            <a:ext cx="4102100" cy="3048000"/>
          </a:xfrm>
          <a:prstGeom prst="rect">
            <a:avLst/>
          </a:prstGeom>
        </p:spPr>
      </p:pic>
      <p:sp>
        <p:nvSpPr>
          <p:cNvPr id="5" name="Title 1">
            <a:extLst>
              <a:ext uri="{FF2B5EF4-FFF2-40B4-BE49-F238E27FC236}">
                <a16:creationId xmlns:a16="http://schemas.microsoft.com/office/drawing/2014/main" id="{94A92741-854D-4360-875E-67F52428EDF2}"/>
              </a:ext>
            </a:extLst>
          </p:cNvPr>
          <p:cNvSpPr txBox="1">
            <a:spLocks/>
          </p:cNvSpPr>
          <p:nvPr/>
        </p:nvSpPr>
        <p:spPr>
          <a:xfrm>
            <a:off x="228600" y="5286"/>
            <a:ext cx="8686800" cy="457196"/>
          </a:xfrm>
          <a:prstGeom prst="rect">
            <a:avLst/>
          </a:prstGeom>
        </p:spPr>
        <p:txBody>
          <a:bodyPr vert="horz" wrap="none" lIns="0" tIns="0" rIns="0" bIns="0" rtlCol="0" anchor="ctr" anchorCtr="0">
            <a:noAutofit/>
          </a:bodyPr>
          <a:lstStyle>
            <a:defPPr>
              <a:defRPr lang="en-US"/>
            </a:defPPr>
            <a:lvl1pPr defTabSz="457189">
              <a:spcBef>
                <a:spcPct val="0"/>
              </a:spcBef>
              <a:buNone/>
              <a:defRPr sz="2400" b="1" baseline="0">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DET Analysis: nedc vs. sia (eval)</a:t>
            </a:r>
          </a:p>
        </p:txBody>
      </p:sp>
      <p:graphicFrame>
        <p:nvGraphicFramePr>
          <p:cNvPr id="8" name="Table 7">
            <a:extLst>
              <a:ext uri="{FF2B5EF4-FFF2-40B4-BE49-F238E27FC236}">
                <a16:creationId xmlns:a16="http://schemas.microsoft.com/office/drawing/2014/main" id="{C8429C15-11ED-4E0D-A3C3-95CC20E28F93}"/>
              </a:ext>
            </a:extLst>
          </p:cNvPr>
          <p:cNvGraphicFramePr>
            <a:graphicFrameLocks noGrp="1"/>
          </p:cNvGraphicFramePr>
          <p:nvPr/>
        </p:nvGraphicFramePr>
        <p:xfrm>
          <a:off x="5398951" y="1036976"/>
          <a:ext cx="3516449" cy="5159765"/>
        </p:xfrm>
        <a:graphic>
          <a:graphicData uri="http://schemas.openxmlformats.org/drawingml/2006/table">
            <a:tbl>
              <a:tblPr firstRow="1" firstCol="1" bandRow="1">
                <a:tableStyleId>{5C22544A-7EE6-4342-B048-85BDC9FD1C3A}</a:tableStyleId>
              </a:tblPr>
              <a:tblGrid>
                <a:gridCol w="749148">
                  <a:extLst>
                    <a:ext uri="{9D8B030D-6E8A-4147-A177-3AD203B41FA5}">
                      <a16:colId xmlns:a16="http://schemas.microsoft.com/office/drawing/2014/main" val="2915660537"/>
                    </a:ext>
                  </a:extLst>
                </a:gridCol>
                <a:gridCol w="921815">
                  <a:extLst>
                    <a:ext uri="{9D8B030D-6E8A-4147-A177-3AD203B41FA5}">
                      <a16:colId xmlns:a16="http://schemas.microsoft.com/office/drawing/2014/main" val="3695817376"/>
                    </a:ext>
                  </a:extLst>
                </a:gridCol>
                <a:gridCol w="922743">
                  <a:extLst>
                    <a:ext uri="{9D8B030D-6E8A-4147-A177-3AD203B41FA5}">
                      <a16:colId xmlns:a16="http://schemas.microsoft.com/office/drawing/2014/main" val="3082870610"/>
                    </a:ext>
                  </a:extLst>
                </a:gridCol>
                <a:gridCol w="922743">
                  <a:extLst>
                    <a:ext uri="{9D8B030D-6E8A-4147-A177-3AD203B41FA5}">
                      <a16:colId xmlns:a16="http://schemas.microsoft.com/office/drawing/2014/main" val="2876474353"/>
                    </a:ext>
                  </a:extLst>
                </a:gridCol>
              </a:tblGrid>
              <a:tr h="244163">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Scores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h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sia</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nedc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30407124"/>
                  </a:ext>
                </a:extLst>
              </a:tr>
              <a:tr h="325120">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W</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22.70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41.08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872292849"/>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99.02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93.20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92344883"/>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13.36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683106387"/>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D</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A</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L</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23.45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31799316"/>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94.39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90827611"/>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11.77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841612048"/>
                  </a:ext>
                </a:extLst>
              </a:tr>
              <a:tr h="332235">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E</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C</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H</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12.84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51.58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4037338879"/>
                  </a:ext>
                </a:extLst>
              </a:tr>
              <a:tr h="332235">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11017052"/>
                  </a:ext>
                </a:extLst>
              </a:tr>
              <a:tr h="332235">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593407968"/>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O</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V</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L</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23.26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056573974"/>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99.74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95.54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51356929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11.45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623306510"/>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T</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A</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E</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S</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11.37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35.55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93381107"/>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99.46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91.80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4766533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0.99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854083827"/>
                  </a:ext>
                </a:extLst>
              </a:tr>
            </a:tbl>
          </a:graphicData>
        </a:graphic>
      </p:graphicFrame>
      <p:sp>
        <p:nvSpPr>
          <p:cNvPr id="9" name="Content Placeholder 2">
            <a:extLst>
              <a:ext uri="{FF2B5EF4-FFF2-40B4-BE49-F238E27FC236}">
                <a16:creationId xmlns:a16="http://schemas.microsoft.com/office/drawing/2014/main" id="{EEAE2B25-A7A5-4C4C-ABAC-78E2C9A6F71D}"/>
              </a:ext>
            </a:extLst>
          </p:cNvPr>
          <p:cNvSpPr txBox="1">
            <a:spLocks/>
          </p:cNvSpPr>
          <p:nvPr/>
        </p:nvSpPr>
        <p:spPr>
          <a:xfrm>
            <a:off x="228599" y="609600"/>
            <a:ext cx="4953001" cy="60198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sites could not provide data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suitable for DET curve analysis because their systems did not output a ‘confidence’:</a:t>
            </a:r>
          </a:p>
          <a:p>
            <a:pPr marL="465138" marR="0" lvl="0" indent="-285750" algn="l" defTabSz="457200" rtl="0" eaLnBrk="1" fontAlgn="auto" latinLnBrk="0" hangingPunct="1">
              <a:lnSpc>
                <a:spcPct val="100000"/>
              </a:lnSpc>
              <a:spcBef>
                <a:spcPts val="0"/>
              </a:spcBef>
              <a:spcAft>
                <a:spcPts val="6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sia has a low FA rate at the expense of sensitivity.</a:t>
            </a:r>
          </a:p>
          <a:p>
            <a:pPr marL="465138" marR="0" lvl="0" indent="-285750" algn="l" defTabSz="457200" rtl="0" eaLnBrk="1" fontAlgn="auto" latinLnBrk="0" hangingPunct="1">
              <a:lnSpc>
                <a:spcPct val="100000"/>
              </a:lnSpc>
              <a:spcBef>
                <a:spcPts val="0"/>
              </a:spcBef>
              <a:spcAft>
                <a:spcPts val="12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has a higher sensitivity and a higher FA rate.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cases like this, performance must be compared using a DET curve:</a:t>
            </a:r>
          </a:p>
        </p:txBody>
      </p:sp>
      <p:sp>
        <p:nvSpPr>
          <p:cNvPr id="7" name="Rectangle 6">
            <a:extLst>
              <a:ext uri="{FF2B5EF4-FFF2-40B4-BE49-F238E27FC236}">
                <a16:creationId xmlns:a16="http://schemas.microsoft.com/office/drawing/2014/main" id="{19B6BBE3-8EF3-5841-A37F-DA1DA18CFB98}"/>
              </a:ext>
            </a:extLst>
          </p:cNvPr>
          <p:cNvSpPr/>
          <p:nvPr/>
        </p:nvSpPr>
        <p:spPr>
          <a:xfrm>
            <a:off x="7983539" y="1036976"/>
            <a:ext cx="931862" cy="5135224"/>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467C3BB-9291-8945-A720-4AEC9E009461}"/>
              </a:ext>
            </a:extLst>
          </p:cNvPr>
          <p:cNvSpPr/>
          <p:nvPr/>
        </p:nvSpPr>
        <p:spPr>
          <a:xfrm>
            <a:off x="7053263" y="1061517"/>
            <a:ext cx="930275" cy="533400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46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A5A8-A274-49BA-8A5D-B2D68FF47811}"/>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Statistical Analysis: nedc vs. sia</a:t>
            </a:r>
          </a:p>
        </p:txBody>
      </p:sp>
      <p:sp>
        <p:nvSpPr>
          <p:cNvPr id="5" name="Content Placeholder 2">
            <a:extLst>
              <a:ext uri="{FF2B5EF4-FFF2-40B4-BE49-F238E27FC236}">
                <a16:creationId xmlns:a16="http://schemas.microsoft.com/office/drawing/2014/main" id="{A45CE1A0-23E2-47B4-A2BB-BE2DAC93D592}"/>
              </a:ext>
            </a:extLst>
          </p:cNvPr>
          <p:cNvSpPr txBox="1">
            <a:spLocks/>
          </p:cNvSpPr>
          <p:nvPr/>
        </p:nvSpPr>
        <p:spPr>
          <a:xfrm>
            <a:off x="228600" y="609599"/>
            <a:ext cx="5030792" cy="5991497"/>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 durations for nedc and sia are significantly different.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distribution of event durations for both systems are shown to the right.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detects seizures which are mostly in the range of 15-40 seconds in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detects seizures for durations as low as 4 seconds.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is very careful with overdetection and performs well with mid-duration seizure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provides more balanced performance across metrics whereas the sia system performs better where time-alignment and partial overlaps are important.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Chart, histogram&#10;&#10;Description automatically generated">
            <a:extLst>
              <a:ext uri="{FF2B5EF4-FFF2-40B4-BE49-F238E27FC236}">
                <a16:creationId xmlns:a16="http://schemas.microsoft.com/office/drawing/2014/main" id="{F65D9078-2423-1848-982F-1545F15E2A96}"/>
              </a:ext>
            </a:extLst>
          </p:cNvPr>
          <p:cNvPicPr>
            <a:picLocks noChangeAspect="1"/>
          </p:cNvPicPr>
          <p:nvPr/>
        </p:nvPicPr>
        <p:blipFill rotWithShape="1">
          <a:blip r:embed="rId3"/>
          <a:srcRect l="2346" t="2082" r="4929" b="1094"/>
          <a:stretch/>
        </p:blipFill>
        <p:spPr>
          <a:xfrm>
            <a:off x="5243259" y="409612"/>
            <a:ext cx="3810001" cy="2983825"/>
          </a:xfrm>
          <a:prstGeom prst="rect">
            <a:avLst/>
          </a:prstGeom>
        </p:spPr>
      </p:pic>
      <p:pic>
        <p:nvPicPr>
          <p:cNvPr id="13" name="Picture 12" descr="Chart, histogram&#10;&#10;Description automatically generated">
            <a:extLst>
              <a:ext uri="{FF2B5EF4-FFF2-40B4-BE49-F238E27FC236}">
                <a16:creationId xmlns:a16="http://schemas.microsoft.com/office/drawing/2014/main" id="{7E679F46-8C89-1245-AC4A-7AF81032FE3C}"/>
              </a:ext>
            </a:extLst>
          </p:cNvPr>
          <p:cNvPicPr>
            <a:picLocks noChangeAspect="1"/>
          </p:cNvPicPr>
          <p:nvPr/>
        </p:nvPicPr>
        <p:blipFill rotWithShape="1">
          <a:blip r:embed="rId4"/>
          <a:srcRect l="4750" t="10518" r="7827" b="755"/>
          <a:stretch/>
        </p:blipFill>
        <p:spPr>
          <a:xfrm>
            <a:off x="5334000" y="3528060"/>
            <a:ext cx="3632542" cy="2765070"/>
          </a:xfrm>
          <a:prstGeom prst="rect">
            <a:avLst/>
          </a:prstGeom>
        </p:spPr>
      </p:pic>
      <p:sp>
        <p:nvSpPr>
          <p:cNvPr id="14" name="TextBox 13">
            <a:extLst>
              <a:ext uri="{FF2B5EF4-FFF2-40B4-BE49-F238E27FC236}">
                <a16:creationId xmlns:a16="http://schemas.microsoft.com/office/drawing/2014/main" id="{8D964759-0F76-FA4F-873B-7695E15A601B}"/>
              </a:ext>
            </a:extLst>
          </p:cNvPr>
          <p:cNvSpPr txBox="1"/>
          <p:nvPr/>
        </p:nvSpPr>
        <p:spPr>
          <a:xfrm>
            <a:off x="7407906" y="3528060"/>
            <a:ext cx="15240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sia</a:t>
            </a:r>
          </a:p>
        </p:txBody>
      </p:sp>
      <p:sp>
        <p:nvSpPr>
          <p:cNvPr id="15" name="TextBox 14">
            <a:extLst>
              <a:ext uri="{FF2B5EF4-FFF2-40B4-BE49-F238E27FC236}">
                <a16:creationId xmlns:a16="http://schemas.microsoft.com/office/drawing/2014/main" id="{82F58D5C-F40A-8C42-A926-92D9593F1A92}"/>
              </a:ext>
            </a:extLst>
          </p:cNvPr>
          <p:cNvSpPr txBox="1"/>
          <p:nvPr/>
        </p:nvSpPr>
        <p:spPr>
          <a:xfrm>
            <a:off x="7187783" y="682142"/>
            <a:ext cx="171804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nedc</a:t>
            </a:r>
          </a:p>
        </p:txBody>
      </p:sp>
    </p:spTree>
    <p:extLst>
      <p:ext uri="{BB962C8B-B14F-4D97-AF65-F5344CB8AC3E}">
        <p14:creationId xmlns:p14="http://schemas.microsoft.com/office/powerpoint/2010/main" val="13719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5A53BC-1B99-475D-9F3D-66672A1FB17C}"/>
              </a:ext>
            </a:extLst>
          </p:cNvPr>
          <p:cNvGraphicFramePr>
            <a:graphicFrameLocks noGrp="1"/>
          </p:cNvGraphicFramePr>
          <p:nvPr/>
        </p:nvGraphicFramePr>
        <p:xfrm>
          <a:off x="256032" y="4114800"/>
          <a:ext cx="4256088" cy="2391569"/>
        </p:xfrm>
        <a:graphic>
          <a:graphicData uri="http://schemas.openxmlformats.org/drawingml/2006/table">
            <a:tbl>
              <a:tblPr firstRow="1" firstCol="1" bandRow="1">
                <a:tableStyleId>{5C22544A-7EE6-4342-B048-85BDC9FD1C3A}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1600">
                          <a:effectLst/>
                        </a:rPr>
                        <a:t> </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600" dirty="0">
                          <a:effectLst/>
                        </a:rPr>
                        <a:t>DPAL</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EPCH</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OVLP</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TAES</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a:spcBef>
                          <a:spcPts val="0"/>
                        </a:spcBef>
                        <a:spcAft>
                          <a:spcPts val="0"/>
                        </a:spcAft>
                      </a:pPr>
                      <a:r>
                        <a:rPr lang="en-US" sz="1600">
                          <a:effectLst/>
                        </a:rPr>
                        <a:t>DPAL</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0.4029</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(p=0.121)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0.9535</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0.5746</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(p=0.019)</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41310244"/>
                  </a:ext>
                </a:extLst>
              </a:tr>
              <a:tr h="582075">
                <a:tc>
                  <a:txBody>
                    <a:bodyPr/>
                    <a:lstStyle/>
                    <a:p>
                      <a:pPr marL="0" marR="0" algn="ctr">
                        <a:spcBef>
                          <a:spcPts val="0"/>
                        </a:spcBef>
                        <a:spcAft>
                          <a:spcPts val="0"/>
                        </a:spcAft>
                      </a:pPr>
                      <a:r>
                        <a:rPr lang="en-US" sz="1600">
                          <a:effectLst/>
                        </a:rPr>
                        <a:t>EPCH</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0.6141</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(p=0.011)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0.9144</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273580840"/>
                  </a:ext>
                </a:extLst>
              </a:tr>
              <a:tr h="582075">
                <a:tc>
                  <a:txBody>
                    <a:bodyPr/>
                    <a:lstStyle/>
                    <a:p>
                      <a:pPr marL="0" marR="0" algn="ctr">
                        <a:spcBef>
                          <a:spcPts val="0"/>
                        </a:spcBef>
                        <a:spcAft>
                          <a:spcPts val="0"/>
                        </a:spcAft>
                      </a:pPr>
                      <a:r>
                        <a:rPr lang="en-US" sz="1600">
                          <a:effectLst/>
                        </a:rPr>
                        <a:t>OVLP</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0.7641</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033754276"/>
                  </a:ext>
                </a:extLst>
              </a:tr>
              <a:tr h="308753">
                <a:tc>
                  <a:txBody>
                    <a:bodyPr/>
                    <a:lstStyle/>
                    <a:p>
                      <a:pPr marL="0" marR="0" algn="ctr">
                        <a:spcBef>
                          <a:spcPts val="0"/>
                        </a:spcBef>
                        <a:spcAft>
                          <a:spcPts val="0"/>
                        </a:spcAft>
                      </a:pPr>
                      <a:r>
                        <a:rPr lang="en-US" sz="1600">
                          <a:effectLst/>
                        </a:rPr>
                        <a:t>TAES</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989134311"/>
                  </a:ext>
                </a:extLst>
              </a:tr>
            </a:tbl>
          </a:graphicData>
        </a:graphic>
      </p:graphicFrame>
      <p:graphicFrame>
        <p:nvGraphicFramePr>
          <p:cNvPr id="3" name="Table 2">
            <a:extLst>
              <a:ext uri="{FF2B5EF4-FFF2-40B4-BE49-F238E27FC236}">
                <a16:creationId xmlns:a16="http://schemas.microsoft.com/office/drawing/2014/main" id="{D720FEB5-645C-400B-985B-65C7C4A49864}"/>
              </a:ext>
            </a:extLst>
          </p:cNvPr>
          <p:cNvGraphicFramePr>
            <a:graphicFrameLocks noGrp="1"/>
          </p:cNvGraphicFramePr>
          <p:nvPr/>
        </p:nvGraphicFramePr>
        <p:xfrm>
          <a:off x="4659312" y="4114799"/>
          <a:ext cx="4256088" cy="2391569"/>
        </p:xfrm>
        <a:graphic>
          <a:graphicData uri="http://schemas.openxmlformats.org/drawingml/2006/table">
            <a:tbl>
              <a:tblPr firstRow="1" firstCol="1" bandRow="1">
                <a:tableStyleId>{5C22544A-7EE6-4342-B048-85BDC9FD1C3A}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90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DPAL</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EPCH</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OVLP</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TAES</a:t>
                      </a: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DPAL</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0.6676</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(p=0.004)</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0.9985</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0.9980</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241310244"/>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EPCH</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0.6777</a:t>
                      </a:r>
                    </a:p>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(p=0.003)</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0.6948</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(p=0.002)</a:t>
                      </a:r>
                    </a:p>
                  </a:txBody>
                  <a:tcPr marL="18415" marR="18415" marT="8890" marB="8890"/>
                </a:tc>
                <a:extLst>
                  <a:ext uri="{0D108BD9-81ED-4DB2-BD59-A6C34878D82A}">
                    <a16:rowId xmlns:a16="http://schemas.microsoft.com/office/drawing/2014/main" val="3273580840"/>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OVLP</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0.9971</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3033754276"/>
                  </a:ext>
                </a:extLst>
              </a:tr>
              <a:tr h="308753">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TAES</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extLst>
                  <a:ext uri="{0D108BD9-81ED-4DB2-BD59-A6C34878D82A}">
                    <a16:rowId xmlns:a16="http://schemas.microsoft.com/office/drawing/2014/main" val="2989134311"/>
                  </a:ext>
                </a:extLst>
              </a:tr>
            </a:tbl>
          </a:graphicData>
        </a:graphic>
      </p:graphicFrame>
      <p:sp>
        <p:nvSpPr>
          <p:cNvPr id="4" name="Title 1">
            <a:extLst>
              <a:ext uri="{FF2B5EF4-FFF2-40B4-BE49-F238E27FC236}">
                <a16:creationId xmlns:a16="http://schemas.microsoft.com/office/drawing/2014/main" id="{6F39B01B-37D3-4F35-A3FA-67E31EFE48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Statistical Analysis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5" name="Content Placeholder 2">
            <a:extLst>
              <a:ext uri="{FF2B5EF4-FFF2-40B4-BE49-F238E27FC236}">
                <a16:creationId xmlns:a16="http://schemas.microsoft.com/office/drawing/2014/main" id="{639CC1C6-4341-49BD-8EBD-AA6CE4EB3BF3}"/>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Pairwise Pearson’s correlation coefficient was calculated for all four metrics for all 16 submissions.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OVLP and DPAL are highly correlated.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DPAL and EPCH show very low correlation in terms of both sensitivity and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EPCH and TAES show higher correlation in terms of sensitivity but EPCH fails to correlate well with the other metrics.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combines salient features of the other metrics and provides a more accurate view of overall performance.</a:t>
            </a:r>
          </a:p>
        </p:txBody>
      </p:sp>
    </p:spTree>
    <p:extLst>
      <p:ext uri="{BB962C8B-B14F-4D97-AF65-F5344CB8AC3E}">
        <p14:creationId xmlns:p14="http://schemas.microsoft.com/office/powerpoint/2010/main" val="22571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F988-04B3-406F-ADB6-8E5B61C2436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Summary</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3" name="Content Placeholder 2">
            <a:extLst>
              <a:ext uri="{FF2B5EF4-FFF2-40B4-BE49-F238E27FC236}">
                <a16:creationId xmlns:a16="http://schemas.microsoft.com/office/drawing/2014/main" id="{2EE59E65-37FD-4B00-A177-3DD8A494DC42}"/>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events can vary significantly in duration. Each event should be weighed equally regardless of its duration to avoid bias.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Traditional metrics, such as OVLP, are too lenient when it comes to assessing the time alignment of a hypothesis.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by scoring partial overlaps and weighing seizure events equally, was designed to evaluate systems where time-alignments are crucial and ‘many-to-many’ mappings between reference and hypothesis events are required.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Analyzing systems using multiple scoring metrics can provide insight into a system’s behavior without the need for extensive manual error analysis.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Standardization of scoring software in the research community is an important step towards accelerating progress and establishing statistically significant advances.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modern machine learning algorithms, when properly evaluated, are marginally different on difficult tasks such as seizure prediction. Real world challenges such as artifacts and event segmentation dominate system performance.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Neureka™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Epilepsy Challenge demonstrated that the TAES metric is a viable alternative to traditional scoring metrics.</a:t>
            </a:r>
          </a:p>
        </p:txBody>
      </p:sp>
    </p:spTree>
    <p:extLst>
      <p:ext uri="{BB962C8B-B14F-4D97-AF65-F5344CB8AC3E}">
        <p14:creationId xmlns:p14="http://schemas.microsoft.com/office/powerpoint/2010/main" val="136693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EA5A-B35E-418C-B478-9410368AC70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Acknowledgments</a:t>
            </a:r>
          </a:p>
        </p:txBody>
      </p:sp>
      <p:sp>
        <p:nvSpPr>
          <p:cNvPr id="3" name="Content Placeholder 2">
            <a:extLst>
              <a:ext uri="{FF2B5EF4-FFF2-40B4-BE49-F238E27FC236}">
                <a16:creationId xmlns:a16="http://schemas.microsoft.com/office/drawing/2014/main" id="{F3962569-AA68-4C47-AE47-3CBA4B263AD5}"/>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4" name="Content Placeholder 2">
            <a:extLst>
              <a:ext uri="{FF2B5EF4-FFF2-40B4-BE49-F238E27FC236}">
                <a16:creationId xmlns:a16="http://schemas.microsoft.com/office/drawing/2014/main" id="{D144FD82-72A5-3041-809E-28A1AD671700}"/>
              </a:ext>
            </a:extLst>
          </p:cNvPr>
          <p:cNvSpPr txBox="1">
            <a:spLocks/>
          </p:cNvSpPr>
          <p:nvPr/>
        </p:nvSpPr>
        <p:spPr>
          <a:xfrm>
            <a:off x="228600" y="685800"/>
            <a:ext cx="8675914" cy="2819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2020 Epilepsy Challenge was made by possible by a generous grant from Novela Neurotech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www.novelaneuro.com</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research reported in this publication by the Neural Engineering Data Consortium was most recently supported by the National Science Foundation Partnership for Innovation award number IIP-1827565 and the Pennsylvania Commonwealth Universal Research Enhancement Program (PA CURE). Any opinions, findings, and conclusions or recommendations expressed in this material are those of the author(s) and do not necessarily reflect the official views of any of these organizations.</a:t>
            </a:r>
          </a:p>
        </p:txBody>
      </p:sp>
    </p:spTree>
    <p:extLst>
      <p:ext uri="{BB962C8B-B14F-4D97-AF65-F5344CB8AC3E}">
        <p14:creationId xmlns:p14="http://schemas.microsoft.com/office/powerpoint/2010/main" val="2304090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415A-E62E-5F4F-BF26-C121F55DEF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References</a:t>
            </a:r>
          </a:p>
        </p:txBody>
      </p:sp>
      <p:sp>
        <p:nvSpPr>
          <p:cNvPr id="3" name="Content Placeholder 2">
            <a:extLst>
              <a:ext uri="{FF2B5EF4-FFF2-40B4-BE49-F238E27FC236}">
                <a16:creationId xmlns:a16="http://schemas.microsoft.com/office/drawing/2014/main" id="{E70368A6-29C7-524E-A6B9-BAFA3DE1941D}"/>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Challenge:</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Roy, R. Iskander, and J. Picone, “The Neureka® 2020 Epilepsy Challenge,”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NeuroTechX</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neureka-challenge.com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Temple University Hospital Seizure Detection Corpus,”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Front. </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Neuroinform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vol. 12, pp. 1–6, 2018.</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Obeid and J. Picone, “Machine Learning Approaches to Automatic Interpretation of EEGs,”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Biomedical Signal Processing in Big Data</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E.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Sejdik</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 Falk, Eds. Boca Raton, Florida, USA: CRC Press, 2017 (in press).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M. Golmohammadi, I. Obeid, and J. Picone, “Objective Evaluation Metrics for Automatic Classification of EEG Events,”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City, New York, USA: Springer, 2021, pp. 1–26.</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and J. Picone, “NEDC Eval EEG: A Comprehensive Scoring Package for Sequential Decoding of Multichannel Signals,”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TUH EEG Project Web Site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https://www.isip.piconepress.com/projects/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tuh_eeg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/downloads/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nedc_eval_eeg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nedc: M. Golmohammadi, V. Shah, I. Obeid, and J. Picone, “Deep Learning Approaches for Automatic Seizure Detection from Scalp Electroencephalograms,”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New York, USA: Springer, 2020, pp. 233–274.</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lwei: L. Wei and C. Mooney, “An Automatic Seizure Detection Method for Clinical EEG data,”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pnc98: Y. Yang, N. D. Truong, C. Maher, A.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Nikpour</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O.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Kavehei</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“Two-Channel Epileptic Seizure Detection with Blended Multi-Time Segments Electroencephalography (EEG) Spectrogram,”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yff: T. Anand, M. G. Kumar, M. Sur, R.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Aghoram</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 Murphy, “Seizure Detection Using Time Delay Neural Networks and LSTM,”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sia: C.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Chatzichristos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“Epileptic Seizure Detection in EEG via Fusion of Multi-View Attention-Gated U-net Deep Neural Networks,”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62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Important Consequences</a:t>
            </a:r>
          </a:p>
        </p:txBody>
      </p:sp>
      <p:sp>
        <p:nvSpPr>
          <p:cNvPr id="8" name="Rectangle 4"/>
          <p:cNvSpPr>
            <a:spLocks noChangeArrowheads="1"/>
          </p:cNvSpPr>
          <p:nvPr/>
        </p:nvSpPr>
        <p:spPr bwMode="auto">
          <a:xfrm>
            <a:off x="252311" y="696685"/>
            <a:ext cx="8666264" cy="5833339"/>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If one algorithm outperforms another, it is a consequence of its fit to the particular problem, not the general superiority of the algorithm.</a:t>
            </a:r>
          </a:p>
          <a:p>
            <a:pPr marL="165100" indent="-165100" eaLnBrk="1" hangingPunct="1">
              <a:spcAft>
                <a:spcPts val="1200"/>
              </a:spcAft>
              <a:buFont typeface="Arial" pitchFamily="34" charset="0"/>
              <a:buChar char="•"/>
              <a:defRPr/>
            </a:pPr>
            <a:r>
              <a:rPr lang="en-US" sz="1800" b="1" dirty="0"/>
              <a:t>Thus far, we have estimated performance using a test data set which is sampled independently from the problem space.</a:t>
            </a:r>
          </a:p>
          <a:p>
            <a:pPr marL="165100" indent="-165100" eaLnBrk="1" hangingPunct="1">
              <a:spcAft>
                <a:spcPts val="1200"/>
              </a:spcAft>
              <a:buFont typeface="Arial" pitchFamily="34" charset="0"/>
              <a:buChar char="•"/>
              <a:defRPr/>
            </a:pPr>
            <a:r>
              <a:rPr lang="en-US" sz="1800" b="1" dirty="0"/>
              <a:t>This approach has many pitfalls, since it is hard to avoid overlap between the training and test sets.</a:t>
            </a:r>
          </a:p>
          <a:p>
            <a:pPr marL="165100" indent="-165100" eaLnBrk="1" hangingPunct="1">
              <a:spcAft>
                <a:spcPts val="1200"/>
              </a:spcAft>
              <a:buFont typeface="Arial" pitchFamily="34" charset="0"/>
              <a:buChar char="•"/>
              <a:defRPr/>
            </a:pPr>
            <a:r>
              <a:rPr lang="en-US" sz="1800" b="1" dirty="0"/>
              <a:t>We have learned about methods that can drive the error rate to zero on the training set. Hence, using held-out data is important.</a:t>
            </a:r>
          </a:p>
        </p:txBody>
      </p:sp>
    </p:spTree>
    <p:extLst>
      <p:ext uri="{BB962C8B-B14F-4D97-AF65-F5344CB8AC3E}">
        <p14:creationId xmlns:p14="http://schemas.microsoft.com/office/powerpoint/2010/main" val="3200174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Probabilistic Models of Learning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52311" y="696685"/>
                <a:ext cx="8666264" cy="5833339"/>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Consider a two-category problem where the training set, </a:t>
                </a:r>
                <a14:m>
                  <m:oMath xmlns:m="http://schemas.openxmlformats.org/officeDocument/2006/math">
                    <m:r>
                      <a:rPr lang="en-US" sz="1800" i="1" dirty="0" smtClean="0">
                        <a:latin typeface="Cambria Math" panose="02040503050406030204" pitchFamily="18" charset="0"/>
                      </a:rPr>
                      <m:t>𝐷</m:t>
                    </m:r>
                  </m:oMath>
                </a14:m>
                <a:r>
                  <a:rPr lang="en-US" sz="1800" b="1" dirty="0"/>
                  <a:t>, consists of patterns, </a:t>
                </a:r>
                <a14:m>
                  <m:oMath xmlns:m="http://schemas.openxmlformats.org/officeDocument/2006/math">
                    <m:r>
                      <a:rPr lang="en-US" sz="1800" b="1" i="1" dirty="0" smtClean="0">
                        <a:latin typeface="Cambria Math" panose="02040503050406030204" pitchFamily="18" charset="0"/>
                      </a:rPr>
                      <m:t>𝒙</m:t>
                    </m:r>
                    <m:r>
                      <a:rPr lang="en-US" sz="1800" i="1" baseline="30000" dirty="0">
                        <a:latin typeface="Cambria Math" panose="02040503050406030204" pitchFamily="18" charset="0"/>
                      </a:rPr>
                      <m:t>𝑖</m:t>
                    </m:r>
                  </m:oMath>
                </a14:m>
                <a:r>
                  <a:rPr lang="en-US" sz="1800" b="1" dirty="0"/>
                  <a:t>, and associated category labels, </a:t>
                </a:r>
                <a14:m>
                  <m:oMath xmlns:m="http://schemas.openxmlformats.org/officeDocument/2006/math">
                    <m:r>
                      <a:rPr lang="en-US" sz="1800" i="1" dirty="0" smtClean="0">
                        <a:latin typeface="Cambria Math" panose="02040503050406030204" pitchFamily="18" charset="0"/>
                      </a:rPr>
                      <m:t>𝑦</m:t>
                    </m:r>
                    <m:r>
                      <a:rPr lang="en-US" sz="1800" i="1" baseline="-25000" dirty="0" err="1">
                        <a:latin typeface="Cambria Math" panose="02040503050406030204" pitchFamily="18" charset="0"/>
                      </a:rPr>
                      <m:t>𝑖</m:t>
                    </m:r>
                    <m:r>
                      <a:rPr lang="en-US" sz="1800" i="1" dirty="0">
                        <a:latin typeface="Cambria Math" panose="02040503050406030204" pitchFamily="18" charset="0"/>
                      </a:rPr>
                      <m:t> = ±1</m:t>
                    </m:r>
                  </m:oMath>
                </a14:m>
                <a:r>
                  <a:rPr lang="en-US" sz="1800" b="1" dirty="0"/>
                  <a:t>, for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=1,…</m:t>
                    </m:r>
                    <m:r>
                      <a:rPr lang="en-US" sz="1800" i="1" dirty="0">
                        <a:latin typeface="Cambria Math" panose="02040503050406030204" pitchFamily="18" charset="0"/>
                      </a:rPr>
                      <m:t>𝑛</m:t>
                    </m:r>
                  </m:oMath>
                </a14:m>
                <a:r>
                  <a:rPr lang="en-US" sz="1800" b="1" dirty="0"/>
                  <a:t>, generated by the unknown target function to be learned, </a:t>
                </a:r>
                <a14:m>
                  <m:oMath xmlns:m="http://schemas.openxmlformats.org/officeDocument/2006/math">
                    <m:r>
                      <a:rPr lang="en-US" sz="1800" i="1" dirty="0" smtClean="0">
                        <a:latin typeface="Cambria Math" panose="02040503050406030204" pitchFamily="18" charset="0"/>
                      </a:rPr>
                      <m:t>𝐹</m:t>
                    </m:r>
                    <m:r>
                      <a:rPr lang="en-US" sz="1800" i="1" dirty="0" smtClean="0">
                        <a:latin typeface="Cambria Math" panose="02040503050406030204" pitchFamily="18" charset="0"/>
                      </a:rPr>
                      <m:t>(</m:t>
                    </m:r>
                    <m:r>
                      <a:rPr lang="en-US" sz="1800" b="1" i="1" dirty="0">
                        <a:latin typeface="Cambria Math" panose="02040503050406030204" pitchFamily="18" charset="0"/>
                      </a:rPr>
                      <m:t>𝒙</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𝑦</m:t>
                    </m:r>
                    <m:r>
                      <a:rPr lang="en-US" sz="1800" i="1" baseline="-25000" dirty="0" err="1">
                        <a:latin typeface="Cambria Math" panose="02040503050406030204" pitchFamily="18" charset="0"/>
                      </a:rPr>
                      <m:t>𝑖</m:t>
                    </m:r>
                    <m:r>
                      <a:rPr lang="en-US" sz="1800" i="1" baseline="-25000" dirty="0">
                        <a:latin typeface="Cambria Math" panose="02040503050406030204" pitchFamily="18" charset="0"/>
                      </a:rPr>
                      <m:t>  </m:t>
                    </m:r>
                    <m:r>
                      <a:rPr lang="en-US" sz="1800" i="1" dirty="0">
                        <a:latin typeface="Cambria Math" panose="02040503050406030204" pitchFamily="18" charset="0"/>
                      </a:rPr>
                      <m:t>= </m:t>
                    </m:r>
                    <m:r>
                      <a:rPr lang="en-US" sz="1800" i="1" dirty="0">
                        <a:latin typeface="Cambria Math" panose="02040503050406030204" pitchFamily="18" charset="0"/>
                      </a:rPr>
                      <m:t>𝐹</m:t>
                    </m:r>
                    <m:r>
                      <a:rPr lang="en-US" sz="1800" i="1" dirty="0">
                        <a:latin typeface="Cambria Math" panose="02040503050406030204" pitchFamily="18" charset="0"/>
                      </a:rPr>
                      <m:t>(</m:t>
                    </m:r>
                    <m:r>
                      <a:rPr lang="en-US" sz="1800" b="1" i="1" dirty="0">
                        <a:latin typeface="Cambria Math" panose="02040503050406030204" pitchFamily="18" charset="0"/>
                      </a:rPr>
                      <m:t>𝒙</m:t>
                    </m:r>
                    <m:r>
                      <a:rPr lang="en-US" sz="1800" i="1" baseline="30000" dirty="0">
                        <a:latin typeface="Cambria Math" panose="02040503050406030204" pitchFamily="18" charset="0"/>
                      </a:rPr>
                      <m:t>𝑖</m:t>
                    </m:r>
                    <m:r>
                      <a:rPr lang="en-US" sz="1800" i="1" dirty="0">
                        <a:latin typeface="Cambria Math" panose="02040503050406030204" pitchFamily="18" charset="0"/>
                      </a:rPr>
                      <m:t>)</m:t>
                    </m:r>
                  </m:oMath>
                </a14:m>
                <a:r>
                  <a:rPr lang="en-US" sz="1800" b="1" dirty="0"/>
                  <a:t>.</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𝐻</m:t>
                    </m:r>
                  </m:oMath>
                </a14:m>
                <a:r>
                  <a:rPr lang="en-US" sz="1800" b="1" dirty="0"/>
                  <a:t> denote a discrete set of hypotheses or a possible set of parameters to be learned. Let </a:t>
                </a:r>
                <a14:m>
                  <m:oMath xmlns:m="http://schemas.openxmlformats.org/officeDocument/2006/math">
                    <m:r>
                      <a:rPr lang="en-US" sz="1800" i="1" dirty="0" smtClean="0">
                        <a:latin typeface="Cambria Math" panose="02040503050406030204" pitchFamily="18" charset="0"/>
                      </a:rPr>
                      <m:t>h</m:t>
                    </m:r>
                    <m:r>
                      <a:rPr lang="en-US" sz="1800" i="1" dirty="0" smtClean="0">
                        <a:latin typeface="Cambria Math" panose="02040503050406030204" pitchFamily="18" charset="0"/>
                      </a:rPr>
                      <m:t>(</m:t>
                    </m:r>
                    <m:r>
                      <a:rPr lang="en-US" sz="1800" b="1" i="1" dirty="0">
                        <a:latin typeface="Cambria Math" panose="02040503050406030204" pitchFamily="18" charset="0"/>
                      </a:rPr>
                      <m:t>𝒙</m:t>
                    </m:r>
                    <m:r>
                      <a:rPr lang="en-US" sz="1800" i="1" dirty="0">
                        <a:latin typeface="Cambria Math" panose="02040503050406030204" pitchFamily="18" charset="0"/>
                      </a:rPr>
                      <m:t>)</m:t>
                    </m:r>
                  </m:oMath>
                </a14:m>
                <a:r>
                  <a:rPr lang="en-US" sz="1800" b="1" dirty="0"/>
                  <a:t> denote a particular set of parameters, </a:t>
                </a:r>
                <a14:m>
                  <m:oMath xmlns:m="http://schemas.openxmlformats.org/officeDocument/2006/math">
                    <m:r>
                      <a:rPr lang="en-US" sz="1800" i="1" dirty="0" smtClean="0">
                        <a:latin typeface="Cambria Math" panose="02040503050406030204" pitchFamily="18" charset="0"/>
                      </a:rPr>
                      <m:t>h</m:t>
                    </m:r>
                    <m:r>
                      <a:rPr lang="en-US" sz="1800" i="1" dirty="0" smtClean="0">
                        <a:latin typeface="Cambria Math" panose="02040503050406030204" pitchFamily="18" charset="0"/>
                      </a:rPr>
                      <m:t>(</m:t>
                    </m:r>
                    <m:r>
                      <a:rPr lang="en-US" sz="1800" b="1" i="1" dirty="0">
                        <a:latin typeface="Cambria Math" panose="02040503050406030204" pitchFamily="18" charset="0"/>
                      </a:rPr>
                      <m:t>𝒙</m:t>
                    </m:r>
                    <m:r>
                      <a:rPr lang="en-US" sz="1800" i="1" dirty="0">
                        <a:latin typeface="Cambria Math" panose="02040503050406030204" pitchFamily="18" charset="0"/>
                      </a:rPr>
                      <m:t>) </m:t>
                    </m:r>
                    <m:r>
                      <a:rPr lang="en-US" sz="1800" i="1" dirty="0">
                        <a:latin typeface="Cambria Math" panose="02040503050406030204" pitchFamily="18" charset="0"/>
                        <a:sym typeface="Symbol"/>
                      </a:rPr>
                      <m:t> </m:t>
                    </m:r>
                    <m:r>
                      <a:rPr lang="en-US" sz="1800" i="1" dirty="0">
                        <a:latin typeface="Cambria Math" panose="02040503050406030204" pitchFamily="18" charset="0"/>
                      </a:rPr>
                      <m:t>𝐻</m:t>
                    </m:r>
                  </m:oMath>
                </a14:m>
                <a:r>
                  <a:rPr lang="en-US" sz="1800" b="1" dirty="0"/>
                  <a:t>.</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h</m:t>
                    </m:r>
                    <m:r>
                      <a:rPr lang="en-US" sz="1800" i="1" dirty="0" smtClean="0">
                        <a:latin typeface="Cambria Math" panose="02040503050406030204" pitchFamily="18" charset="0"/>
                      </a:rPr>
                      <m:t>)</m:t>
                    </m:r>
                  </m:oMath>
                </a14:m>
                <a:r>
                  <a:rPr lang="en-US" sz="1800" b="1" dirty="0"/>
                  <a:t> be the prior probability that the algorithm will produce </a:t>
                </a:r>
                <a14:m>
                  <m:oMath xmlns:m="http://schemas.openxmlformats.org/officeDocument/2006/math">
                    <m:r>
                      <a:rPr lang="en-US" sz="1800" i="1" dirty="0" smtClean="0">
                        <a:latin typeface="Cambria Math" panose="02040503050406030204" pitchFamily="18" charset="0"/>
                      </a:rPr>
                      <m:t>h</m:t>
                    </m:r>
                  </m:oMath>
                </a14:m>
                <a:r>
                  <a:rPr lang="en-US" sz="1800" b="1" dirty="0"/>
                  <a:t> after training.</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𝑃</m:t>
                    </m:r>
                    <m:r>
                      <a:rPr lang="en-US" sz="1800" b="1" i="1" dirty="0">
                        <a:latin typeface="Cambria Math" panose="02040503050406030204" pitchFamily="18" charset="0"/>
                      </a:rPr>
                      <m:t>(</m:t>
                    </m:r>
                    <m:r>
                      <a:rPr lang="en-US" sz="1800" i="1" dirty="0" err="1">
                        <a:latin typeface="Cambria Math" panose="02040503050406030204" pitchFamily="18" charset="0"/>
                      </a:rPr>
                      <m:t>h</m:t>
                    </m:r>
                    <m:r>
                      <a:rPr lang="en-US" sz="1800" b="0" i="1" dirty="0" err="1">
                        <a:latin typeface="Cambria Math" panose="02040503050406030204" pitchFamily="18" charset="0"/>
                      </a:rPr>
                      <m:t>|</m:t>
                    </m:r>
                    <m:r>
                      <a:rPr lang="en-US" sz="1800" i="1" dirty="0" err="1">
                        <a:latin typeface="Cambria Math" panose="02040503050406030204" pitchFamily="18" charset="0"/>
                      </a:rPr>
                      <m:t>𝐷</m:t>
                    </m:r>
                    <m:r>
                      <a:rPr lang="en-US" sz="1800" b="1" i="1" dirty="0">
                        <a:latin typeface="Cambria Math" panose="02040503050406030204" pitchFamily="18" charset="0"/>
                      </a:rPr>
                      <m:t>)</m:t>
                    </m:r>
                  </m:oMath>
                </a14:m>
                <a:r>
                  <a:rPr lang="en-US" sz="1800" b="1" dirty="0"/>
                  <a:t> denote the probability that the algorithm will produce </a:t>
                </a:r>
                <a:r>
                  <a:rPr lang="en-US" sz="1800" i="1" dirty="0"/>
                  <a:t>h</a:t>
                </a:r>
                <a:r>
                  <a:rPr lang="en-US" sz="1800" b="1" dirty="0"/>
                  <a:t> when training on </a:t>
                </a:r>
                <a14:m>
                  <m:oMath xmlns:m="http://schemas.openxmlformats.org/officeDocument/2006/math">
                    <m:r>
                      <a:rPr lang="en-US" sz="1800" i="1" dirty="0" smtClean="0">
                        <a:latin typeface="Cambria Math" panose="02040503050406030204" pitchFamily="18" charset="0"/>
                      </a:rPr>
                      <m:t>𝐷</m:t>
                    </m:r>
                  </m:oMath>
                </a14:m>
                <a:r>
                  <a:rPr lang="en-US" sz="1800" b="1" dirty="0"/>
                  <a:t>.</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𝐸</m:t>
                    </m:r>
                  </m:oMath>
                </a14:m>
                <a:r>
                  <a:rPr lang="en-US" sz="1800" b="1" dirty="0"/>
                  <a:t> be the error for a zero-one or other loss function.</a:t>
                </a:r>
              </a:p>
              <a:p>
                <a:pPr marL="165100" indent="-165100" eaLnBrk="1" hangingPunct="1">
                  <a:spcAft>
                    <a:spcPts val="1200"/>
                  </a:spcAft>
                  <a:buFont typeface="Arial" pitchFamily="34" charset="0"/>
                  <a:buChar char="•"/>
                  <a:defRPr/>
                </a:pPr>
                <a:r>
                  <a:rPr lang="en-US" sz="1800" b="1" dirty="0"/>
                  <a:t>Where have we seen this before? (Hint: Relevance Vector Machines)</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52311" y="696685"/>
                <a:ext cx="8666264" cy="5833339"/>
              </a:xfrm>
              <a:prstGeom prst="rect">
                <a:avLst/>
              </a:prstGeom>
              <a:blipFill>
                <a:blip r:embed="rId2"/>
                <a:stretch>
                  <a:fillRect l="-1462" t="-1302" r="-877"/>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079664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No Free Lunch Theorem</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936369"/>
              </a:xfrm>
              <a:prstGeom prst="rect">
                <a:avLst/>
              </a:prstGeom>
              <a:noFill/>
              <a:ln w="9525">
                <a:noFill/>
                <a:miter lim="800000"/>
                <a:headEnd/>
                <a:tailEnd/>
              </a:ln>
              <a:effectLst/>
            </p:spPr>
            <p:txBody>
              <a:bodyPr wrap="square" lIns="0" tIns="0" rIns="0" bIns="0">
                <a:spAutoFit/>
              </a:bodyPr>
              <a:lstStyle/>
              <a:p>
                <a:pPr marL="165100" indent="-165100">
                  <a:spcAft>
                    <a:spcPts val="600"/>
                  </a:spcAft>
                  <a:buFont typeface="Arial" pitchFamily="34" charset="0"/>
                  <a:buChar char="•"/>
                  <a:defRPr/>
                </a:pPr>
                <a:r>
                  <a:rPr lang="en-US" sz="1800" b="1" dirty="0">
                    <a:solidFill>
                      <a:srgbClr val="000000"/>
                    </a:solidFill>
                  </a:rPr>
                  <a:t>A natural measure of generalization is the expected value of the error given </a:t>
                </a:r>
                <a:r>
                  <a:rPr lang="en-US" sz="1800" i="1" dirty="0">
                    <a:solidFill>
                      <a:srgbClr val="000000"/>
                    </a:solidFill>
                  </a:rPr>
                  <a:t>D</a:t>
                </a:r>
                <a:r>
                  <a:rPr lang="en-US" sz="1800" b="1" dirty="0">
                    <a:solidFill>
                      <a:srgbClr val="000000"/>
                    </a:solidFill>
                  </a:rPr>
                  <a:t>:</a:t>
                </a:r>
              </a:p>
              <a:p>
                <a:pPr marL="466725">
                  <a:spcAft>
                    <a:spcPts val="600"/>
                  </a:spcAft>
                  <a:defRPr/>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𝐸</m:t>
                      </m:r>
                      <m:d>
                        <m:dPr>
                          <m:begChr m:val="["/>
                          <m:endChr m:val="]"/>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𝐸</m:t>
                          </m:r>
                          <m:d>
                            <m:dPr>
                              <m:begChr m:val="|"/>
                              <m:endChr m:val=""/>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d>
                        </m:e>
                      </m:d>
                      <m:r>
                        <a:rPr lang="en-US" sz="1800" b="0" i="1" smtClean="0">
                          <a:solidFill>
                            <a:srgbClr val="000000"/>
                          </a:solidFill>
                          <a:latin typeface="Cambria Math" panose="02040503050406030204" pitchFamily="18" charset="0"/>
                        </a:rPr>
                        <m:t>=</m:t>
                      </m:r>
                      <m:nary>
                        <m:naryPr>
                          <m:chr m:val="∑"/>
                          <m:supHide m:val="on"/>
                          <m:ctrlPr>
                            <a:rPr lang="en-US" sz="1800" b="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h</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𝐹</m:t>
                          </m:r>
                        </m:sub>
                        <m:sup/>
                        <m:e>
                          <m:nary>
                            <m:naryPr>
                              <m:chr m:val="∑"/>
                              <m:supHide m:val="on"/>
                              <m:ctrlPr>
                                <a:rPr lang="en-US" sz="1800" i="1">
                                  <a:solidFill>
                                    <a:srgbClr val="000000"/>
                                  </a:solidFill>
                                  <a:latin typeface="Cambria Math" panose="02040503050406030204" pitchFamily="18" charset="0"/>
                                </a:rPr>
                              </m:ctrlPr>
                            </m:naryPr>
                            <m:sub>
                              <m:r>
                                <m:rPr>
                                  <m:brk m:alnAt="7"/>
                                </m:rP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ea typeface="Cambria Math" panose="02040503050406030204" pitchFamily="18" charset="0"/>
                                </a:rPr>
                                <m:t>∉</m:t>
                              </m:r>
                              <m:r>
                                <a:rPr lang="en-US" sz="1800" i="1">
                                  <a:solidFill>
                                    <a:srgbClr val="000000"/>
                                  </a:solidFill>
                                  <a:latin typeface="Cambria Math" panose="02040503050406030204" pitchFamily="18" charset="0"/>
                                  <a:ea typeface="Cambria Math" panose="02040503050406030204" pitchFamily="18" charset="0"/>
                                </a:rPr>
                                <m:t>𝐷</m:t>
                              </m:r>
                            </m:sub>
                            <m:sup/>
                            <m:e>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b="1" i="1">
                                      <a:solidFill>
                                        <a:srgbClr val="000000"/>
                                      </a:solidFill>
                                      <a:latin typeface="Cambria Math" panose="02040503050406030204" pitchFamily="18" charset="0"/>
                                    </a:rPr>
                                    <m:t>𝒙</m:t>
                                  </m:r>
                                </m:e>
                              </m:d>
                            </m:e>
                          </m:nary>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1−</m:t>
                              </m:r>
                              <m:r>
                                <a:rPr lang="en-US" sz="1800" i="1">
                                  <a:solidFill>
                                    <a:srgbClr val="000000"/>
                                  </a:solidFill>
                                  <a:latin typeface="Cambria Math" panose="02040503050406030204" pitchFamily="18" charset="0"/>
                                  <a:ea typeface="Cambria Math" panose="02040503050406030204" pitchFamily="18" charset="0"/>
                                </a:rPr>
                                <m:t>𝛿</m:t>
                              </m:r>
                              <m:d>
                                <m:dPr>
                                  <m:ctrlPr>
                                    <a:rPr lang="en-US" sz="1800" i="1">
                                      <a:solidFill>
                                        <a:srgbClr val="000000"/>
                                      </a:solidFill>
                                      <a:latin typeface="Cambria Math" panose="02040503050406030204" pitchFamily="18" charset="0"/>
                                      <a:ea typeface="Cambria Math" panose="02040503050406030204" pitchFamily="18" charset="0"/>
                                    </a:rPr>
                                  </m:ctrlPr>
                                </m:dPr>
                                <m:e>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h</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d>
                          <m:r>
                            <a:rPr lang="en-US" sz="1800" i="1" dirty="0">
                              <a:solidFill>
                                <a:srgbClr val="000000"/>
                              </a:solidFill>
                              <a:latin typeface="Cambria Math" panose="02040503050406030204" pitchFamily="18" charset="0"/>
                            </a:rPr>
                            <m:t>𝑃</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h</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𝑃</m:t>
                          </m:r>
                          <m:r>
                            <a:rPr lang="en-US" sz="1800"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e>
                      </m:nary>
                    </m:oMath>
                  </m:oMathPara>
                </a14:m>
                <a:endParaRPr lang="en-US" sz="1800" b="0" dirty="0">
                  <a:solidFill>
                    <a:srgbClr val="000000"/>
                  </a:solidFill>
                </a:endParaRPr>
              </a:p>
              <a:p>
                <a:pPr marL="173038">
                  <a:spcAft>
                    <a:spcPts val="1200"/>
                  </a:spcAft>
                  <a:defRPr/>
                </a:pPr>
                <a:r>
                  <a:rPr lang="en-US" sz="1800" b="1" dirty="0">
                    <a:solidFill>
                      <a:srgbClr val="000000"/>
                    </a:solidFill>
                  </a:rPr>
                  <a:t>where </a:t>
                </a:r>
                <a14:m>
                  <m:oMath xmlns:m="http://schemas.openxmlformats.org/officeDocument/2006/math">
                    <m:r>
                      <a:rPr lang="en-US" sz="1800" b="0" i="1" dirty="0" smtClean="0">
                        <a:solidFill>
                          <a:srgbClr val="000000"/>
                        </a:solidFill>
                        <a:latin typeface="Cambria Math" panose="02040503050406030204" pitchFamily="18" charset="0"/>
                      </a:rPr>
                      <m:t>𝛿</m:t>
                    </m:r>
                    <m:r>
                      <a:rPr lang="en-US" sz="1800" b="0" i="1" dirty="0">
                        <a:solidFill>
                          <a:srgbClr val="000000"/>
                        </a:solidFill>
                        <a:latin typeface="Cambria Math" panose="02040503050406030204" pitchFamily="18" charset="0"/>
                        <a:sym typeface="Symbol"/>
                      </a:rPr>
                      <m:t>()</m:t>
                    </m:r>
                  </m:oMath>
                </a14:m>
                <a:r>
                  <a:rPr lang="en-US" sz="1800" b="1" dirty="0">
                    <a:solidFill>
                      <a:srgbClr val="000000"/>
                    </a:solidFill>
                    <a:sym typeface="Symbol"/>
                  </a:rPr>
                  <a:t> denotes the Kronecker delta function (value of </a:t>
                </a:r>
                <a14:m>
                  <m:oMath xmlns:m="http://schemas.openxmlformats.org/officeDocument/2006/math">
                    <m:r>
                      <a:rPr lang="en-US" sz="1800" i="1" dirty="0" smtClean="0">
                        <a:solidFill>
                          <a:srgbClr val="000000"/>
                        </a:solidFill>
                        <a:latin typeface="Cambria Math" panose="02040503050406030204" pitchFamily="18" charset="0"/>
                        <a:sym typeface="Symbol"/>
                      </a:rPr>
                      <m:t>1</m:t>
                    </m:r>
                  </m:oMath>
                </a14:m>
                <a:r>
                  <a:rPr lang="en-US" sz="1800" b="1" dirty="0">
                    <a:solidFill>
                      <a:srgbClr val="000000"/>
                    </a:solidFill>
                    <a:sym typeface="Symbol"/>
                  </a:rPr>
                  <a:t> if the two arguments match, a value of zero otherwise).</a:t>
                </a:r>
              </a:p>
              <a:p>
                <a:pPr marL="165100" indent="-165100">
                  <a:spcBef>
                    <a:spcPts val="0"/>
                  </a:spcBef>
                  <a:spcAft>
                    <a:spcPts val="600"/>
                  </a:spcAft>
                  <a:buFont typeface="Arial" pitchFamily="34" charset="0"/>
                  <a:buChar char="•"/>
                  <a:defRPr/>
                </a:pPr>
                <a:r>
                  <a:rPr lang="en-US" sz="1800" b="1" dirty="0">
                    <a:solidFill>
                      <a:srgbClr val="000000"/>
                    </a:solidFill>
                  </a:rPr>
                  <a:t>The expected off-training set classification error when the true function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oMath>
                </a14:m>
                <a:r>
                  <a:rPr lang="en-US" sz="1800" dirty="0">
                    <a:solidFill>
                      <a:srgbClr val="000000"/>
                    </a:solidFill>
                  </a:rPr>
                  <a:t> </a:t>
                </a:r>
                <a:r>
                  <a:rPr lang="en-US" sz="1800" b="1" dirty="0">
                    <a:solidFill>
                      <a:srgbClr val="000000"/>
                    </a:solidFill>
                  </a:rPr>
                  <a:t>and the probability for the </a:t>
                </a:r>
                <a14:m>
                  <m:oMath xmlns:m="http://schemas.openxmlformats.org/officeDocument/2006/math">
                    <m:r>
                      <a:rPr lang="en-US" sz="1800" b="0" i="1" dirty="0" smtClean="0">
                        <a:solidFill>
                          <a:srgbClr val="000000"/>
                        </a:solidFill>
                        <a:latin typeface="Cambria Math" panose="02040503050406030204" pitchFamily="18" charset="0"/>
                      </a:rPr>
                      <m:t>𝑘</m:t>
                    </m:r>
                    <m:r>
                      <a:rPr lang="en-US" sz="1800" b="0" i="1" baseline="30000" dirty="0">
                        <a:solidFill>
                          <a:srgbClr val="000000"/>
                        </a:solidFill>
                        <a:latin typeface="Cambria Math" panose="02040503050406030204" pitchFamily="18" charset="0"/>
                      </a:rPr>
                      <m:t>𝑡h</m:t>
                    </m:r>
                  </m:oMath>
                </a14:m>
                <a:r>
                  <a:rPr lang="en-US" sz="1800" b="1" dirty="0">
                    <a:solidFill>
                      <a:srgbClr val="000000"/>
                    </a:solidFill>
                  </a:rPr>
                  <a:t> candidate learning algorithm is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baseline="-25000" dirty="0" err="1">
                        <a:solidFill>
                          <a:srgbClr val="000000"/>
                        </a:solidFill>
                        <a:latin typeface="Cambria Math" panose="02040503050406030204" pitchFamily="18" charset="0"/>
                      </a:rPr>
                      <m:t>𝑘</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h</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 </m:t>
                    </m:r>
                  </m:oMath>
                </a14:m>
                <a:r>
                  <a:rPr lang="en-US" sz="1800" b="1" dirty="0">
                    <a:solidFill>
                      <a:srgbClr val="000000"/>
                    </a:solidFill>
                  </a:rPr>
                  <a:t>is:</a:t>
                </a:r>
              </a:p>
              <a:p>
                <a:pPr marL="466725">
                  <a:spcBef>
                    <a:spcPts val="0"/>
                  </a:spcBef>
                  <a:spcAft>
                    <a:spcPts val="1200"/>
                  </a:spcAft>
                  <a:defRPr/>
                </a:pPr>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𝑘</m:t>
                        </m:r>
                      </m:sub>
                    </m:sSub>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𝐸</m:t>
                        </m:r>
                      </m:e>
                      <m:e>
                        <m:r>
                          <a:rPr lang="en-US" sz="1800" b="0" i="1" smtClean="0">
                            <a:solidFill>
                              <a:srgbClr val="000000"/>
                            </a:solidFill>
                            <a:latin typeface="Cambria Math" panose="02040503050406030204" pitchFamily="18" charset="0"/>
                          </a:rPr>
                          <m:t>𝐹</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𝑛</m:t>
                        </m:r>
                      </m:e>
                    </m:d>
                    <m:r>
                      <a:rPr lang="en-US" sz="1800" b="0" i="1" smtClean="0">
                        <a:solidFill>
                          <a:srgbClr val="000000"/>
                        </a:solidFill>
                        <a:latin typeface="Cambria Math" panose="02040503050406030204" pitchFamily="18" charset="0"/>
                      </a:rPr>
                      <m:t>=</m:t>
                    </m:r>
                    <m:nary>
                      <m:naryPr>
                        <m:chr m:val="∑"/>
                        <m:supHide m:val="on"/>
                        <m:ctrlPr>
                          <a:rPr lang="en-US" sz="180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𝑥</m:t>
                        </m:r>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𝐷</m:t>
                        </m:r>
                      </m:sub>
                      <m:sup/>
                      <m:e>
                        <m:r>
                          <a:rPr lang="en-US" sz="1800" b="0" i="1" smtClean="0">
                            <a:solidFill>
                              <a:srgbClr val="000000"/>
                            </a:solidFill>
                            <a:latin typeface="Cambria Math" panose="02040503050406030204" pitchFamily="18" charset="0"/>
                          </a:rPr>
                          <m:t>𝑃</m:t>
                        </m:r>
                        <m:d>
                          <m:dPr>
                            <m:ctrlPr>
                              <a:rPr lang="en-US" sz="1800" i="1" smtClean="0">
                                <a:solidFill>
                                  <a:srgbClr val="000000"/>
                                </a:solidFill>
                                <a:latin typeface="Cambria Math" panose="02040503050406030204" pitchFamily="18" charset="0"/>
                              </a:rPr>
                            </m:ctrlPr>
                          </m:dPr>
                          <m:e>
                            <m:r>
                              <a:rPr lang="en-US" sz="1800" b="1" i="1" smtClean="0">
                                <a:solidFill>
                                  <a:srgbClr val="000000"/>
                                </a:solidFill>
                                <a:latin typeface="Cambria Math" panose="02040503050406030204" pitchFamily="18" charset="0"/>
                              </a:rPr>
                              <m:t>𝒙</m:t>
                            </m:r>
                          </m:e>
                        </m:d>
                      </m:e>
                    </m:nary>
                    <m:d>
                      <m:dPr>
                        <m:begChr m:val="["/>
                        <m:endChr m:val="]"/>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ea typeface="Cambria Math" panose="02040503050406030204" pitchFamily="18" charset="0"/>
                          </a:rPr>
                          <m:t>𝛿</m:t>
                        </m:r>
                        <m:d>
                          <m:dPr>
                            <m:ctrlPr>
                              <a:rPr lang="en-US" sz="1800" i="1" smtClean="0">
                                <a:solidFill>
                                  <a:srgbClr val="000000"/>
                                </a:solidFill>
                                <a:latin typeface="Cambria Math" panose="02040503050406030204" pitchFamily="18" charset="0"/>
                                <a:ea typeface="Cambria Math" panose="02040503050406030204" pitchFamily="18" charset="0"/>
                              </a:rPr>
                            </m:ctrlPr>
                          </m:dPr>
                          <m:e>
                            <m:r>
                              <a:rPr lang="en-US" sz="1800" b="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0" i="1" dirty="0" smtClean="0">
                                <a:solidFill>
                                  <a:srgbClr val="000000"/>
                                </a:solidFill>
                                <a:latin typeface="Cambria Math" panose="02040503050406030204" pitchFamily="18" charset="0"/>
                              </a:rPr>
                              <m:t>,</m:t>
                            </m:r>
                            <m:r>
                              <a:rPr lang="en-US" sz="1800" b="0" i="1" dirty="0">
                                <a:solidFill>
                                  <a:srgbClr val="000000"/>
                                </a:solidFill>
                                <a:latin typeface="Cambria Math" panose="02040503050406030204" pitchFamily="18" charset="0"/>
                              </a:rPr>
                              <m:t>h</m:t>
                            </m:r>
                            <m:r>
                              <a:rPr lang="en-US" sz="1800" b="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b="0" i="1" dirty="0">
                                <a:solidFill>
                                  <a:srgbClr val="000000"/>
                                </a:solidFill>
                                <a:latin typeface="Cambria Math" panose="02040503050406030204" pitchFamily="18" charset="0"/>
                              </a:rPr>
                              <m:t>)</m:t>
                            </m:r>
                          </m:e>
                        </m:d>
                      </m:e>
                    </m:d>
                  </m:oMath>
                </a14:m>
                <a:r>
                  <a:rPr lang="en-US" sz="1800" dirty="0">
                    <a:solidFill>
                      <a:srgbClr val="000000"/>
                    </a:solidFill>
                  </a:rPr>
                  <a:t> </a:t>
                </a:r>
                <a14:m>
                  <m:oMath xmlns:m="http://schemas.openxmlformats.org/officeDocument/2006/math">
                    <m:r>
                      <a:rPr lang="en-US" sz="1800" b="0" i="1" dirty="0">
                        <a:solidFill>
                          <a:srgbClr val="000000"/>
                        </a:solidFill>
                        <a:latin typeface="Cambria Math" panose="02040503050406030204" pitchFamily="18" charset="0"/>
                      </a:rPr>
                      <m:t>𝑃</m:t>
                    </m:r>
                    <m:r>
                      <a:rPr lang="en-US" sz="1800" b="0" i="1" baseline="-25000" dirty="0" err="1">
                        <a:solidFill>
                          <a:srgbClr val="000000"/>
                        </a:solidFill>
                        <a:latin typeface="Cambria Math" panose="02040503050406030204" pitchFamily="18" charset="0"/>
                      </a:rPr>
                      <m:t>𝑘</m:t>
                    </m:r>
                    <m:r>
                      <a:rPr lang="en-US" sz="1800" b="0" i="1" dirty="0">
                        <a:solidFill>
                          <a:srgbClr val="000000"/>
                        </a:solidFill>
                        <a:latin typeface="Cambria Math" panose="02040503050406030204" pitchFamily="18" charset="0"/>
                      </a:rPr>
                      <m:t>(</m:t>
                    </m:r>
                    <m:r>
                      <a:rPr lang="en-US" sz="1800" b="0" i="1" dirty="0">
                        <a:solidFill>
                          <a:srgbClr val="000000"/>
                        </a:solidFill>
                        <a:latin typeface="Cambria Math" panose="02040503050406030204" pitchFamily="18" charset="0"/>
                      </a:rPr>
                      <m:t>h</m:t>
                    </m:r>
                    <m:r>
                      <a:rPr lang="en-US" sz="1800" b="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b="0" i="1" dirty="0">
                        <a:solidFill>
                          <a:srgbClr val="000000"/>
                        </a:solidFill>
                        <a:latin typeface="Cambria Math" panose="02040503050406030204" pitchFamily="18" charset="0"/>
                      </a:rPr>
                      <m:t>)|</m:t>
                    </m:r>
                    <m:r>
                      <a:rPr lang="en-US" sz="1800" b="0" i="1" dirty="0">
                        <a:solidFill>
                          <a:srgbClr val="000000"/>
                        </a:solidFill>
                        <a:latin typeface="Cambria Math" panose="02040503050406030204" pitchFamily="18" charset="0"/>
                      </a:rPr>
                      <m:t>𝐷</m:t>
                    </m:r>
                    <m:r>
                      <a:rPr lang="en-US" sz="1800" b="0" i="1" dirty="0">
                        <a:solidFill>
                          <a:srgbClr val="000000"/>
                        </a:solidFill>
                        <a:latin typeface="Cambria Math" panose="02040503050406030204" pitchFamily="18" charset="0"/>
                      </a:rPr>
                      <m:t>) </m:t>
                    </m:r>
                  </m:oMath>
                </a14:m>
                <a:endParaRPr lang="en-US" sz="1800" dirty="0">
                  <a:solidFill>
                    <a:srgbClr val="000000"/>
                  </a:solidFill>
                </a:endParaRPr>
              </a:p>
              <a:p>
                <a:pPr marL="165100" indent="-165100">
                  <a:spcBef>
                    <a:spcPts val="0"/>
                  </a:spcBef>
                  <a:spcAft>
                    <a:spcPts val="600"/>
                  </a:spcAft>
                  <a:buFont typeface="Arial" pitchFamily="34" charset="0"/>
                  <a:buChar char="•"/>
                  <a:defRPr/>
                </a:pPr>
                <a:r>
                  <a:rPr lang="en-US" sz="1800" b="1" dirty="0">
                    <a:solidFill>
                      <a:srgbClr val="333399"/>
                    </a:solidFill>
                  </a:rPr>
                  <a:t>No Free Lunch Theorem</a:t>
                </a:r>
                <a:r>
                  <a:rPr lang="en-US" sz="1800" b="1" dirty="0">
                    <a:solidFill>
                      <a:srgbClr val="000000"/>
                    </a:solidFill>
                  </a:rPr>
                  <a:t>: For any two learning algorithms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h</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and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h</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dirty="0">
                    <a:solidFill>
                      <a:srgbClr val="000000"/>
                    </a:solidFill>
                  </a:rPr>
                  <a:t>, </a:t>
                </a:r>
                <a:r>
                  <a:rPr lang="en-US" sz="1800" b="1" dirty="0">
                    <a:solidFill>
                      <a:srgbClr val="000000"/>
                    </a:solidFill>
                  </a:rPr>
                  <a:t>the following are true independent of the sampling distribution</a:t>
                </a:r>
                <a:r>
                  <a:rPr lang="en-US" sz="1800"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oMath>
                </a14:m>
                <a:r>
                  <a:rPr lang="en-US" sz="1800" dirty="0">
                    <a:solidFill>
                      <a:srgbClr val="000000"/>
                    </a:solidFill>
                  </a:rPr>
                  <a:t> </a:t>
                </a:r>
                <a:r>
                  <a:rPr lang="en-US" sz="1800" b="1" dirty="0">
                    <a:solidFill>
                      <a:srgbClr val="000000"/>
                    </a:solidFill>
                  </a:rPr>
                  <a:t>and the number of training points:</a:t>
                </a:r>
              </a:p>
              <a:p>
                <a:pPr marL="465138" indent="-300038">
                  <a:spcBef>
                    <a:spcPts val="0"/>
                  </a:spcBef>
                  <a:spcAft>
                    <a:spcPts val="1200"/>
                  </a:spcAft>
                  <a:buFont typeface="+mj-lt"/>
                  <a:buAutoNum type="arabicPeriod"/>
                  <a:defRPr/>
                </a:pPr>
                <a:r>
                  <a:rPr lang="en-US" sz="1800" b="1" dirty="0">
                    <a:solidFill>
                      <a:srgbClr val="000000"/>
                    </a:solidFill>
                  </a:rPr>
                  <a:t>Uniformly averaged over all target functions, </a:t>
                </a:r>
                <a14:m>
                  <m:oMath xmlns:m="http://schemas.openxmlformats.org/officeDocument/2006/math">
                    <m:r>
                      <a:rPr lang="en-US" sz="1800" i="1" dirty="0" smtClean="0">
                        <a:solidFill>
                          <a:srgbClr val="000000"/>
                        </a:solidFill>
                        <a:latin typeface="Cambria Math" panose="02040503050406030204" pitchFamily="18" charset="0"/>
                      </a:rPr>
                      <m:t>𝐹</m:t>
                    </m:r>
                  </m:oMath>
                </a14:m>
                <a:r>
                  <a:rPr lang="en-US" sz="1800" b="1"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a:p>
                <a:pPr marL="465138" indent="-300038">
                  <a:spcBef>
                    <a:spcPts val="0"/>
                  </a:spcBef>
                  <a:spcAft>
                    <a:spcPts val="1200"/>
                  </a:spcAft>
                  <a:buFont typeface="+mj-lt"/>
                  <a:buAutoNum type="arabicPeriod"/>
                  <a:defRPr/>
                </a:pPr>
                <a:r>
                  <a:rPr lang="en-US" sz="1800" b="1" dirty="0">
                    <a:solidFill>
                      <a:srgbClr val="000000"/>
                    </a:solidFill>
                  </a:rPr>
                  <a:t>For any fixed training set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uniformly averaged over </a:t>
                </a:r>
                <a14:m>
                  <m:oMath xmlns:m="http://schemas.openxmlformats.org/officeDocument/2006/math">
                    <m:r>
                      <a:rPr lang="en-US" sz="1800" i="1" dirty="0" smtClean="0">
                        <a:solidFill>
                          <a:srgbClr val="000000"/>
                        </a:solidFill>
                        <a:latin typeface="Cambria Math" panose="02040503050406030204" pitchFamily="18" charset="0"/>
                      </a:rPr>
                      <m:t>𝐹</m:t>
                    </m:r>
                  </m:oMath>
                </a14:m>
                <a:r>
                  <a:rPr lang="en-US" sz="1800" b="1" dirty="0">
                    <a:solidFill>
                      <a:srgbClr val="000000"/>
                    </a:solidFill>
                  </a:rPr>
                  <a:t>, </a:t>
                </a:r>
                <a:br>
                  <a:rPr lang="en-US" sz="1800" b="1" dirty="0">
                    <a:solidFill>
                      <a:srgbClr val="000000"/>
                    </a:solidFill>
                  </a:rPr>
                </a:b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a:p>
                <a:pPr marL="465138" indent="-300038">
                  <a:spcBef>
                    <a:spcPts val="0"/>
                  </a:spcBef>
                  <a:spcAft>
                    <a:spcPts val="1200"/>
                  </a:spcAft>
                  <a:buFont typeface="+mj-lt"/>
                  <a:buAutoNum type="arabicPeriod"/>
                  <a:defRPr/>
                </a:pPr>
                <a:r>
                  <a:rPr lang="en-US" sz="1800" b="1" dirty="0">
                    <a:solidFill>
                      <a:srgbClr val="000000"/>
                    </a:solidFill>
                  </a:rPr>
                  <a:t>Uniformly averaged over all priors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a:p>
                <a:pPr marL="465138" indent="-300038">
                  <a:spcBef>
                    <a:spcPts val="0"/>
                  </a:spcBef>
                  <a:spcAft>
                    <a:spcPts val="1200"/>
                  </a:spcAft>
                  <a:buFont typeface="+mj-lt"/>
                  <a:buAutoNum type="arabicPeriod"/>
                  <a:defRPr/>
                </a:pPr>
                <a:r>
                  <a:rPr lang="en-US" sz="1800" b="1" dirty="0">
                    <a:solidFill>
                      <a:srgbClr val="000000"/>
                    </a:solidFill>
                  </a:rPr>
                  <a:t>For any fixed training set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uniformly averaged over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oMath>
                </a14:m>
                <a:r>
                  <a:rPr lang="en-US" sz="1800" b="1" dirty="0">
                    <a:solidFill>
                      <a:srgbClr val="000000"/>
                    </a:solidFill>
                  </a:rPr>
                  <a:t>, </a:t>
                </a:r>
                <a:br>
                  <a:rPr lang="en-US" sz="1800" b="1" dirty="0">
                    <a:solidFill>
                      <a:srgbClr val="000000"/>
                    </a:solidFill>
                  </a:rPr>
                </a:b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936369"/>
              </a:xfrm>
              <a:prstGeom prst="rect">
                <a:avLst/>
              </a:prstGeom>
              <a:blipFill>
                <a:blip r:embed="rId2"/>
                <a:stretch>
                  <a:fillRect l="-1458" t="-10661" r="-1603" b="-127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400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Analysis</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988819"/>
              </a:xfrm>
              <a:prstGeom prst="rect">
                <a:avLst/>
              </a:prstGeom>
              <a:noFill/>
              <a:ln w="9525">
                <a:noFill/>
                <a:miter lim="800000"/>
                <a:headEnd/>
                <a:tailEnd/>
              </a:ln>
              <a:effectLst/>
            </p:spPr>
            <p:txBody>
              <a:bodyPr wrap="square" lIns="0" tIns="0" rIns="0" bIns="0">
                <a:spAutoFit/>
              </a:bodyPr>
              <a:lstStyle/>
              <a:p>
                <a:pPr marL="165100" indent="-165100">
                  <a:spcAft>
                    <a:spcPts val="600"/>
                  </a:spcAft>
                  <a:buFont typeface="Arial" pitchFamily="34" charset="0"/>
                  <a:buChar char="•"/>
                  <a:defRPr/>
                </a:pPr>
                <a:r>
                  <a:rPr lang="en-US" sz="1800" b="1" dirty="0">
                    <a:solidFill>
                      <a:srgbClr val="000000"/>
                    </a:solidFill>
                  </a:rPr>
                  <a:t>The first proposition states that uniformly averaged over all target functions the expected test set error for all learning algorithms is the same:</a:t>
                </a:r>
              </a:p>
              <a:p>
                <a:pPr marL="466725">
                  <a:spcAft>
                    <a:spcPts val="1200"/>
                  </a:spcAft>
                  <a:defRPr/>
                </a:pPr>
                <a14:m>
                  <m:oMathPara xmlns:m="http://schemas.openxmlformats.org/officeDocument/2006/math">
                    <m:oMathParaPr>
                      <m:jc m:val="left"/>
                    </m:oMathParaPr>
                    <m:oMath xmlns:m="http://schemas.openxmlformats.org/officeDocument/2006/math">
                      <m:nary>
                        <m:naryPr>
                          <m:chr m:val="∑"/>
                          <m:supHide m:val="on"/>
                          <m:ctrlPr>
                            <a:rPr lang="en-US" sz="180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𝐹</m:t>
                          </m:r>
                        </m:sub>
                        <m:sup/>
                        <m:e>
                          <m:nary>
                            <m:naryPr>
                              <m:chr m:val="∑"/>
                              <m:supHide m:val="on"/>
                              <m:ctrlPr>
                                <a:rPr lang="en-US" sz="180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𝐷</m:t>
                              </m:r>
                            </m:sub>
                            <m:sup/>
                            <m:e>
                              <m:r>
                                <a:rPr lang="en-US" sz="1800" b="0" i="1" smtClean="0">
                                  <a:solidFill>
                                    <a:srgbClr val="000000"/>
                                  </a:solidFill>
                                  <a:latin typeface="Cambria Math" panose="02040503050406030204" pitchFamily="18" charset="0"/>
                                </a:rPr>
                                <m:t>𝑃</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e>
                                  <m:r>
                                    <a:rPr lang="en-US" sz="1800" b="0" i="1" smtClean="0">
                                      <a:solidFill>
                                        <a:srgbClr val="000000"/>
                                      </a:solidFill>
                                      <a:latin typeface="Cambria Math" panose="02040503050406030204" pitchFamily="18" charset="0"/>
                                    </a:rPr>
                                    <m:t>𝐹</m:t>
                                  </m:r>
                                </m:e>
                              </m:d>
                            </m:e>
                          </m:nary>
                        </m:e>
                      </m:nary>
                      <m:d>
                        <m:dPr>
                          <m:begChr m:val="["/>
                          <m:endChr m:val="]"/>
                          <m:ctrlPr>
                            <a:rPr lang="en-US" sz="1800" i="1" smtClean="0">
                              <a:solidFill>
                                <a:srgbClr val="000000"/>
                              </a:solidFill>
                              <a:latin typeface="Cambria Math" panose="02040503050406030204" pitchFamily="18" charset="0"/>
                            </a:rPr>
                          </m:ctrlPr>
                        </m:dPr>
                        <m:e>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1</m:t>
                              </m:r>
                            </m:sub>
                          </m:sSub>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𝐸</m:t>
                              </m:r>
                            </m:e>
                            <m:e>
                              <m:r>
                                <a:rPr lang="en-US" sz="1800" b="0" i="1" smtClean="0">
                                  <a:solidFill>
                                    <a:srgbClr val="000000"/>
                                  </a:solidFill>
                                  <a:latin typeface="Cambria Math" panose="02040503050406030204" pitchFamily="18" charset="0"/>
                                </a:rPr>
                                <m:t>𝐹</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𝑛</m:t>
                              </m:r>
                            </m:e>
                          </m:d>
                          <m:r>
                            <a:rPr lang="en-US" sz="1800" b="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2</m:t>
                              </m:r>
                            </m:sub>
                          </m:sSub>
                          <m:d>
                            <m:dPr>
                              <m:ctrlPr>
                                <a:rPr lang="en-US" sz="1800" i="1">
                                  <a:solidFill>
                                    <a:srgbClr val="000000"/>
                                  </a:solidFill>
                                  <a:latin typeface="Cambria Math" panose="02040503050406030204" pitchFamily="18" charset="0"/>
                                </a:rPr>
                              </m:ctrlPr>
                            </m:dPr>
                            <m:e>
                              <m:r>
                                <a:rPr lang="en-US" sz="1800" b="0" i="1">
                                  <a:solidFill>
                                    <a:srgbClr val="000000"/>
                                  </a:solidFill>
                                  <a:latin typeface="Cambria Math" panose="02040503050406030204" pitchFamily="18" charset="0"/>
                                </a:rPr>
                                <m:t>𝐸</m:t>
                              </m:r>
                            </m:e>
                            <m:e>
                              <m:r>
                                <a:rPr lang="en-US" sz="1800" b="0" i="1">
                                  <a:solidFill>
                                    <a:srgbClr val="000000"/>
                                  </a:solidFill>
                                  <a:latin typeface="Cambria Math" panose="02040503050406030204" pitchFamily="18" charset="0"/>
                                </a:rPr>
                                <m:t>𝐹</m:t>
                              </m:r>
                              <m:r>
                                <a:rPr lang="en-US" sz="1800" b="0" i="1">
                                  <a:solidFill>
                                    <a:srgbClr val="000000"/>
                                  </a:solidFill>
                                  <a:latin typeface="Cambria Math" panose="02040503050406030204" pitchFamily="18" charset="0"/>
                                </a:rPr>
                                <m:t>,</m:t>
                              </m:r>
                              <m:r>
                                <a:rPr lang="en-US" sz="1800" b="0" i="1">
                                  <a:solidFill>
                                    <a:srgbClr val="000000"/>
                                  </a:solidFill>
                                  <a:latin typeface="Cambria Math" panose="02040503050406030204" pitchFamily="18" charset="0"/>
                                </a:rPr>
                                <m:t>𝑛</m:t>
                              </m:r>
                            </m:e>
                          </m:d>
                        </m:e>
                      </m:d>
                      <m:r>
                        <a:rPr lang="en-US" sz="1800" b="0" i="1" smtClean="0">
                          <a:solidFill>
                            <a:srgbClr val="000000"/>
                          </a:solidFill>
                          <a:latin typeface="Cambria Math" panose="02040503050406030204" pitchFamily="18" charset="0"/>
                        </a:rPr>
                        <m:t>=0</m:t>
                      </m:r>
                    </m:oMath>
                  </m:oMathPara>
                </a14:m>
                <a:endParaRPr lang="en-US" sz="1800"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Stated more generally, there are no</a:t>
                </a:r>
                <a:r>
                  <a:rPr lang="en-US" sz="1800" i="1"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𝑖</m:t>
                    </m:r>
                    <m:r>
                      <a:rPr lang="en-US" sz="1800" i="1" dirty="0">
                        <a:solidFill>
                          <a:srgbClr val="000000"/>
                        </a:solidFill>
                        <a:latin typeface="Cambria Math" panose="02040503050406030204" pitchFamily="18" charset="0"/>
                      </a:rPr>
                      <m:t> </m:t>
                    </m:r>
                  </m:oMath>
                </a14:m>
                <a:r>
                  <a:rPr lang="en-US" sz="1800" b="1" dirty="0">
                    <a:solidFill>
                      <a:srgbClr val="000000"/>
                    </a:solidFill>
                  </a:rPr>
                  <a:t>and </a:t>
                </a:r>
                <a14:m>
                  <m:oMath xmlns:m="http://schemas.openxmlformats.org/officeDocument/2006/math">
                    <m:r>
                      <a:rPr lang="en-US" sz="1800" i="1" dirty="0" smtClean="0">
                        <a:solidFill>
                          <a:srgbClr val="000000"/>
                        </a:solidFill>
                        <a:latin typeface="Cambria Math" panose="02040503050406030204" pitchFamily="18" charset="0"/>
                      </a:rPr>
                      <m:t>𝑗</m:t>
                    </m:r>
                  </m:oMath>
                </a14:m>
                <a:r>
                  <a:rPr lang="en-US" sz="1800" b="1" dirty="0">
                    <a:solidFill>
                      <a:srgbClr val="000000"/>
                    </a:solidFill>
                  </a:rPr>
                  <a:t> such that for all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oMath>
                </a14:m>
                <a:r>
                  <a:rPr lang="en-US" sz="1800" b="1" dirty="0">
                    <a:solidFill>
                      <a:srgbClr val="000000"/>
                    </a:solidFill>
                  </a:rPr>
                  <a:t>,</a:t>
                </a:r>
                <a:br>
                  <a:rPr lang="en-US" sz="1800" b="1" dirty="0">
                    <a:solidFill>
                      <a:srgbClr val="000000"/>
                    </a:solidFill>
                  </a:rPr>
                </a:b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err="1">
                        <a:solidFill>
                          <a:srgbClr val="000000"/>
                        </a:solidFill>
                        <a:latin typeface="Cambria Math" panose="02040503050406030204" pitchFamily="18" charset="0"/>
                      </a:rPr>
                      <m:t>𝑖</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&gt; </m:t>
                    </m:r>
                    <m:r>
                      <a:rPr lang="en-US" sz="1800" i="1" dirty="0" err="1">
                        <a:solidFill>
                          <a:srgbClr val="000000"/>
                        </a:solidFill>
                        <a:latin typeface="Cambria Math" panose="02040503050406030204" pitchFamily="18" charset="0"/>
                      </a:rPr>
                      <m:t>𝐸</m:t>
                    </m:r>
                    <m:r>
                      <a:rPr lang="en-US" sz="1800" i="1" baseline="-25000" dirty="0" err="1">
                        <a:solidFill>
                          <a:srgbClr val="000000"/>
                        </a:solidFill>
                        <a:latin typeface="Cambria Math" panose="02040503050406030204" pitchFamily="18" charset="0"/>
                      </a:rPr>
                      <m:t>𝑗</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m:t>
                    </m:r>
                  </m:oMath>
                </a14:m>
                <a:r>
                  <a:rPr lang="en-US" sz="1800" b="1" dirty="0">
                    <a:solidFill>
                      <a:srgbClr val="000000"/>
                    </a:solidFill>
                  </a:rPr>
                  <a:t>.</a:t>
                </a:r>
              </a:p>
              <a:p>
                <a:pPr marL="165100" indent="-165100">
                  <a:spcBef>
                    <a:spcPts val="0"/>
                  </a:spcBef>
                  <a:spcAft>
                    <a:spcPts val="1200"/>
                  </a:spcAft>
                  <a:buFont typeface="Arial" pitchFamily="34" charset="0"/>
                  <a:buChar char="•"/>
                  <a:defRPr/>
                </a:pPr>
                <a:r>
                  <a:rPr lang="en-US" sz="1800" b="1" dirty="0">
                    <a:solidFill>
                      <a:srgbClr val="000000"/>
                    </a:solidFill>
                  </a:rPr>
                  <a:t>Further, no matter what algorithm we use, there is at least one target function for which random guessing Is better.</a:t>
                </a:r>
              </a:p>
              <a:p>
                <a:pPr marL="165100" indent="-165100">
                  <a:spcBef>
                    <a:spcPts val="0"/>
                  </a:spcBef>
                  <a:spcAft>
                    <a:spcPts val="600"/>
                  </a:spcAft>
                  <a:buFont typeface="Arial" pitchFamily="34" charset="0"/>
                  <a:buChar char="•"/>
                  <a:defRPr/>
                </a:pPr>
                <a:r>
                  <a:rPr lang="en-US" sz="1800" b="1" dirty="0">
                    <a:solidFill>
                      <a:srgbClr val="000000"/>
                    </a:solidFill>
                  </a:rPr>
                  <a:t>The second proposition states that even if we know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then averaged over all target functions, no learning algorithm yields a test set error that is superior:</a:t>
                </a:r>
              </a:p>
              <a:p>
                <a:pPr marL="466725">
                  <a:spcBef>
                    <a:spcPts val="0"/>
                  </a:spcBef>
                  <a:spcAft>
                    <a:spcPts val="1200"/>
                  </a:spcAft>
                  <a:defRPr/>
                </a:pPr>
                <a14:m>
                  <m:oMathPara xmlns:m="http://schemas.openxmlformats.org/officeDocument/2006/math">
                    <m:oMathParaPr>
                      <m:jc m:val="left"/>
                    </m:oMathParaPr>
                    <m:oMath xmlns:m="http://schemas.openxmlformats.org/officeDocument/2006/math">
                      <m:nary>
                        <m:naryPr>
                          <m:chr m:val="∑"/>
                          <m:supHide m:val="on"/>
                          <m:ctrlPr>
                            <a:rPr lang="en-US" sz="1800" i="1">
                              <a:solidFill>
                                <a:srgbClr val="000000"/>
                              </a:solidFill>
                              <a:latin typeface="Cambria Math" panose="02040503050406030204" pitchFamily="18" charset="0"/>
                            </a:rPr>
                          </m:ctrlPr>
                        </m:naryPr>
                        <m:sub>
                          <m:r>
                            <m:rPr>
                              <m:brk m:alnAt="7"/>
                            </m:rPr>
                            <a:rPr lang="en-US" sz="1800" i="1">
                              <a:solidFill>
                                <a:srgbClr val="000000"/>
                              </a:solidFill>
                              <a:latin typeface="Cambria Math" panose="02040503050406030204" pitchFamily="18" charset="0"/>
                            </a:rPr>
                            <m:t>𝐹</m:t>
                          </m:r>
                        </m:sub>
                        <m:sup/>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1</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𝐸</m:t>
                              </m:r>
                            </m:e>
                            <m:e>
                              <m:r>
                                <a:rPr lang="en-US" sz="1800" i="1">
                                  <a:solidFill>
                                    <a:srgbClr val="000000"/>
                                  </a:solidFill>
                                  <a:latin typeface="Cambria Math" panose="02040503050406030204" pitchFamily="18" charset="0"/>
                                </a:rPr>
                                <m:t>𝐹</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𝑛</m:t>
                              </m:r>
                            </m:e>
                          </m:d>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2</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𝐸</m:t>
                              </m:r>
                            </m:e>
                            <m:e>
                              <m:r>
                                <a:rPr lang="en-US" sz="1800" i="1">
                                  <a:solidFill>
                                    <a:srgbClr val="000000"/>
                                  </a:solidFill>
                                  <a:latin typeface="Cambria Math" panose="02040503050406030204" pitchFamily="18" charset="0"/>
                                </a:rPr>
                                <m:t>𝐹</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𝑛</m:t>
                              </m:r>
                            </m:e>
                          </m:d>
                          <m:r>
                            <a:rPr lang="en-US" sz="1800" b="0" i="1" smtClean="0">
                              <a:solidFill>
                                <a:srgbClr val="000000"/>
                              </a:solidFill>
                              <a:latin typeface="Cambria Math" panose="02040503050406030204" pitchFamily="18" charset="0"/>
                            </a:rPr>
                            <m:t>=0</m:t>
                          </m:r>
                        </m:e>
                      </m:nary>
                    </m:oMath>
                  </m:oMathPara>
                </a14:m>
                <a:endParaRPr lang="en-US" sz="1800" b="1"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The six squares represent all possible</a:t>
                </a:r>
                <a:br>
                  <a:rPr lang="en-US" sz="1800" b="1" dirty="0">
                    <a:solidFill>
                      <a:srgbClr val="000000"/>
                    </a:solidFill>
                  </a:rPr>
                </a:br>
                <a:r>
                  <a:rPr lang="en-US" sz="1800" b="1" dirty="0">
                    <a:solidFill>
                      <a:srgbClr val="000000"/>
                    </a:solidFill>
                  </a:rPr>
                  <a:t>classification problems. If a learning</a:t>
                </a:r>
                <a:br>
                  <a:rPr lang="en-US" sz="1800" b="1" dirty="0">
                    <a:solidFill>
                      <a:srgbClr val="000000"/>
                    </a:solidFill>
                  </a:rPr>
                </a:br>
                <a:r>
                  <a:rPr lang="en-US" sz="1800" b="1" dirty="0">
                    <a:solidFill>
                      <a:srgbClr val="000000"/>
                    </a:solidFill>
                  </a:rPr>
                  <a:t>system performs well over some set</a:t>
                </a:r>
                <a:br>
                  <a:rPr lang="en-US" sz="1800" b="1" dirty="0">
                    <a:solidFill>
                      <a:srgbClr val="000000"/>
                    </a:solidFill>
                  </a:rPr>
                </a:br>
                <a:r>
                  <a:rPr lang="en-US" sz="1800" b="1" dirty="0">
                    <a:solidFill>
                      <a:srgbClr val="000000"/>
                    </a:solidFill>
                  </a:rPr>
                  <a:t>of problems (better than average), it </a:t>
                </a:r>
                <a:br>
                  <a:rPr lang="en-US" sz="1800" b="1" dirty="0">
                    <a:solidFill>
                      <a:srgbClr val="000000"/>
                    </a:solidFill>
                  </a:rPr>
                </a:br>
                <a:r>
                  <a:rPr lang="en-US" sz="1800" b="1" dirty="0">
                    <a:solidFill>
                      <a:srgbClr val="000000"/>
                    </a:solidFill>
                  </a:rPr>
                  <a:t>must perform worse than average</a:t>
                </a:r>
                <a:br>
                  <a:rPr lang="en-US" sz="1800" b="1" dirty="0">
                    <a:solidFill>
                      <a:srgbClr val="000000"/>
                    </a:solidFill>
                  </a:rPr>
                </a:br>
                <a:r>
                  <a:rPr lang="en-US" sz="1800" b="1" dirty="0">
                    <a:solidFill>
                      <a:srgbClr val="000000"/>
                    </a:solidFill>
                  </a:rPr>
                  <a:t>elsewhere.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988819"/>
              </a:xfrm>
              <a:prstGeom prst="rect">
                <a:avLst/>
              </a:prstGeom>
              <a:blipFill>
                <a:blip r:embed="rId2"/>
                <a:stretch>
                  <a:fillRect l="-4519" t="-5932" r="-875" b="-1483"/>
                </a:stretch>
              </a:blipFill>
              <a:ln w="9525">
                <a:noFill/>
                <a:miter lim="800000"/>
                <a:headEnd/>
                <a:tailEnd/>
              </a:ln>
              <a:effectLst/>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4643203" y="4158337"/>
            <a:ext cx="4272197" cy="2109726"/>
          </a:xfrm>
          <a:prstGeom prst="rect">
            <a:avLst/>
          </a:prstGeom>
        </p:spPr>
      </p:pic>
    </p:spTree>
    <p:extLst>
      <p:ext uri="{BB962C8B-B14F-4D97-AF65-F5344CB8AC3E}">
        <p14:creationId xmlns:p14="http://schemas.microsoft.com/office/powerpoint/2010/main" val="120521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Bias and Variance</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685800"/>
                <a:ext cx="8689975" cy="5715000"/>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olidFill>
                      <a:srgbClr val="000000"/>
                    </a:solidFill>
                  </a:rPr>
                  <a:t>Two ways to measure the match of alignment of the learning algorithm to the classification problem involve the bias and variance.</a:t>
                </a:r>
              </a:p>
              <a:p>
                <a:pPr marL="347663" indent="-163513">
                  <a:spcAft>
                    <a:spcPts val="1200"/>
                  </a:spcAft>
                  <a:buFont typeface="Wingdings" pitchFamily="2" charset="2"/>
                  <a:buChar char="§"/>
                  <a:defRPr/>
                </a:pPr>
                <a:r>
                  <a:rPr lang="en-US" sz="1800" b="1" dirty="0">
                    <a:solidFill>
                      <a:srgbClr val="000000"/>
                    </a:solidFill>
                  </a:rPr>
                  <a:t>Bias measures the accuracy in terms of the distance from the true value of a parameter – high bias implies a poor match.</a:t>
                </a:r>
              </a:p>
              <a:p>
                <a:pPr marL="347663" indent="-163513">
                  <a:spcAft>
                    <a:spcPts val="1200"/>
                  </a:spcAft>
                  <a:buFont typeface="Wingdings" pitchFamily="2" charset="2"/>
                  <a:buChar char="§"/>
                  <a:defRPr/>
                </a:pPr>
                <a:r>
                  <a:rPr lang="en-US" sz="1800" b="1" dirty="0">
                    <a:solidFill>
                      <a:schemeClr val="accent1"/>
                    </a:solidFill>
                  </a:rPr>
                  <a:t>Variance</a:t>
                </a:r>
                <a:r>
                  <a:rPr lang="en-US" sz="1800" b="1" dirty="0">
                    <a:solidFill>
                      <a:srgbClr val="000000"/>
                    </a:solidFill>
                  </a:rPr>
                  <a:t> measures the precision of a match in terms of the squared distance from the true value – high variance implies a weak match.</a:t>
                </a:r>
              </a:p>
              <a:p>
                <a:pPr marL="165100" indent="-165100">
                  <a:spcAft>
                    <a:spcPts val="1200"/>
                  </a:spcAft>
                  <a:buFont typeface="Arial" pitchFamily="34" charset="0"/>
                  <a:buChar char="•"/>
                  <a:defRPr/>
                </a:pPr>
                <a:r>
                  <a:rPr lang="en-US" sz="1800" b="1" dirty="0">
                    <a:solidFill>
                      <a:srgbClr val="000000"/>
                    </a:solidFill>
                  </a:rPr>
                  <a:t>For mean-square error, bias and variance are related.</a:t>
                </a:r>
              </a:p>
              <a:p>
                <a:pPr marL="165100" indent="-165100">
                  <a:spcAft>
                    <a:spcPts val="1200"/>
                  </a:spcAft>
                  <a:buFont typeface="Arial" pitchFamily="34" charset="0"/>
                  <a:buChar char="•"/>
                  <a:defRPr/>
                </a:pPr>
                <a:r>
                  <a:rPr lang="en-US" sz="1800" b="1" dirty="0">
                    <a:solidFill>
                      <a:srgbClr val="000000"/>
                    </a:solidFill>
                  </a:rPr>
                  <a:t>Consider these in the context of modeling data using regression analysis. Suppose there is an unknown function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smtClean="0">
                        <a:solidFill>
                          <a:srgbClr val="000000"/>
                        </a:solidFill>
                        <a:latin typeface="Cambria Math" panose="02040503050406030204" pitchFamily="18" charset="0"/>
                      </a:rPr>
                      <m:t>𝒙</m:t>
                    </m:r>
                    <m:r>
                      <a:rPr lang="en-US" sz="1800" i="1" dirty="0" smtClean="0">
                        <a:solidFill>
                          <a:srgbClr val="000000"/>
                        </a:solidFill>
                        <a:latin typeface="Cambria Math" panose="02040503050406030204" pitchFamily="18" charset="0"/>
                      </a:rPr>
                      <m:t>)</m:t>
                    </m:r>
                  </m:oMath>
                </a14:m>
                <a:r>
                  <a:rPr lang="en-US" sz="1800" b="1" dirty="0">
                    <a:solidFill>
                      <a:srgbClr val="000000"/>
                    </a:solidFill>
                  </a:rPr>
                  <a:t> which we seek to estimate based on </a:t>
                </a:r>
                <a14:m>
                  <m:oMath xmlns:m="http://schemas.openxmlformats.org/officeDocument/2006/math">
                    <m:r>
                      <a:rPr lang="en-US" sz="1800" i="1" dirty="0" smtClean="0">
                        <a:solidFill>
                          <a:srgbClr val="000000"/>
                        </a:solidFill>
                        <a:latin typeface="Cambria Math" panose="02040503050406030204" pitchFamily="18" charset="0"/>
                      </a:rPr>
                      <m:t>𝑛</m:t>
                    </m:r>
                  </m:oMath>
                </a14:m>
                <a:r>
                  <a:rPr lang="en-US" sz="1800" b="1" dirty="0">
                    <a:solidFill>
                      <a:srgbClr val="000000"/>
                    </a:solidFill>
                  </a:rPr>
                  <a:t> samples in a set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drawn from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smtClean="0">
                        <a:solidFill>
                          <a:srgbClr val="000000"/>
                        </a:solidFill>
                        <a:latin typeface="Cambria Math" panose="02040503050406030204" pitchFamily="18" charset="0"/>
                      </a:rPr>
                      <m:t>𝒙</m:t>
                    </m:r>
                    <m:r>
                      <a:rPr lang="en-US" sz="1800" i="1" dirty="0" smtClean="0">
                        <a:solidFill>
                          <a:srgbClr val="000000"/>
                        </a:solidFill>
                        <a:latin typeface="Cambria Math" panose="02040503050406030204" pitchFamily="18" charset="0"/>
                      </a:rPr>
                      <m:t>)</m:t>
                    </m:r>
                  </m:oMath>
                </a14:m>
                <a:r>
                  <a:rPr lang="en-US" sz="1800" b="1" dirty="0">
                    <a:solidFill>
                      <a:srgbClr val="000000"/>
                    </a:solidFill>
                  </a:rPr>
                  <a:t>.</a:t>
                </a:r>
              </a:p>
              <a:p>
                <a:pPr marL="165100" indent="-165100">
                  <a:spcAft>
                    <a:spcPts val="600"/>
                  </a:spcAft>
                  <a:buFont typeface="Arial" pitchFamily="34" charset="0"/>
                  <a:buChar char="•"/>
                  <a:defRPr/>
                </a:pPr>
                <a:r>
                  <a:rPr lang="en-US" sz="1800" b="1" dirty="0">
                    <a:solidFill>
                      <a:srgbClr val="000000"/>
                    </a:solidFill>
                  </a:rPr>
                  <a:t>The regression function will be denoted </a:t>
                </a:r>
                <a14:m>
                  <m:oMath xmlns:m="http://schemas.openxmlformats.org/officeDocument/2006/math">
                    <m:r>
                      <a:rPr lang="en-US" sz="1800" i="1" dirty="0" smtClean="0">
                        <a:solidFill>
                          <a:srgbClr val="000000"/>
                        </a:solidFill>
                        <a:latin typeface="Cambria Math" panose="02040503050406030204" pitchFamily="18" charset="0"/>
                      </a:rPr>
                      <m:t>𝑔</m:t>
                    </m:r>
                    <m:r>
                      <a:rPr lang="en-US" sz="1800" i="1" dirty="0" smtClean="0">
                        <a:solidFill>
                          <a:srgbClr val="000000"/>
                        </a:solidFill>
                        <a:latin typeface="Cambria Math" panose="02040503050406030204" pitchFamily="18" charset="0"/>
                      </a:rPr>
                      <m:t>(</m:t>
                    </m:r>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The mean square error of this estimate is:</a:t>
                </a:r>
              </a:p>
              <a:p>
                <a:pPr marL="466725">
                  <a:spcAft>
                    <a:spcPts val="600"/>
                  </a:spcAft>
                  <a:defRPr/>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𝐷</m:t>
                          </m:r>
                        </m:sub>
                      </m:sSub>
                      <m:d>
                        <m:dPr>
                          <m:begChr m:val="["/>
                          <m:endChr m:val="]"/>
                          <m:ctrlPr>
                            <a:rPr lang="en-US" sz="1800" b="1" i="1" smtClean="0">
                              <a:solidFill>
                                <a:srgbClr val="000000"/>
                              </a:solidFill>
                              <a:latin typeface="Cambria Math" panose="02040503050406030204" pitchFamily="18" charset="0"/>
                            </a:rPr>
                          </m:ctrlPr>
                        </m:dPr>
                        <m:e>
                          <m:sSup>
                            <m:sSupPr>
                              <m:ctrlPr>
                                <a:rPr lang="en-US" sz="1800" b="1" i="1" smtClean="0">
                                  <a:solidFill>
                                    <a:srgbClr val="000000"/>
                                  </a:solidFill>
                                  <a:latin typeface="Cambria Math" panose="02040503050406030204" pitchFamily="18" charset="0"/>
                                </a:rPr>
                              </m:ctrlPr>
                            </m:sSupPr>
                            <m:e>
                              <m:d>
                                <m:dPr>
                                  <m:ctrlPr>
                                    <a:rPr lang="en-US" sz="1800" b="1" i="1"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sup>
                              <m:r>
                                <a:rPr lang="en-US" sz="1800" b="0" i="1" smtClean="0">
                                  <a:solidFill>
                                    <a:srgbClr val="000000"/>
                                  </a:solidFill>
                                  <a:latin typeface="Cambria Math" panose="02040503050406030204" pitchFamily="18" charset="0"/>
                                </a:rPr>
                                <m:t>2</m:t>
                              </m:r>
                            </m:sup>
                          </m:sSup>
                        </m:e>
                      </m:d>
                      <m:r>
                        <a:rPr lang="en-US" sz="1800" b="1" i="1" smtClean="0">
                          <a:solidFill>
                            <a:srgbClr val="000000"/>
                          </a:solidFill>
                          <a:latin typeface="Cambria Math" panose="02040503050406030204" pitchFamily="18" charset="0"/>
                        </a:rPr>
                        <m:t>=</m:t>
                      </m:r>
                      <m:sSup>
                        <m:sSupPr>
                          <m:ctrlPr>
                            <a:rPr lang="en-US" sz="1800" b="1" i="1" smtClean="0">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d>
                        </m:e>
                        <m:sup>
                          <m:r>
                            <a:rPr lang="en-US" sz="1800" b="1" i="1" smtClean="0">
                              <a:solidFill>
                                <a:srgbClr val="000000"/>
                              </a:solidFill>
                              <a:latin typeface="Cambria Math" panose="02040503050406030204" pitchFamily="18" charset="0"/>
                            </a:rPr>
                            <m:t>𝟐</m:t>
                          </m:r>
                        </m:sup>
                      </m:sSup>
                      <m:r>
                        <a:rPr lang="en-US" sz="1800" b="1"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sSup>
                            <m:sSupPr>
                              <m:ctrlPr>
                                <a:rPr lang="en-US" sz="1800" b="1" i="1">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e>
                                  </m:d>
                                </m:e>
                              </m:d>
                            </m:e>
                            <m:sup>
                              <m:r>
                                <a:rPr lang="en-US" sz="1800" b="1" i="1">
                                  <a:solidFill>
                                    <a:srgbClr val="000000"/>
                                  </a:solidFill>
                                  <a:latin typeface="Cambria Math" panose="02040503050406030204" pitchFamily="18" charset="0"/>
                                </a:rPr>
                                <m:t>𝟐</m:t>
                              </m:r>
                            </m:sup>
                          </m:sSup>
                        </m:e>
                      </m:d>
                    </m:oMath>
                  </m:oMathPara>
                </a14:m>
                <a:endParaRPr lang="en-US" sz="1800" b="1" dirty="0">
                  <a:solidFill>
                    <a:srgbClr val="000000"/>
                  </a:solidFill>
                </a:endParaRPr>
              </a:p>
              <a:p>
                <a:pPr marL="173038">
                  <a:spcAft>
                    <a:spcPts val="1200"/>
                  </a:spcAft>
                  <a:defRPr/>
                </a:pPr>
                <a:r>
                  <a:rPr lang="en-US" sz="1800" b="1" dirty="0">
                    <a:solidFill>
                      <a:srgbClr val="000000"/>
                    </a:solidFill>
                  </a:rPr>
                  <a:t>The </a:t>
                </a:r>
                <a:r>
                  <a:rPr lang="en-US" sz="1800" b="1" dirty="0">
                    <a:solidFill>
                      <a:schemeClr val="accent1"/>
                    </a:solidFill>
                  </a:rPr>
                  <a:t>first term is the bias</a:t>
                </a:r>
                <a:r>
                  <a:rPr lang="en-US" sz="1800" b="1" dirty="0">
                    <a:solidFill>
                      <a:srgbClr val="000000"/>
                    </a:solidFill>
                  </a:rPr>
                  <a:t> and </a:t>
                </a:r>
                <a:r>
                  <a:rPr lang="en-US" sz="1800" b="1" dirty="0">
                    <a:solidFill>
                      <a:schemeClr val="accent1"/>
                    </a:solidFill>
                  </a:rPr>
                  <a:t>the second term is the variance</a:t>
                </a:r>
                <a:r>
                  <a:rPr lang="en-US" sz="1800" b="1" dirty="0">
                    <a:solidFill>
                      <a:srgbClr val="000000"/>
                    </a:solidFill>
                  </a:rPr>
                  <a:t>.</a:t>
                </a:r>
              </a:p>
              <a:p>
                <a:pPr marL="165100" indent="-165100">
                  <a:spcBef>
                    <a:spcPts val="0"/>
                  </a:spcBef>
                  <a:spcAft>
                    <a:spcPts val="1200"/>
                  </a:spcAft>
                  <a:buFont typeface="Arial" pitchFamily="34" charset="0"/>
                  <a:buChar char="•"/>
                  <a:defRPr/>
                </a:pPr>
                <a:r>
                  <a:rPr lang="en-US" sz="1800" b="1" dirty="0">
                    <a:solidFill>
                      <a:srgbClr val="000000"/>
                    </a:solidFill>
                  </a:rPr>
                  <a:t>This is known as the </a:t>
                </a:r>
                <a:r>
                  <a:rPr lang="en-US" sz="1800" b="1" dirty="0">
                    <a:solidFill>
                      <a:schemeClr val="accent1"/>
                    </a:solidFill>
                  </a:rPr>
                  <a:t>bias-variance tradeoff </a:t>
                </a:r>
                <a:r>
                  <a:rPr lang="en-US" sz="1800" b="1" dirty="0">
                    <a:solidFill>
                      <a:srgbClr val="000000"/>
                    </a:solidFill>
                  </a:rPr>
                  <a:t>since more flexible classifiers tend to have lower bias but higher variance.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685800"/>
                <a:ext cx="8689975" cy="5715000"/>
              </a:xfrm>
              <a:prstGeom prst="rect">
                <a:avLst/>
              </a:prstGeom>
              <a:blipFill>
                <a:blip r:embed="rId2"/>
                <a:stretch>
                  <a:fillRect l="-1458" t="-1330" r="-2332"/>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0016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Bias and Variance for a Two-Class Problem</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617092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Consider our two-category classification problem:</a:t>
                </a:r>
              </a:p>
              <a:p>
                <a:pPr marL="466725">
                  <a:spcAft>
                    <a:spcPts val="1200"/>
                  </a:spcAft>
                  <a:defRPr/>
                </a:pPr>
                <a14:m>
                  <m:oMathPara xmlns:m="http://schemas.openxmlformats.org/officeDocument/2006/math">
                    <m:oMathParaPr>
                      <m:jc m:val="left"/>
                    </m:oMathParaPr>
                    <m:oMath xmlns:m="http://schemas.openxmlformats.org/officeDocument/2006/math">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𝑦</m:t>
                              </m:r>
                              <m:r>
                                <a:rPr lang="en-US" sz="1800" i="1" dirty="0">
                                  <a:solidFill>
                                    <a:srgbClr val="000000"/>
                                  </a:solidFill>
                                  <a:latin typeface="Cambria Math" panose="02040503050406030204" pitchFamily="18" charset="0"/>
                                </a:rPr>
                                <m:t>=1</m:t>
                              </m:r>
                            </m:e>
                          </m:d>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𝑦</m:t>
                              </m:r>
                              <m:r>
                                <a:rPr lang="en-US" sz="1800" i="1" dirty="0">
                                  <a:solidFill>
                                    <a:srgbClr val="000000"/>
                                  </a:solidFill>
                                  <a:latin typeface="Cambria Math" panose="02040503050406030204" pitchFamily="18" charset="0"/>
                                </a:rPr>
                                <m:t>=0</m:t>
                              </m:r>
                            </m:e>
                          </m:d>
                          <m:r>
                            <a:rPr lang="en-US" sz="1800" b="1" i="1" dirty="0">
                              <a:solidFill>
                                <a:srgbClr val="000000"/>
                              </a:solidFill>
                              <a:latin typeface="Cambria Math" panose="02040503050406030204" pitchFamily="18" charset="0"/>
                            </a:rPr>
                            <m:t>𝒙</m:t>
                          </m:r>
                        </m:e>
                      </m:d>
                    </m:oMath>
                  </m:oMathPara>
                </a14:m>
                <a:endParaRPr lang="en-US" sz="1800" b="1" dirty="0">
                  <a:solidFill>
                    <a:srgbClr val="000000"/>
                  </a:solidFill>
                </a:endParaRPr>
              </a:p>
              <a:p>
                <a:pPr marL="165100" indent="-165100">
                  <a:spcBef>
                    <a:spcPts val="0"/>
                  </a:spcBef>
                  <a:spcAft>
                    <a:spcPts val="600"/>
                  </a:spcAft>
                  <a:buFont typeface="Arial" pitchFamily="34" charset="0"/>
                  <a:buChar char="•"/>
                  <a:defRPr/>
                </a:pPr>
                <a:r>
                  <a:rPr lang="en-US" sz="1800" b="1" dirty="0">
                    <a:solidFill>
                      <a:srgbClr val="000000"/>
                    </a:solidFill>
                  </a:rPr>
                  <a:t>Consider a discriminant function:</a:t>
                </a:r>
              </a:p>
              <a:p>
                <a:pPr marL="466725">
                  <a:spcBef>
                    <a:spcPts val="0"/>
                  </a:spcBef>
                  <a:spcAft>
                    <a:spcPts val="600"/>
                  </a:spcAft>
                  <a:defRPr/>
                </a:pPr>
                <a14:m>
                  <m:oMathPara xmlns:m="http://schemas.openxmlformats.org/officeDocument/2006/math">
                    <m:oMathParaPr>
                      <m:jc m:val="left"/>
                    </m:oMathParaPr>
                    <m:oMath xmlns:m="http://schemas.openxmlformats.org/officeDocument/2006/math">
                      <m:r>
                        <a:rPr lang="en-US" sz="1800" b="0" i="1" dirty="0" smtClean="0">
                          <a:solidFill>
                            <a:srgbClr val="000000"/>
                          </a:solidFill>
                          <a:latin typeface="Cambria Math" panose="02040503050406030204" pitchFamily="18" charset="0"/>
                        </a:rPr>
                        <m:t>𝑦</m:t>
                      </m:r>
                      <m:r>
                        <a:rPr lang="en-US" sz="1800" b="0"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1" i="1" dirty="0" smtClean="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ea typeface="Cambria Math" panose="02040503050406030204" pitchFamily="18" charset="0"/>
                        </a:rPr>
                        <m:t>𝜀</m:t>
                      </m:r>
                    </m:oMath>
                  </m:oMathPara>
                </a14:m>
                <a:endParaRPr lang="en-US" sz="1800" dirty="0">
                  <a:solidFill>
                    <a:srgbClr val="000000"/>
                  </a:solidFill>
                </a:endParaRPr>
              </a:p>
              <a:p>
                <a:pPr marL="173038">
                  <a:spcBef>
                    <a:spcPts val="0"/>
                  </a:spcBef>
                  <a:spcAft>
                    <a:spcPts val="600"/>
                  </a:spcAft>
                  <a:defRPr/>
                </a:pPr>
                <a:r>
                  <a:rPr lang="en-US" sz="1800" b="1" dirty="0">
                    <a:solidFill>
                      <a:srgbClr val="000000"/>
                    </a:solidFill>
                  </a:rPr>
                  <a:t>where </a:t>
                </a:r>
                <a14:m>
                  <m:oMath xmlns:m="http://schemas.openxmlformats.org/officeDocument/2006/math">
                    <m:r>
                      <a:rPr lang="en-US" sz="1800" i="1" dirty="0">
                        <a:solidFill>
                          <a:srgbClr val="000000"/>
                        </a:solidFill>
                        <a:latin typeface="Cambria Math" panose="02040503050406030204" pitchFamily="18" charset="0"/>
                        <a:ea typeface="Cambria Math" panose="02040503050406030204" pitchFamily="18" charset="0"/>
                      </a:rPr>
                      <m:t>𝜀</m:t>
                    </m:r>
                  </m:oMath>
                </a14:m>
                <a:r>
                  <a:rPr lang="en-US" sz="1800" b="1" dirty="0">
                    <a:solidFill>
                      <a:srgbClr val="000000"/>
                    </a:solidFill>
                    <a:sym typeface="Symbol"/>
                  </a:rPr>
                  <a:t> is a zero-mean random variable with a binomial distribution with variance:</a:t>
                </a:r>
              </a:p>
              <a:p>
                <a:pPr marL="466725">
                  <a:spcBef>
                    <a:spcPts val="0"/>
                  </a:spcBef>
                  <a:spcAft>
                    <a:spcPts val="600"/>
                  </a:spcAft>
                  <a:defRPr/>
                </a:pPr>
                <a14:m>
                  <m:oMathPara xmlns:m="http://schemas.openxmlformats.org/officeDocument/2006/math">
                    <m:oMathParaPr>
                      <m:jc m:val="left"/>
                    </m:oMathParaPr>
                    <m:oMath xmlns:m="http://schemas.openxmlformats.org/officeDocument/2006/math">
                      <m:r>
                        <a:rPr lang="en-US" sz="1800" b="0" i="1" dirty="0" smtClean="0">
                          <a:solidFill>
                            <a:srgbClr val="000000"/>
                          </a:solidFill>
                          <a:latin typeface="Cambria Math" panose="02040503050406030204" pitchFamily="18" charset="0"/>
                        </a:rPr>
                        <m:t>𝑣𝑎𝑟</m:t>
                      </m:r>
                      <m:d>
                        <m:dPr>
                          <m:begChr m:val="["/>
                          <m:endChr m:val=""/>
                          <m:ctrlPr>
                            <a:rPr lang="en-US" sz="1800" b="0" i="1" dirty="0"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ea typeface="Cambria Math" panose="02040503050406030204" pitchFamily="18" charset="0"/>
                            </a:rPr>
                            <m:t>𝜀</m:t>
                          </m:r>
                        </m:e>
                      </m:d>
                      <m:d>
                        <m:dPr>
                          <m:begChr m:val="|"/>
                          <m:endChr m:val=""/>
                          <m:ctrlPr>
                            <a:rPr lang="en-US" sz="1800" b="0" i="1" dirty="0" smtClean="0">
                              <a:solidFill>
                                <a:srgbClr val="000000"/>
                              </a:solidFill>
                              <a:latin typeface="Cambria Math" panose="02040503050406030204" pitchFamily="18" charset="0"/>
                            </a:rPr>
                          </m:ctrlPr>
                        </m:dPr>
                        <m:e>
                          <m:d>
                            <m:dPr>
                              <m:begChr m:val=""/>
                              <m:endChr m:val="]"/>
                              <m:ctrlPr>
                                <a:rPr lang="en-US" sz="1800" b="0" i="1" dirty="0" smtClean="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d>
                        <m:dPr>
                          <m:ctrlPr>
                            <a:rPr lang="en-US" sz="1800" b="1" i="1" dirty="0" smtClean="0">
                              <a:solidFill>
                                <a:srgbClr val="000000"/>
                              </a:solidFill>
                              <a:latin typeface="Cambria Math" panose="02040503050406030204" pitchFamily="18" charset="0"/>
                            </a:rPr>
                          </m:ctrlPr>
                        </m:dPr>
                        <m:e>
                          <m:r>
                            <a:rPr lang="en-US" sz="1800" b="1" i="1" dirty="0" smtClean="0">
                              <a:solidFill>
                                <a:srgbClr val="000000"/>
                              </a:solidFill>
                              <a:latin typeface="Cambria Math" panose="02040503050406030204" pitchFamily="18" charset="0"/>
                            </a:rPr>
                            <m:t>𝟏</m:t>
                          </m:r>
                          <m:r>
                            <a:rPr lang="en-US" sz="1800" b="1"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oMath>
                  </m:oMathPara>
                </a14:m>
                <a:endParaRPr lang="en-US" sz="1800" b="1" dirty="0">
                  <a:solidFill>
                    <a:srgbClr val="000000"/>
                  </a:solidFill>
                  <a:sym typeface="Symbol"/>
                </a:endParaRPr>
              </a:p>
              <a:p>
                <a:pPr marL="165100" indent="-165100">
                  <a:spcBef>
                    <a:spcPts val="0"/>
                  </a:spcBef>
                  <a:spcAft>
                    <a:spcPts val="1200"/>
                  </a:spcAft>
                  <a:buFont typeface="Arial" pitchFamily="34" charset="0"/>
                  <a:buChar char="•"/>
                  <a:defRPr/>
                </a:pPr>
                <a:r>
                  <a:rPr lang="en-US" sz="1800" b="1" dirty="0">
                    <a:solidFill>
                      <a:srgbClr val="000000"/>
                    </a:solidFill>
                    <a:sym typeface="Symbol"/>
                  </a:rPr>
                  <a:t>The target function can be expressed as </a:t>
                </a:r>
                <a14:m>
                  <m:oMath xmlns:m="http://schemas.openxmlformats.org/officeDocument/2006/math">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1" i="1" dirty="0" smtClean="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𝐸</m:t>
                    </m:r>
                    <m:d>
                      <m:dPr>
                        <m:begChr m:val="["/>
                        <m:endChr m:val=""/>
                        <m:ctrlPr>
                          <a:rPr lang="en-US" sz="1800" i="1" dirty="0">
                            <a:solidFill>
                              <a:srgbClr val="000000"/>
                            </a:solidFill>
                            <a:latin typeface="Cambria Math" panose="02040503050406030204" pitchFamily="18" charset="0"/>
                          </a:rPr>
                        </m:ctrlPr>
                      </m:dPr>
                      <m:e>
                        <m:r>
                          <a:rPr lang="en-US" sz="1800" b="0" i="1" dirty="0" smtClean="0">
                            <a:solidFill>
                              <a:srgbClr val="000000"/>
                            </a:solidFill>
                            <a:latin typeface="Cambria Math" panose="02040503050406030204" pitchFamily="18" charset="0"/>
                          </a:rPr>
                          <m:t>𝑦</m:t>
                        </m:r>
                      </m:e>
                    </m:d>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oMath>
                </a14:m>
                <a:r>
                  <a:rPr lang="en-US" sz="1800" b="1" dirty="0">
                    <a:solidFill>
                      <a:srgbClr val="000000"/>
                    </a:solidFill>
                    <a:sym typeface="Symbol"/>
                  </a:rPr>
                  <a:t>.</a:t>
                </a:r>
              </a:p>
              <a:p>
                <a:pPr marL="165100" indent="-165100">
                  <a:spcBef>
                    <a:spcPts val="0"/>
                  </a:spcBef>
                  <a:spcAft>
                    <a:spcPts val="1200"/>
                  </a:spcAft>
                  <a:buFont typeface="Arial" pitchFamily="34" charset="0"/>
                  <a:buChar char="•"/>
                  <a:defRPr/>
                </a:pPr>
                <a:r>
                  <a:rPr lang="en-US" sz="1800" b="1" dirty="0">
                    <a:solidFill>
                      <a:srgbClr val="000000"/>
                    </a:solidFill>
                    <a:sym typeface="Symbol"/>
                  </a:rPr>
                  <a:t>Our goal is to minimize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sSup>
                          <m:sSupPr>
                            <m:ctrlPr>
                              <a:rPr lang="en-US" sz="1800" b="1" i="1">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𝑦</m:t>
                                </m:r>
                              </m:e>
                            </m:d>
                          </m:e>
                          <m:sup>
                            <m:r>
                              <a:rPr lang="en-US" sz="1800" b="1" i="1">
                                <a:solidFill>
                                  <a:srgbClr val="000000"/>
                                </a:solidFill>
                                <a:latin typeface="Cambria Math" panose="02040503050406030204" pitchFamily="18" charset="0"/>
                              </a:rPr>
                              <m:t>𝟐</m:t>
                            </m:r>
                          </m:sup>
                        </m:sSup>
                      </m:e>
                    </m:d>
                  </m:oMath>
                </a14:m>
                <a:r>
                  <a:rPr lang="en-US" sz="1800" b="1" dirty="0">
                    <a:solidFill>
                      <a:srgbClr val="000000"/>
                    </a:solidFill>
                    <a:sym typeface="Symbol"/>
                  </a:rPr>
                  <a:t>. </a:t>
                </a:r>
              </a:p>
              <a:p>
                <a:pPr marL="165100" indent="-165100">
                  <a:spcBef>
                    <a:spcPts val="0"/>
                  </a:spcBef>
                  <a:spcAft>
                    <a:spcPts val="600"/>
                  </a:spcAft>
                  <a:buFont typeface="Arial" pitchFamily="34" charset="0"/>
                  <a:buChar char="•"/>
                  <a:defRPr/>
                </a:pPr>
                <a:r>
                  <a:rPr lang="en-US" sz="1800" b="1" dirty="0">
                    <a:solidFill>
                      <a:srgbClr val="000000"/>
                    </a:solidFill>
                    <a:sym typeface="Symbol"/>
                  </a:rPr>
                  <a:t>Assuming equal priors, the classification error rate can be shown to be:</a:t>
                </a:r>
              </a:p>
              <a:p>
                <a:pPr marL="466725">
                  <a:spcBef>
                    <a:spcPts val="0"/>
                  </a:spcBef>
                  <a:spcAft>
                    <a:spcPts val="600"/>
                  </a:spcAft>
                  <a:defRPr/>
                </a:pP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smtClean="0">
                            <a:solidFill>
                              <a:srgbClr val="000000"/>
                            </a:solidFill>
                            <a:latin typeface="Cambria Math" panose="02040503050406030204" pitchFamily="18" charset="0"/>
                            <a:ea typeface="Cambria Math" panose="02040503050406030204" pitchFamily="18" charset="0"/>
                          </a:rPr>
                          <m:t>≠</m:t>
                        </m:r>
                        <m:r>
                          <a:rPr lang="en-US" sz="1800" b="0" i="1" dirty="0" smtClean="0">
                            <a:solidFill>
                              <a:srgbClr val="000000"/>
                            </a:solidFill>
                            <a:latin typeface="Cambria Math" panose="02040503050406030204" pitchFamily="18" charset="0"/>
                            <a:ea typeface="Cambria Math" panose="02040503050406030204" pitchFamily="18" charset="0"/>
                          </a:rPr>
                          <m:t>𝑦</m:t>
                        </m:r>
                      </m:e>
                    </m:d>
                    <m:r>
                      <a:rPr lang="en-US" sz="1800" i="1" dirty="0">
                        <a:solidFill>
                          <a:srgbClr val="000000"/>
                        </a:solidFill>
                        <a:latin typeface="Cambria Math" panose="02040503050406030204" pitchFamily="18" charset="0"/>
                      </a:rPr>
                      <m:t>=</m:t>
                    </m:r>
                    <m:d>
                      <m:dPr>
                        <m:begChr m:val="|"/>
                        <m:endChr m:val="|"/>
                        <m:ctrlPr>
                          <a:rPr lang="en-US" sz="1800" i="1" dirty="0"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−1</m:t>
                        </m:r>
                      </m:e>
                    </m:d>
                  </m:oMath>
                </a14:m>
                <a:r>
                  <a:rPr lang="en-US" sz="1800" dirty="0">
                    <a:solidFill>
                      <a:srgbClr val="000000"/>
                    </a:solidFill>
                  </a:rPr>
                  <a:t>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sSub>
                          <m:sSubPr>
                            <m:ctrlPr>
                              <a:rPr lang="en-US" sz="1800" i="1" dirty="0" smtClean="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b="0" i="1" dirty="0" smtClean="0">
                                <a:solidFill>
                                  <a:srgbClr val="000000"/>
                                </a:solidFill>
                                <a:latin typeface="Cambria Math" panose="02040503050406030204" pitchFamily="18" charset="0"/>
                                <a:ea typeface="Cambria Math" panose="02040503050406030204" pitchFamily="18" charset="0"/>
                              </a:rPr>
                              <m:t>𝐵</m:t>
                            </m:r>
                          </m:sub>
                        </m:sSub>
                      </m:e>
                    </m:d>
                    <m:r>
                      <a:rPr lang="en-US" sz="1800" b="0" i="1" dirty="0" smtClean="0">
                        <a:solidFill>
                          <a:srgbClr val="000000"/>
                        </a:solidFill>
                        <a:latin typeface="Cambria Math" panose="02040503050406030204" pitchFamily="18" charset="0"/>
                        <a:ea typeface="Cambria Math" panose="02040503050406030204" pitchFamily="18" charset="0"/>
                      </a:rPr>
                      <m:t>+</m:t>
                    </m:r>
                  </m:oMath>
                </a14:m>
                <a:r>
                  <a:rPr lang="en-US" sz="1800" dirty="0">
                    <a:solidFill>
                      <a:srgbClr val="000000"/>
                    </a:solidFill>
                  </a:rPr>
                  <a:t>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r>
                          <a:rPr lang="en-US" sz="1800" i="1" dirty="0">
                            <a:solidFill>
                              <a:srgbClr val="000000"/>
                            </a:solidFill>
                            <a:latin typeface="Cambria Math" panose="02040503050406030204" pitchFamily="18" charset="0"/>
                            <a:ea typeface="Cambria Math" panose="02040503050406030204" pitchFamily="18" charset="0"/>
                          </a:rPr>
                          <m:t>≠</m:t>
                        </m:r>
                        <m:r>
                          <a:rPr lang="en-US" sz="1800" i="1" dirty="0">
                            <a:solidFill>
                              <a:srgbClr val="000000"/>
                            </a:solidFill>
                            <a:latin typeface="Cambria Math" panose="02040503050406030204" pitchFamily="18" charset="0"/>
                            <a:ea typeface="Cambria Math" panose="02040503050406030204" pitchFamily="18" charset="0"/>
                          </a:rPr>
                          <m:t>𝑦</m:t>
                        </m:r>
                      </m:e>
                    </m:d>
                  </m:oMath>
                </a14:m>
                <a:endParaRPr lang="en-US" sz="1800" b="1" dirty="0">
                  <a:solidFill>
                    <a:srgbClr val="000000"/>
                  </a:solidFill>
                  <a:sym typeface="Symbol"/>
                </a:endParaRPr>
              </a:p>
              <a:p>
                <a:pPr marL="165100" indent="7938">
                  <a:spcBef>
                    <a:spcPts val="0"/>
                  </a:spcBef>
                  <a:spcAft>
                    <a:spcPts val="1200"/>
                  </a:spcAft>
                  <a:defRPr/>
                </a:pPr>
                <a:r>
                  <a:rPr lang="en-US" sz="1800" b="1" dirty="0">
                    <a:solidFill>
                      <a:srgbClr val="000000"/>
                    </a:solidFill>
                    <a:sym typeface="Symbol"/>
                  </a:rPr>
                  <a:t>where </a:t>
                </a:r>
                <a14:m>
                  <m:oMath xmlns:m="http://schemas.openxmlformats.org/officeDocument/2006/math">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oMath>
                </a14:m>
                <a:r>
                  <a:rPr lang="en-US" sz="1800" b="1" dirty="0">
                    <a:solidFill>
                      <a:srgbClr val="000000"/>
                    </a:solidFill>
                    <a:sym typeface="Symbol"/>
                  </a:rPr>
                  <a:t> is the Bayes discriminant (1/2 in the case of equal priors).</a:t>
                </a:r>
              </a:p>
              <a:p>
                <a:pPr marL="165100" indent="-165100">
                  <a:spcBef>
                    <a:spcPts val="0"/>
                  </a:spcBef>
                  <a:spcAft>
                    <a:spcPts val="1200"/>
                  </a:spcAft>
                  <a:buFont typeface="Arial" pitchFamily="34" charset="0"/>
                  <a:buChar char="•"/>
                  <a:defRPr/>
                </a:pPr>
                <a:r>
                  <a:rPr lang="en-US" sz="1800" b="1" dirty="0">
                    <a:solidFill>
                      <a:srgbClr val="000000"/>
                    </a:solidFill>
                    <a:sym typeface="Symbol"/>
                  </a:rPr>
                  <a:t>The key point here is that the classification error is linearly proportional to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e>
                    </m:d>
                  </m:oMath>
                </a14:m>
                <a:r>
                  <a:rPr lang="en-US" sz="1800" b="1" dirty="0">
                    <a:solidFill>
                      <a:srgbClr val="000000"/>
                    </a:solidFill>
                    <a:sym typeface="Symbol"/>
                  </a:rPr>
                  <a:t>, which can be considered a boundary error in that it represents the incorrect estimation of the optimal (Bayes) boundary.</a:t>
                </a:r>
                <a:endParaRPr lang="en-US" sz="1800" b="1" dirty="0">
                  <a:solidFill>
                    <a:srgbClr val="000000"/>
                  </a:solidFill>
                </a:endParaRP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6170920"/>
              </a:xfrm>
              <a:prstGeom prst="rect">
                <a:avLst/>
              </a:prstGeom>
              <a:blipFill>
                <a:blip r:embed="rId2"/>
                <a:stretch>
                  <a:fillRect l="-1458" t="-184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699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7784</TotalTime>
  <Words>5084</Words>
  <Application>Microsoft Macintosh PowerPoint</Application>
  <PresentationFormat>Letter Paper (8.5x11 in)</PresentationFormat>
  <Paragraphs>560</Paragraphs>
  <Slides>37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Calibri</vt:lpstr>
      <vt:lpstr>Cambria Math</vt:lpstr>
      <vt:lpstr>Symbol</vt:lpstr>
      <vt:lpstr>Times New Roman</vt:lpstr>
      <vt:lpstr>Wingdings</vt:lpstr>
      <vt:lpstr>isip_default</vt:lpstr>
      <vt:lpstr>1_lecture_title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472</cp:revision>
  <dcterms:created xsi:type="dcterms:W3CDTF">2002-09-12T17:13:32Z</dcterms:created>
  <dcterms:modified xsi:type="dcterms:W3CDTF">2024-02-26T13:11:42Z</dcterms:modified>
</cp:coreProperties>
</file>