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</p:sldMasterIdLst>
  <p:notesMasterIdLst>
    <p:notesMasterId r:id="rId75"/>
  </p:notesMasterIdLst>
  <p:handoutMasterIdLst>
    <p:handoutMasterId r:id="rId76"/>
  </p:handoutMasterIdLst>
  <p:sldIdLst>
    <p:sldId id="333" r:id="rId4"/>
    <p:sldId id="312" r:id="rId5"/>
    <p:sldId id="313" r:id="rId6"/>
    <p:sldId id="314" r:id="rId7"/>
    <p:sldId id="334" r:id="rId8"/>
    <p:sldId id="335" r:id="rId9"/>
    <p:sldId id="336" r:id="rId10"/>
    <p:sldId id="337" r:id="rId11"/>
    <p:sldId id="338" r:id="rId12"/>
    <p:sldId id="340" r:id="rId13"/>
    <p:sldId id="341" r:id="rId14"/>
    <p:sldId id="342" r:id="rId15"/>
    <p:sldId id="343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339" r:id="rId7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" autoAdjust="0"/>
    <p:restoredTop sz="95782" autoAdjust="0"/>
  </p:normalViewPr>
  <p:slideViewPr>
    <p:cSldViewPr snapToGrid="0">
      <p:cViewPr varScale="1">
        <p:scale>
          <a:sx n="118" d="100"/>
          <a:sy n="118" d="100"/>
        </p:scale>
        <p:origin x="2368" y="200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4212CA0-B703-7C47-A33F-7E6F9CD3CC9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930572-1622-CD48-B348-DD194D0627B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14DF3A-C892-C244-A79A-8F9318966C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1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ABAEDA-F165-AD40-A5F9-D32E98F9165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F3F63B-1C19-A846-BAD8-F6BDBD6346C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869A26-982A-7540-A06B-A6F58892583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08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FEA2C83-F5B3-D94B-B1D2-70DCD652A72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2404E-79F5-5548-B45C-BA10EB433A2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3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FF519-D879-814A-AB6A-B6D1449C569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055B922-60E9-9D4A-A5D1-B335BBD18A2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3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weights</a:t>
            </a:r>
            <a:r>
              <a:rPr lang="en-US" baseline="0" dirty="0"/>
              <a:t> tend to increase during training and the terms get large enough, the gradient would grow exponentially and the problem would be an exploding gradient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29124-42AB-834B-802A-43546C25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3/25/25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746DD-4441-CB45-8C91-6C8FA1E4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E5FE2-2E8C-C243-A233-94D020F3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0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lisa/twiki/bin/view.cgi/Public/DBNEquations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iro.umontreal.ca/~bengioy/papers/ftm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deeplearning.net/tutorial/rbm.html" TargetMode="External"/><Relationship Id="rId4" Type="http://schemas.openxmlformats.org/officeDocument/2006/relationships/hyperlink" Target="http://www.mitpressjournals.org/doi/pdf/10.1162/08997669830001738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>
                <a:solidFill>
                  <a:schemeClr val="accent1"/>
                </a:solidFill>
              </a:rPr>
              <a:t>28: Deep </a:t>
            </a:r>
            <a:r>
              <a:rPr lang="en-US" b="1" dirty="0">
                <a:solidFill>
                  <a:schemeClr val="accent1"/>
                </a:solidFill>
              </a:rPr>
              <a:t>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144629"/>
            <a:ext cx="3598862" cy="48362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0" fontAlgn="base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Deep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Restricted Boltzmann Machines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Deep Belief Networks</a:t>
            </a:r>
          </a:p>
          <a:p>
            <a:pPr marL="234950" indent="-234950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Resources:</a:t>
            </a: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Textbook (Sects. 6.1, 6.2)</a:t>
            </a:r>
            <a:endParaRPr lang="en-US" sz="1800" b="1" kern="0" dirty="0">
              <a:solidFill>
                <a:schemeClr val="bg1"/>
              </a:solidFill>
              <a:latin typeface="+mn-lt"/>
              <a:hlinkClick r:id="rId2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Contrastive Divergence RBMs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Boltzmann Machines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Derivation of Learning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/>
              </a:rPr>
              <a:t>Contrastive Divergence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Intelligenza artificiale: la nuova frontiera dei social media? | Tech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58" y="1144628"/>
            <a:ext cx="4099578" cy="2223289"/>
          </a:xfrm>
          <a:prstGeom prst="rect">
            <a:avLst/>
          </a:prstGeom>
        </p:spPr>
      </p:pic>
      <p:pic>
        <p:nvPicPr>
          <p:cNvPr id="53250" name="Picture 2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4299626" y="3941759"/>
            <a:ext cx="4577674" cy="20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Supervised Fine-Tuning of DBNs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After unsupervised pre-training, the network can be further optimized by gradient descent with respect to a supervised training criterion.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a small set of labeled samples is introduced, the parameters are slightly updated to improve the network’s perception of the patterns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training process can be accomplished in a reasonable amount of time (depending on the depth and other parameters of the DBN) in a GPU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Given that DBN attempt to sequentially learn the entire input and then reconstruct it in a backward pass, they are commonly used to learn features for the data.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098316" y="2347899"/>
            <a:ext cx="5018664" cy="1650015"/>
            <a:chOff x="2284682" y="2173728"/>
            <a:chExt cx="5018664" cy="1650015"/>
          </a:xfrm>
        </p:grpSpPr>
        <p:grpSp>
          <p:nvGrpSpPr>
            <p:cNvPr id="25" name="Group 24"/>
            <p:cNvGrpSpPr/>
            <p:nvPr/>
          </p:nvGrpSpPr>
          <p:grpSpPr>
            <a:xfrm>
              <a:off x="2284682" y="2173728"/>
              <a:ext cx="4645932" cy="1650015"/>
              <a:chOff x="2507855" y="2053985"/>
              <a:chExt cx="4645932" cy="165001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507855" y="2053985"/>
                <a:ext cx="4199583" cy="1650015"/>
                <a:chOff x="1152050" y="1751577"/>
                <a:chExt cx="4199583" cy="1650015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152050" y="2045704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152050" y="2598690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028102" y="235188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048581" y="175157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028102" y="298427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89" name="Straight Arrow Connector 88"/>
                <p:cNvCxnSpPr>
                  <a:stCxn id="83" idx="6"/>
                  <a:endCxn id="87" idx="2"/>
                </p:cNvCxnSpPr>
                <p:nvPr/>
              </p:nvCxnSpPr>
              <p:spPr>
                <a:xfrm>
                  <a:off x="1589300" y="2797779"/>
                  <a:ext cx="438802" cy="3855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83" idx="6"/>
                  <a:endCxn id="84" idx="2"/>
                </p:cNvCxnSpPr>
                <p:nvPr/>
              </p:nvCxnSpPr>
              <p:spPr>
                <a:xfrm flipV="1">
                  <a:off x="1589300" y="2550969"/>
                  <a:ext cx="438802" cy="24681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stCxn id="83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8471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>
                  <a:stCxn id="81" idx="6"/>
                  <a:endCxn id="84" idx="2"/>
                </p:cNvCxnSpPr>
                <p:nvPr/>
              </p:nvCxnSpPr>
              <p:spPr>
                <a:xfrm>
                  <a:off x="1589300" y="2244793"/>
                  <a:ext cx="438802" cy="30617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>
                  <a:stCxn id="81" idx="6"/>
                  <a:endCxn id="87" idx="2"/>
                </p:cNvCxnSpPr>
                <p:nvPr/>
              </p:nvCxnSpPr>
              <p:spPr>
                <a:xfrm>
                  <a:off x="1589300" y="2244793"/>
                  <a:ext cx="438802" cy="9385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>
                  <a:stCxn id="81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2941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Oval 97"/>
                <p:cNvSpPr/>
                <p:nvPr/>
              </p:nvSpPr>
              <p:spPr>
                <a:xfrm>
                  <a:off x="3018459" y="236013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038938" y="1759831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18459" y="2992528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02" name="Straight Arrow Connector 101"/>
                <p:cNvCxnSpPr>
                  <a:stCxn id="86" idx="6"/>
                  <a:endCxn id="99" idx="2"/>
                </p:cNvCxnSpPr>
                <p:nvPr/>
              </p:nvCxnSpPr>
              <p:spPr>
                <a:xfrm>
                  <a:off x="2485831" y="1950666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86" idx="6"/>
                  <a:endCxn id="98" idx="2"/>
                </p:cNvCxnSpPr>
                <p:nvPr/>
              </p:nvCxnSpPr>
              <p:spPr>
                <a:xfrm>
                  <a:off x="2485831" y="1950666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>
                  <a:stCxn id="86" idx="6"/>
                  <a:endCxn id="101" idx="2"/>
                </p:cNvCxnSpPr>
                <p:nvPr/>
              </p:nvCxnSpPr>
              <p:spPr>
                <a:xfrm>
                  <a:off x="2485831" y="1950666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84" idx="6"/>
                  <a:endCxn id="98" idx="2"/>
                </p:cNvCxnSpPr>
                <p:nvPr/>
              </p:nvCxnSpPr>
              <p:spPr>
                <a:xfrm>
                  <a:off x="2465352" y="255096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84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84" idx="6"/>
                  <a:endCxn id="101" idx="2"/>
                </p:cNvCxnSpPr>
                <p:nvPr/>
              </p:nvCxnSpPr>
              <p:spPr>
                <a:xfrm>
                  <a:off x="2465352" y="2550969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87" idx="6"/>
                  <a:endCxn id="101" idx="2"/>
                </p:cNvCxnSpPr>
                <p:nvPr/>
              </p:nvCxnSpPr>
              <p:spPr>
                <a:xfrm>
                  <a:off x="2465352" y="3183363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>
                  <a:stCxn id="87" idx="6"/>
                  <a:endCxn id="98" idx="2"/>
                </p:cNvCxnSpPr>
                <p:nvPr/>
              </p:nvCxnSpPr>
              <p:spPr>
                <a:xfrm flipV="1">
                  <a:off x="2465352" y="2559223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>
                  <a:stCxn id="87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3021761" y="2362766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042240" y="1762463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021761" y="299516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012118" y="237102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032597" y="177071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012118" y="300341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19" name="Straight Arrow Connector 118"/>
                <p:cNvCxnSpPr>
                  <a:stCxn id="114" idx="6"/>
                  <a:endCxn id="117" idx="2"/>
                </p:cNvCxnSpPr>
                <p:nvPr/>
              </p:nvCxnSpPr>
              <p:spPr>
                <a:xfrm>
                  <a:off x="3479490" y="1961552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>
                  <a:stCxn id="114" idx="6"/>
                  <a:endCxn id="116" idx="2"/>
                </p:cNvCxnSpPr>
                <p:nvPr/>
              </p:nvCxnSpPr>
              <p:spPr>
                <a:xfrm>
                  <a:off x="3479490" y="1961552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114" idx="6"/>
                  <a:endCxn id="118" idx="2"/>
                </p:cNvCxnSpPr>
                <p:nvPr/>
              </p:nvCxnSpPr>
              <p:spPr>
                <a:xfrm>
                  <a:off x="3479490" y="1961552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stCxn id="113" idx="6"/>
                  <a:endCxn id="116" idx="2"/>
                </p:cNvCxnSpPr>
                <p:nvPr/>
              </p:nvCxnSpPr>
              <p:spPr>
                <a:xfrm>
                  <a:off x="3459011" y="2561855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13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>
                  <a:stCxn id="113" idx="6"/>
                  <a:endCxn id="118" idx="2"/>
                </p:cNvCxnSpPr>
                <p:nvPr/>
              </p:nvCxnSpPr>
              <p:spPr>
                <a:xfrm>
                  <a:off x="3459011" y="2561855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>
                  <a:stCxn id="115" idx="6"/>
                  <a:endCxn id="118" idx="2"/>
                </p:cNvCxnSpPr>
                <p:nvPr/>
              </p:nvCxnSpPr>
              <p:spPr>
                <a:xfrm>
                  <a:off x="3459011" y="319424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stCxn id="115" idx="6"/>
                  <a:endCxn id="116" idx="2"/>
                </p:cNvCxnSpPr>
                <p:nvPr/>
              </p:nvCxnSpPr>
              <p:spPr>
                <a:xfrm flipV="1">
                  <a:off x="3459011" y="2570109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stCxn id="115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 154"/>
                <p:cNvGrpSpPr/>
                <p:nvPr/>
              </p:nvGrpSpPr>
              <p:grpSpPr>
                <a:xfrm rot="10800000">
                  <a:off x="4008816" y="1770717"/>
                  <a:ext cx="1342817" cy="1630875"/>
                  <a:chOff x="4440778" y="3725625"/>
                  <a:chExt cx="1342817" cy="1630875"/>
                </a:xfrm>
              </p:grpSpPr>
              <p:sp>
                <p:nvSpPr>
                  <p:cNvPr id="156" name="Oval 155"/>
                  <p:cNvSpPr/>
                  <p:nvPr/>
                </p:nvSpPr>
                <p:spPr>
                  <a:xfrm rot="187571">
                    <a:off x="4440778" y="4062706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 rot="187571">
                    <a:off x="4440778" y="4615692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 rot="187571">
                    <a:off x="5336724" y="4358807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 rot="187571">
                    <a:off x="5346345" y="3725625"/>
                    <a:ext cx="437250" cy="39817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rot="187571">
                    <a:off x="5325866" y="4958322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161" name="Straight Arrow Connector 160"/>
                  <p:cNvCxnSpPr>
                    <a:stCxn id="157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826704"/>
                    <a:ext cx="448488" cy="318784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7" idx="6"/>
                    <a:endCxn id="158" idx="2"/>
                  </p:cNvCxnSpPr>
                  <p:nvPr/>
                </p:nvCxnSpPr>
                <p:spPr>
                  <a:xfrm rot="10800000" flipH="1">
                    <a:off x="4877703" y="4545973"/>
                    <a:ext cx="459346" cy="280731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7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913913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>
                    <a:stCxn id="156" idx="6"/>
                    <a:endCxn id="158" idx="2"/>
                  </p:cNvCxnSpPr>
                  <p:nvPr/>
                </p:nvCxnSpPr>
                <p:spPr>
                  <a:xfrm rot="10800000" flipH="1" flipV="1">
                    <a:off x="4877703" y="4273718"/>
                    <a:ext cx="459346" cy="272255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56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273718"/>
                    <a:ext cx="448488" cy="871770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6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360927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Straight Arrow Connector 7"/>
              <p:cNvCxnSpPr>
                <a:endCxn id="157" idx="2"/>
              </p:cNvCxnSpPr>
              <p:nvPr/>
            </p:nvCxnSpPr>
            <p:spPr>
              <a:xfrm flipH="1">
                <a:off x="6707113" y="2620143"/>
                <a:ext cx="446674" cy="662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endCxn id="156" idx="2"/>
              </p:cNvCxnSpPr>
              <p:nvPr/>
            </p:nvCxnSpPr>
            <p:spPr>
              <a:xfrm flipH="1">
                <a:off x="6707113" y="3167830"/>
                <a:ext cx="446674" cy="119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6656340" y="2892191"/>
              <a:ext cx="924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Labels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9251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example, a simple RBM will be constructed and utilized for movie recommendations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2007, Hinton proposed the utilization of RBMs in order to produce more accurate movie recommendations with Netflix data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Essentially, the input data is comprised of the movies that users liked. The output is a set of weights that activate (or not) the hidden units that, in this case will represent movie genre.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it was shown in the RBM training section, the input will be passed to the hidden layer, where the  activation energy is calculated, and the weights and biases are updated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input is then attempted to be reconstructed in a similar manner and the hidden units are updated accordingly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 the visible units will represent a movie and the input will be 1 if the user liked it, and 0 if the user did not like it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new user, the activation (or not activation) of the hidden units, indicates whether or not the use should be recommended to a set of movies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is a simple example to illustrate one application of RBMs.</a:t>
            </a: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9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RBM used in this example is constructed to have 6 visible units and 2 hidden units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238534" y="1479284"/>
            <a:ext cx="5676898" cy="2224716"/>
            <a:chOff x="1498369" y="1189257"/>
            <a:chExt cx="6480642" cy="2539694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3242287" y="723623"/>
              <a:ext cx="2072237" cy="3003505"/>
              <a:chOff x="995575" y="3347287"/>
              <a:chExt cx="2074194" cy="308001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95576" y="494959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5576" y="577415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5575" y="3347287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95575" y="4151112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16627" y="4821365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89414" y="3969884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9" name="Straight Connector 18"/>
              <p:cNvCxnSpPr>
                <a:stCxn id="13" idx="6"/>
                <a:endCxn id="16" idx="2"/>
              </p:cNvCxnSpPr>
              <p:nvPr/>
            </p:nvCxnSpPr>
            <p:spPr>
              <a:xfrm rot="5400000" flipV="1">
                <a:off x="1707767" y="3614808"/>
                <a:ext cx="62259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6"/>
                <a:endCxn id="15" idx="2"/>
              </p:cNvCxnSpPr>
              <p:nvPr/>
            </p:nvCxnSpPr>
            <p:spPr>
              <a:xfrm rot="5400000" flipV="1">
                <a:off x="1295633" y="4026942"/>
                <a:ext cx="1474078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4" idx="6"/>
                <a:endCxn id="16" idx="2"/>
              </p:cNvCxnSpPr>
              <p:nvPr/>
            </p:nvCxnSpPr>
            <p:spPr>
              <a:xfrm rot="5400000" flipH="1" flipV="1">
                <a:off x="1928452" y="4016721"/>
                <a:ext cx="18122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4" idx="6"/>
                <a:endCxn id="15" idx="2"/>
              </p:cNvCxnSpPr>
              <p:nvPr/>
            </p:nvCxnSpPr>
            <p:spPr>
              <a:xfrm rot="5400000" flipV="1">
                <a:off x="1697546" y="4428855"/>
                <a:ext cx="670253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6"/>
                <a:endCxn id="16" idx="2"/>
              </p:cNvCxnSpPr>
              <p:nvPr/>
            </p:nvCxnSpPr>
            <p:spPr>
              <a:xfrm rot="5400000" flipH="1" flipV="1">
                <a:off x="1529211" y="4415963"/>
                <a:ext cx="979710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6"/>
                <a:endCxn id="15" idx="2"/>
              </p:cNvCxnSpPr>
              <p:nvPr/>
            </p:nvCxnSpPr>
            <p:spPr>
              <a:xfrm rot="5400000" flipH="1" flipV="1">
                <a:off x="1968557" y="4828097"/>
                <a:ext cx="128230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6"/>
                <a:endCxn id="16" idx="2"/>
              </p:cNvCxnSpPr>
              <p:nvPr/>
            </p:nvCxnSpPr>
            <p:spPr>
              <a:xfrm rot="5400000" flipH="1" flipV="1">
                <a:off x="1116931" y="4828243"/>
                <a:ext cx="1804271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2" idx="6"/>
                <a:endCxn id="15" idx="2"/>
              </p:cNvCxnSpPr>
              <p:nvPr/>
            </p:nvCxnSpPr>
            <p:spPr>
              <a:xfrm rot="5400000" flipH="1" flipV="1">
                <a:off x="1556277" y="5240377"/>
                <a:ext cx="952791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 rot="16200000">
              <a:off x="1960295" y="2616771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16200000">
              <a:off x="5949080" y="2616770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i="1" dirty="0">
                <a:solidFill>
                  <a:schemeClr val="accent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Connector 50"/>
            <p:cNvCxnSpPr>
              <a:stCxn id="49" idx="5"/>
              <a:endCxn id="16" idx="2"/>
            </p:cNvCxnSpPr>
            <p:nvPr/>
          </p:nvCxnSpPr>
          <p:spPr>
            <a:xfrm flipV="1">
              <a:off x="2511743" y="1868970"/>
              <a:ext cx="1190502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5"/>
              <a:endCxn id="15" idx="2"/>
            </p:cNvCxnSpPr>
            <p:nvPr/>
          </p:nvCxnSpPr>
          <p:spPr>
            <a:xfrm flipV="1">
              <a:off x="2511743" y="1841783"/>
              <a:ext cx="2020832" cy="862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7"/>
              <a:endCxn id="15" idx="2"/>
            </p:cNvCxnSpPr>
            <p:nvPr/>
          </p:nvCxnSpPr>
          <p:spPr>
            <a:xfrm flipH="1" flipV="1">
              <a:off x="4532575" y="1841783"/>
              <a:ext cx="1517583" cy="8627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0" idx="7"/>
              <a:endCxn id="16" idx="2"/>
            </p:cNvCxnSpPr>
            <p:nvPr/>
          </p:nvCxnSpPr>
          <p:spPr>
            <a:xfrm flipH="1" flipV="1">
              <a:off x="3702245" y="1868970"/>
              <a:ext cx="2347913" cy="835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3155"/>
            <p:cNvSpPr>
              <a:spLocks noChangeArrowheads="1"/>
            </p:cNvSpPr>
            <p:nvPr/>
          </p:nvSpPr>
          <p:spPr bwMode="auto">
            <a:xfrm>
              <a:off x="6746203" y="2862408"/>
              <a:ext cx="1232808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Visible Layer</a:t>
              </a:r>
            </a:p>
          </p:txBody>
        </p:sp>
        <p:sp>
          <p:nvSpPr>
            <p:cNvPr id="70" name="Rectangle 3155"/>
            <p:cNvSpPr>
              <a:spLocks noChangeArrowheads="1"/>
            </p:cNvSpPr>
            <p:nvPr/>
          </p:nvSpPr>
          <p:spPr bwMode="auto">
            <a:xfrm>
              <a:off x="5044446" y="1317485"/>
              <a:ext cx="1524704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Hidden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3155"/>
                <p:cNvSpPr>
                  <a:spLocks noChangeArrowheads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155"/>
              <p:cNvSpPr>
                <a:spLocks noChangeArrowheads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𝑷𝒐𝒕𝒕𝒆𝒓</m:t>
                      </m:r>
                    </m:oMath>
                  </m:oMathPara>
                </a14:m>
                <a:b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𝑨𝒗𝒂𝒕𝒂𝒓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𝑳𝒐𝒓𝒅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𝑹𝒊𝒏𝒈𝒔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𝑮𝒍𝒂𝒅𝒊𝒂𝒕𝒐𝒓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𝑻𝒊𝒕𝒂𝒏𝒊𝒄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𝑮𝒍𝒊𝒕𝒕𝒆𝒓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3155"/>
              <p:cNvSpPr>
                <a:spLocks noChangeArrowheads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Input for Training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User#: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User1: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User2: [1 0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User3: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User4: [0 0 1 1 1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User5: [0 0 1 1 0 1]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User6: [0 0 1 1 1 0]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1: User liked the movie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0: User did not like the movie</a:t>
                </a: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blipFill>
                <a:blip r:embed="rId10"/>
                <a:stretch>
                  <a:fillRect t="-3186" b="-215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3155"/>
          <p:cNvSpPr>
            <a:spLocks noChangeArrowheads="1"/>
          </p:cNvSpPr>
          <p:nvPr/>
        </p:nvSpPr>
        <p:spPr bwMode="auto">
          <a:xfrm>
            <a:off x="3685397" y="4091810"/>
            <a:ext cx="5122818" cy="2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case, the hidden units will learn two latent variables underlying the movie preferences.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For example: It could learn to identify the Sci-Fi/Fantasy movies from the Oscar winning movies</a:t>
            </a:r>
          </a:p>
        </p:txBody>
      </p:sp>
    </p:spTree>
    <p:extLst>
      <p:ext uri="{BB962C8B-B14F-4D97-AF65-F5344CB8AC3E}">
        <p14:creationId xmlns:p14="http://schemas.microsoft.com/office/powerpoint/2010/main" val="1879700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6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Running the code for the specified RBM and the provided examples produces the following weights: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" name="Rectangle 3155"/>
          <p:cNvSpPr>
            <a:spLocks noChangeArrowheads="1"/>
          </p:cNvSpPr>
          <p:nvPr/>
        </p:nvSpPr>
        <p:spPr bwMode="auto">
          <a:xfrm>
            <a:off x="5417944" y="1368783"/>
            <a:ext cx="3527446" cy="15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probability of activation is the sigmoid of the activation energy, negative values will correspond to low probability of activation.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5" y="1368783"/>
            <a:ext cx="4548920" cy="1821889"/>
          </a:xfrm>
          <a:prstGeom prst="rect">
            <a:avLst/>
          </a:prstGeom>
        </p:spPr>
      </p:pic>
      <p:sp>
        <p:nvSpPr>
          <p:cNvPr id="42" name="Rectangle 3155"/>
          <p:cNvSpPr>
            <a:spLocks noChangeArrowheads="1"/>
          </p:cNvSpPr>
          <p:nvPr/>
        </p:nvSpPr>
        <p:spPr bwMode="auto">
          <a:xfrm>
            <a:off x="269906" y="3338730"/>
            <a:ext cx="8645525" cy="12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can be seen that the first hidden layer activates for Sci-Fi/Fantasy movies, while the second hidden layer corresponds to Oscar Winners. 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When entering the information of a new user that likes Titanic and Gladiator, we get this result: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3" y="4756660"/>
            <a:ext cx="3324666" cy="764137"/>
          </a:xfrm>
          <a:prstGeom prst="rect">
            <a:avLst/>
          </a:prstGeom>
        </p:spPr>
      </p:pic>
      <p:sp>
        <p:nvSpPr>
          <p:cNvPr id="44" name="Rectangle 3155"/>
          <p:cNvSpPr>
            <a:spLocks noChangeArrowheads="1"/>
          </p:cNvSpPr>
          <p:nvPr/>
        </p:nvSpPr>
        <p:spPr bwMode="auto">
          <a:xfrm>
            <a:off x="4052829" y="4566780"/>
            <a:ext cx="4536694" cy="18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sense, the system is more likely to recommend Oscar Winning Movies to the new user.</a:t>
            </a:r>
          </a:p>
        </p:txBody>
      </p:sp>
    </p:spTree>
    <p:extLst>
      <p:ext uri="{BB962C8B-B14F-4D97-AF65-F5344CB8AC3E}">
        <p14:creationId xmlns:p14="http://schemas.microsoft.com/office/powerpoint/2010/main" val="42316434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So, 1. </a:t>
            </a:r>
            <a:r>
              <a:rPr lang="en-GB" altLang="en-US" sz="2800" b="1"/>
              <a:t>what exactly is deep learning</a:t>
            </a:r>
            <a:r>
              <a:rPr lang="en-GB" altLang="en-US" sz="2800"/>
              <a:t> 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And, 2. </a:t>
            </a:r>
            <a:r>
              <a:rPr lang="en-GB" altLang="en-US" sz="2800" b="1"/>
              <a:t>why is it generally better </a:t>
            </a:r>
            <a:r>
              <a:rPr lang="en-GB" altLang="en-US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1C339A-B6B9-1243-A43F-B15F28B2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</p:spTree>
    <p:extLst>
      <p:ext uri="{BB962C8B-B14F-4D97-AF65-F5344CB8AC3E}">
        <p14:creationId xmlns:p14="http://schemas.microsoft.com/office/powerpoint/2010/main" val="206162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x-none" sz="2800"/>
              <a:t>So, 1. </a:t>
            </a:r>
            <a:r>
              <a:rPr lang="en-GB" altLang="x-none" sz="2800" b="1"/>
              <a:t>what exactly is deep learning</a:t>
            </a:r>
            <a:r>
              <a:rPr lang="en-GB" altLang="x-none" sz="2800"/>
              <a:t> 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/>
              <a:t>And, 2. </a:t>
            </a:r>
            <a:r>
              <a:rPr lang="en-GB" altLang="x-none" sz="2800" b="1"/>
              <a:t>why is it generally better </a:t>
            </a:r>
            <a:r>
              <a:rPr lang="en-GB" altLang="x-none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 b="1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1.   </a:t>
            </a:r>
            <a:r>
              <a:rPr lang="en-GB" altLang="x-none" sz="2400" b="1">
                <a:solidFill>
                  <a:srgbClr val="0D0D0D"/>
                </a:solidFill>
              </a:rPr>
              <a:t>‘Deep Learning’ </a:t>
            </a:r>
            <a:r>
              <a:rPr lang="en-GB" altLang="x-none" sz="2400" b="1">
                <a:solidFill>
                  <a:srgbClr val="FF0000"/>
                </a:solidFill>
              </a:rPr>
              <a:t>means </a:t>
            </a:r>
            <a:r>
              <a:rPr lang="en-GB" altLang="x-none" sz="2400">
                <a:solidFill>
                  <a:srgbClr val="FF0000"/>
                </a:solidFill>
              </a:rPr>
              <a:t>using a </a:t>
            </a:r>
            <a:r>
              <a:rPr lang="en-GB" altLang="x-none" sz="2400" b="1">
                <a:solidFill>
                  <a:srgbClr val="0D0D0D"/>
                </a:solidFill>
              </a:rPr>
              <a:t>neural network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      </a:t>
            </a:r>
            <a:r>
              <a:rPr lang="en-GB" altLang="x-none" sz="2400">
                <a:solidFill>
                  <a:srgbClr val="FF0000"/>
                </a:solidFill>
              </a:rPr>
              <a:t>with </a:t>
            </a:r>
            <a:r>
              <a:rPr lang="en-GB" altLang="x-none" sz="2400" b="1" u="sng">
                <a:solidFill>
                  <a:srgbClr val="0D0D0D"/>
                </a:solidFill>
              </a:rPr>
              <a:t>several layers of nodes</a:t>
            </a:r>
            <a:r>
              <a:rPr lang="en-GB" altLang="x-none" sz="2400" b="1" u="sng">
                <a:solidFill>
                  <a:srgbClr val="FF0000"/>
                </a:solidFill>
              </a:rPr>
              <a:t> </a:t>
            </a:r>
            <a:r>
              <a:rPr lang="en-GB" altLang="x-none" sz="2400">
                <a:solidFill>
                  <a:srgbClr val="FF0000"/>
                </a:solidFill>
              </a:rPr>
              <a:t>between input and output</a:t>
            </a:r>
            <a:r>
              <a:rPr lang="en-GB" altLang="x-none" sz="2400" b="1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2.   the series of layers between input &amp; output do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</a:t>
            </a:r>
            <a:r>
              <a:rPr lang="en-GB" altLang="x-none" sz="2400" b="1">
                <a:solidFill>
                  <a:srgbClr val="0D0D0D"/>
                </a:solidFill>
              </a:rPr>
              <a:t>feature identification and processing in a series of stages</a:t>
            </a:r>
            <a:r>
              <a:rPr lang="en-GB" altLang="x-none" sz="2400" b="1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just as our brains seem to.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5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/>
              <a:t>algorithms for training many-later networks</a:t>
            </a:r>
            <a:endParaRPr lang="en-GB" altLang="en-US" sz="2400" b="1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en-US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idea of </a:t>
            </a:r>
            <a:r>
              <a:rPr lang="en-GB" altLang="en-US" b="1"/>
              <a:t>unsupervised feature learning </a:t>
            </a:r>
            <a:r>
              <a:rPr lang="en-GB" altLang="en-US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2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4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W1 </a:t>
            </a:r>
          </a:p>
        </p:txBody>
      </p:sp>
      <p:sp>
        <p:nvSpPr>
          <p:cNvPr id="23557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W2 </a:t>
            </a:r>
          </a:p>
        </p:txBody>
      </p:sp>
      <p:sp>
        <p:nvSpPr>
          <p:cNvPr id="23558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W3 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60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3561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</p:spTree>
    <p:extLst>
      <p:ext uri="{BB962C8B-B14F-4D97-AF65-F5344CB8AC3E}">
        <p14:creationId xmlns:p14="http://schemas.microsoft.com/office/powerpoint/2010/main" val="407244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is a branch of machine learning that has gained great popularity in the latest years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first deep network descriptions emerged in the late 60s and early 70s. </a:t>
            </a:r>
            <a:r>
              <a:rPr lang="en-US" sz="1800" b="1" dirty="0" err="1">
                <a:solidFill>
                  <a:schemeClr val="bg1"/>
                </a:solidFill>
              </a:rPr>
              <a:t>Ivankhnenko</a:t>
            </a:r>
            <a:r>
              <a:rPr lang="en-US" sz="1800" b="1" dirty="0">
                <a:solidFill>
                  <a:schemeClr val="bg1"/>
                </a:solidFill>
              </a:rPr>
              <a:t> (1971) published a paper that described a deep network with 8 layers trained by the Group Method of Data Handling algorithm 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1989 </a:t>
            </a:r>
            <a:r>
              <a:rPr lang="en-US" sz="1800" b="1" dirty="0" err="1">
                <a:solidFill>
                  <a:schemeClr val="bg1"/>
                </a:solidFill>
              </a:rPr>
              <a:t>LeCun</a:t>
            </a:r>
            <a:r>
              <a:rPr lang="en-US" sz="1800" b="1" dirty="0">
                <a:solidFill>
                  <a:schemeClr val="bg1"/>
                </a:solidFill>
              </a:rPr>
              <a:t> was able to apply the standard backpropagation algorithm to train a deep network to recognize handwritten Zip codes. This process was not very practical, since it took three days for training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1998, a team led by Larry Heck achieved the first success for deep learning on speaker recognition.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Nowadays, several speech recognition problems have been approached with a deep learning method called a Long Short Term Memory (LSTM), a recurrent neural network proposed by </a:t>
            </a:r>
            <a:r>
              <a:rPr lang="en-US" sz="1800" b="1" dirty="0" err="1">
                <a:solidFill>
                  <a:schemeClr val="bg1"/>
                </a:solidFill>
              </a:rPr>
              <a:t>Schmidhuber</a:t>
            </a:r>
            <a:r>
              <a:rPr lang="en-US" sz="1800" b="1" dirty="0">
                <a:solidFill>
                  <a:schemeClr val="bg1"/>
                </a:solidFill>
              </a:rPr>
              <a:t> in 1997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 training methodologies (greedy-layer-wise learning algorithm) and advances in hardware (GPUs) have contributed to the renewed interest on this topic. 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8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-8.6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0.002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4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4585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x =  -</a:t>
            </a:r>
            <a:r>
              <a:rPr lang="en-GB" altLang="en-US" sz="2400">
                <a:solidFill>
                  <a:srgbClr val="000000"/>
                </a:solidFill>
              </a:rPr>
              <a:t>0.06×2.7 + 2.5×8.6 + 1.4×0.002  = 21.34 </a:t>
            </a:r>
            <a:endParaRPr lang="en-GB" alt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262699"/>
                </a:solidFill>
              </a:rPr>
              <a:t>A 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312538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the neural network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94928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Initialise with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978447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5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6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>
                <a:solidFill>
                  <a:srgbClr val="0033CC"/>
                </a:solidFill>
              </a:rPr>
              <a:t>0.8 </a:t>
            </a:r>
            <a:endParaRPr lang="en-GB" altLang="en-US" sz="24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>
                <a:solidFill>
                  <a:srgbClr val="FF0000"/>
                </a:solidFill>
              </a:rPr>
              <a:t>0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 </a:t>
            </a:r>
            <a:r>
              <a:rPr lang="en-GB" altLang="en-US" sz="2400">
                <a:solidFill>
                  <a:srgbClr val="0033CC"/>
                </a:solidFill>
              </a:rPr>
              <a:t>0.8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175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3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8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51" y="2153481"/>
            <a:ext cx="5255571" cy="582891"/>
          </a:xfrm>
          <a:prstGeom prst="rect">
            <a:avLst/>
          </a:prstGeom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1775" y="663591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Vanishing Gradient and 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155"/>
              <p:cNvSpPr>
                <a:spLocks noChangeArrowheads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of the reasons that made the training of deep neural networks a difficult task is related to the vanishing gradient, which results from gradient based training techniques and the backpropagation algorithm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a very simple deep network, with only one neuron per layer, a cost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a sigmoid activation function: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small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sets off a series of cascading changes in the network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then causes a change in the weighted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would be given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Basically, a term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picked up in every neuron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resulting change in cost (divided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), produced by the change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given by: 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sigmoid,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 this sense, the terms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contributing to a vanishing gradient</a:t>
                </a:r>
              </a:p>
            </p:txBody>
          </p:sp>
        </mc:Choice>
        <mc:Fallback xmlns="">
          <p:sp>
            <p:nvSpPr>
              <p:cNvPr id="1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blipFill>
                <a:blip r:embed="rId4"/>
                <a:stretch>
                  <a:fillRect l="-1613" t="-1050" r="-14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08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584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29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>
                <a:solidFill>
                  <a:srgbClr val="FF0000"/>
                </a:solidFill>
              </a:rPr>
              <a:t>1</a:t>
            </a:r>
            <a:r>
              <a:rPr lang="en-GB" altLang="en-US" sz="280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>
                <a:solidFill>
                  <a:srgbClr val="0033CC"/>
                </a:solidFill>
              </a:rPr>
              <a:t>error</a:t>
            </a:r>
            <a:r>
              <a:rPr lang="en-GB" altLang="en-US" sz="2400">
                <a:solidFill>
                  <a:srgbClr val="0033CC"/>
                </a:solidFill>
              </a:rPr>
              <a:t>  -0.1</a:t>
            </a:r>
            <a:endParaRPr lang="en-GB" altLang="en-US" sz="2400">
              <a:solidFill>
                <a:srgbClr val="FF0000"/>
              </a:solidFill>
            </a:endParaRPr>
          </a:p>
        </p:txBody>
      </p:sp>
      <p:pic>
        <p:nvPicPr>
          <p:cNvPr id="3687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b="1">
                <a:solidFill>
                  <a:srgbClr val="FFFFFF"/>
                </a:solidFill>
              </a:rPr>
              <a:t>Repeat this thousands, maybe millions of times – each time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taking a random training instance, and making slight 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weight adjustments</a:t>
            </a:r>
          </a:p>
          <a:p>
            <a:r>
              <a:rPr lang="en-GB" altLang="x-none" b="1">
                <a:solidFill>
                  <a:srgbClr val="0D0D0D"/>
                </a:solidFill>
              </a:rPr>
              <a:t>  </a:t>
            </a:r>
            <a:r>
              <a:rPr lang="en-GB" altLang="x-none" b="1" i="1">
                <a:solidFill>
                  <a:srgbClr val="0D0D0D"/>
                </a:solidFill>
              </a:rPr>
              <a:t>Algorithms for weight adjustment are designed to make</a:t>
            </a:r>
          </a:p>
          <a:p>
            <a:r>
              <a:rPr lang="en-GB" altLang="x-none" b="1" i="1">
                <a:solidFill>
                  <a:srgbClr val="0D0D0D"/>
                </a:solidFill>
              </a:rPr>
              <a:t>changes that will reduce the error</a:t>
            </a:r>
            <a:endParaRPr lang="en-GB" altLang="x-none" b="1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4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2729622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88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41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1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01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74800"/>
            <a:ext cx="8183563" cy="4521200"/>
          </a:xfrm>
          <a:prstGeom prst="rect">
            <a:avLst/>
          </a:prstGeom>
        </p:spPr>
        <p:txBody>
          <a:bodyPr/>
          <a:lstStyle/>
          <a:p>
            <a:r>
              <a:rPr lang="en-GB" altLang="x-none" sz="2400"/>
              <a:t>weight-learning algorithms for NNs are dumb</a:t>
            </a:r>
          </a:p>
          <a:p>
            <a:endParaRPr lang="en-GB" altLang="x-none" sz="2400"/>
          </a:p>
          <a:p>
            <a:r>
              <a:rPr lang="en-GB" altLang="x-none" sz="2400"/>
              <a:t>they work by making thousands and thousands of tiny adjustments, each making the network do better at the most recent pattern, but perhaps a little worse on many others</a:t>
            </a:r>
          </a:p>
          <a:p>
            <a:endParaRPr lang="en-GB" altLang="x-none" sz="2400"/>
          </a:p>
          <a:p>
            <a:r>
              <a:rPr lang="en-GB" altLang="x-none" sz="2400"/>
              <a:t>but, by dumb luck, eventually this tends to be good enough to</a:t>
            </a:r>
          </a:p>
          <a:p>
            <a:pPr>
              <a:buFontTx/>
              <a:buNone/>
            </a:pPr>
            <a:r>
              <a:rPr lang="en-GB" altLang="x-none" sz="2400"/>
              <a:t>    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7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357642" y="621379"/>
            <a:ext cx="8645525" cy="16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vanishing gradient results in very slow training for the front layers of the network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of the solutions to this issue was proposed by Hinton (2006). He proposed to use a Restricted Boltzmann Machine (RBM) to model each new layer of higher level features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70968" y="2549730"/>
            <a:ext cx="18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3155"/>
              <p:cNvSpPr>
                <a:spLocks noChangeArrowheads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are energy based models, they associate a scalar energy to each configuration of the variables of interest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Energy based probabilistic models define a probability distribution as: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energy-based model can be learned by performing (stochastic) gradient descent on the empirical negative log-likelihood of the training data, where the log-likelihood and the loss function are:</a:t>
                </a:r>
              </a:p>
            </p:txBody>
          </p:sp>
        </mc:Choice>
        <mc:Fallback xmlns="">
          <p:sp>
            <p:nvSpPr>
              <p:cNvPr id="123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blipFill>
                <a:blip r:embed="rId2"/>
                <a:stretch>
                  <a:fillRect l="-2212" t="-1712" r="-2212" b="-34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3155"/>
          <p:cNvSpPr>
            <a:spLocks noChangeArrowheads="1"/>
          </p:cNvSpPr>
          <p:nvPr/>
        </p:nvSpPr>
        <p:spPr bwMode="auto">
          <a:xfrm>
            <a:off x="4225479" y="6174602"/>
            <a:ext cx="5719067" cy="3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Brush Script MT" panose="03060802040406070304" pitchFamily="66" charset="0"/>
                  </a:rPr>
                  <a:t>    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  <a:blipFill>
                <a:blip r:embed="rId3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307400" y="2576619"/>
            <a:ext cx="2675356" cy="2935657"/>
            <a:chOff x="6307400" y="2576619"/>
            <a:chExt cx="2675356" cy="2935657"/>
          </a:xfrm>
        </p:grpSpPr>
        <p:grpSp>
          <p:nvGrpSpPr>
            <p:cNvPr id="103" name="Group 102"/>
            <p:cNvGrpSpPr/>
            <p:nvPr/>
          </p:nvGrpSpPr>
          <p:grpSpPr>
            <a:xfrm>
              <a:off x="6307400" y="2576619"/>
              <a:ext cx="2675356" cy="2935657"/>
              <a:chOff x="391886" y="3347286"/>
              <a:chExt cx="2677883" cy="3010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 103"/>
                  <p:cNvSpPr/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Oval 104"/>
                  <p:cNvSpPr/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Oval 105"/>
                  <p:cNvSpPr/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/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Oval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Oval 107"/>
                  <p:cNvSpPr/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Oval 108"/>
                  <p:cNvSpPr/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Oval 109"/>
                  <p:cNvSpPr/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Straight Connector 110"/>
              <p:cNvCxnSpPr>
                <a:stCxn id="106" idx="6"/>
                <a:endCxn id="110" idx="2"/>
              </p:cNvCxnSpPr>
              <p:nvPr/>
            </p:nvCxnSpPr>
            <p:spPr>
              <a:xfrm>
                <a:off x="1045028" y="3673857"/>
                <a:ext cx="1371599" cy="3608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6" idx="6"/>
                <a:endCxn id="109" idx="2"/>
              </p:cNvCxnSpPr>
              <p:nvPr/>
            </p:nvCxnSpPr>
            <p:spPr>
              <a:xfrm>
                <a:off x="1045028" y="3673857"/>
                <a:ext cx="1371599" cy="116263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6" idx="6"/>
                <a:endCxn id="108" idx="2"/>
              </p:cNvCxnSpPr>
              <p:nvPr/>
            </p:nvCxnSpPr>
            <p:spPr>
              <a:xfrm>
                <a:off x="1045028" y="3673857"/>
                <a:ext cx="1371599" cy="19603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4249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7" idx="6"/>
                <a:endCxn id="109" idx="2"/>
              </p:cNvCxnSpPr>
              <p:nvPr/>
            </p:nvCxnSpPr>
            <p:spPr>
              <a:xfrm>
                <a:off x="1045028" y="4459621"/>
                <a:ext cx="1371599" cy="3768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7" idx="6"/>
                <a:endCxn id="108" idx="2"/>
              </p:cNvCxnSpPr>
              <p:nvPr/>
            </p:nvCxnSpPr>
            <p:spPr>
              <a:xfrm>
                <a:off x="1045028" y="4459621"/>
                <a:ext cx="1371599" cy="11746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04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21069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4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4088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4" idx="6"/>
                <a:endCxn id="108" idx="2"/>
              </p:cNvCxnSpPr>
              <p:nvPr/>
            </p:nvCxnSpPr>
            <p:spPr>
              <a:xfrm>
                <a:off x="1045028" y="5245385"/>
                <a:ext cx="1371599" cy="3888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05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9964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5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11946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05" idx="6"/>
                <a:endCxn id="108" idx="2"/>
              </p:cNvCxnSpPr>
              <p:nvPr/>
            </p:nvCxnSpPr>
            <p:spPr>
              <a:xfrm flipV="1">
                <a:off x="1045028" y="5634229"/>
                <a:ext cx="1371599" cy="396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Rectangle 3155"/>
            <p:cNvSpPr>
              <a:spLocks noChangeArrowheads="1"/>
            </p:cNvSpPr>
            <p:nvPr/>
          </p:nvSpPr>
          <p:spPr bwMode="auto">
            <a:xfrm>
              <a:off x="7416588" y="2576619"/>
              <a:ext cx="913643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RBM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 idx="4294967295"/>
          </p:nvPr>
        </p:nvSpPr>
        <p:spPr>
          <a:xfrm>
            <a:off x="6029325" y="415925"/>
            <a:ext cx="3114675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00B050"/>
                </a:solidFill>
              </a:rPr>
              <a:t>Feature detectors</a:t>
            </a:r>
          </a:p>
        </p:txBody>
      </p:sp>
      <p:pic>
        <p:nvPicPr>
          <p:cNvPr id="4915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15262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0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2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4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6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7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8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9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0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1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2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3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4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5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6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7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8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9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0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1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2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3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4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5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6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7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8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9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0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1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2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3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4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5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6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7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8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9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0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1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2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3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4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5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6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7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8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9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0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1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2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3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4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5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6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7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8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9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0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1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2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3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4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5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6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7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8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9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0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1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2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3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4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5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6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7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8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9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0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1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2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3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4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5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6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7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8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9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0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1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2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3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4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5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6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8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1371600" y="508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r>
              <a:rPr lang="en-GB" altLang="en-US" i="1">
                <a:solidFill>
                  <a:srgbClr val="FF3300"/>
                </a:solidFill>
              </a:rPr>
              <a:t>what is this </a:t>
            </a:r>
            <a:br>
              <a:rPr lang="en-GB" altLang="en-US" i="1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unit doing?</a:t>
            </a:r>
            <a:endParaRPr lang="en-GB" altLang="en-US">
              <a:solidFill>
                <a:srgbClr val="FF3300"/>
              </a:solidFill>
            </a:endParaRPr>
          </a:p>
        </p:txBody>
      </p:sp>
      <p:pic>
        <p:nvPicPr>
          <p:cNvPr id="5017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2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3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4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5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6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7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8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9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0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1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2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3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4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5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6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7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8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9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0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1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2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3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4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5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6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7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8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9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0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1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2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3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4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5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6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7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8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9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0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1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2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3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4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5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6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7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8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9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0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1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2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3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4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5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6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7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8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9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0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1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2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3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4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5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6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7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8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9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0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1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2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3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4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5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6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7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8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9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0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1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2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3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4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5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6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7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8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9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281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58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Hidden layer units become </a:t>
            </a:r>
            <a:br>
              <a:rPr lang="en-GB" altLang="en-US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3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4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5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6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7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8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9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0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1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2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3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4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5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6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7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8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9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0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1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2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3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4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5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6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7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8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9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0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1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2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3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4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5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6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7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8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9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0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1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2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3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4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5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6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7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8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9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0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1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2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3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4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5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6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7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8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9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0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1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2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3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4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5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6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7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8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9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0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1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2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3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4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5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6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7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8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9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0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1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2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3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4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5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6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7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8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9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0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1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2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3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4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5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6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7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8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9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0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1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2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3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4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5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6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7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8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9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0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2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3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1334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35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1336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1297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1303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1307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1319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1323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1329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5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1366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</p:spTree>
    <p:extLst>
      <p:ext uri="{BB962C8B-B14F-4D97-AF65-F5344CB8AC3E}">
        <p14:creationId xmlns:p14="http://schemas.microsoft.com/office/powerpoint/2010/main" val="2210164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1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2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3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4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5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6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9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0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1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2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3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4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5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6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7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8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9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0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1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2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3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4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5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6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7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8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9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0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1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2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3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4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5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6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7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8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9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0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1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2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3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4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5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6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7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8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9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0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1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2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3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4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5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6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7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8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9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0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1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2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3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4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5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6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7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8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9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0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1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2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3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4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5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6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7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8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9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0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1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2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3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4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5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6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7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8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9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0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1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2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3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4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5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6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7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8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9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0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1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2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3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4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5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6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7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8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9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0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1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3382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383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3384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3345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3351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3355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3367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3371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3377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1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341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20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9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0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1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2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3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4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5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6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7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8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9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3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4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5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6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7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8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9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0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1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2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3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4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5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7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9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0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1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2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3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4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5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6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7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8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9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0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1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2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3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4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5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6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7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8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9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0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1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2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3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4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5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6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7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8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9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0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1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2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3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4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5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6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7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8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9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0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1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2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3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4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5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6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7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8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9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0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1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2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3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4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5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6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7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8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9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0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1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2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3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4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5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6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7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8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9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0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1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2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3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4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5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6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8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9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5430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431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5432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5393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5399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5403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5415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5419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5425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6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546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46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it will send strong signal for a horizontal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line in the top row, ignoring everywhere else </a:t>
            </a:r>
          </a:p>
        </p:txBody>
      </p:sp>
    </p:spTree>
    <p:extLst>
      <p:ext uri="{BB962C8B-B14F-4D97-AF65-F5344CB8AC3E}">
        <p14:creationId xmlns:p14="http://schemas.microsoft.com/office/powerpoint/2010/main" val="1828906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7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8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9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0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1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2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3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4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5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6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7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9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0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1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2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3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4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5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6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7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8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9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0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1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2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3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4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5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6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7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8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9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0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1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2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3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4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5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6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7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8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9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0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1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2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3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4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5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6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7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8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9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0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1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2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3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4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5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6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7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8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9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0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1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2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3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4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5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6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7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8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9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0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1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2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3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4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5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6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7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8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9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0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1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2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3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4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5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6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7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8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9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0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1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2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3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4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5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6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7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8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9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0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1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2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3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4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6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7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7478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479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7480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7441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7447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7451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7467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7473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0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750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7465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34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5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6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7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8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9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0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1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2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3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4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5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6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7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8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9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0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1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2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3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4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5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6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7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8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9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0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1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2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3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4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5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6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7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8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9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0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1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2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3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4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5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6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7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8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9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0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1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2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3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4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5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6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7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8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9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0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1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2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3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4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5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6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7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8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9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0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1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2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3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4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5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6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7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8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9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0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1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2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3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4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5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6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7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8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9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0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1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2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3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4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5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6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7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8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9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0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1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2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3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4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5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6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7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8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9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0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1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2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3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4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5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9526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527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9528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/>
          <p:cNvCxnSpPr>
            <a:stCxn id="59489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9495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9499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9515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9521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5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955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55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signal for a dark area in the top left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corner 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9513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24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features might you expect a good 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to learn, when trained with data like this?</a:t>
            </a:r>
          </a:p>
        </p:txBody>
      </p:sp>
      <p:pic>
        <p:nvPicPr>
          <p:cNvPr id="61443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4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3490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3491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vertical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88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5538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553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541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Horizontal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0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155"/>
              <p:cNvSpPr>
                <a:spLocks noChangeArrowheads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consist of a visible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v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a hidden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h,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so 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Introducing the notation of free energy: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we can write: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Then the data negative log-likelihood gradient has the following form: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Usually, samples belonging to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are used to estimate the gradient. The elements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sampled according to P: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5400000">
            <a:off x="4041504" y="3213463"/>
            <a:ext cx="396240" cy="1599474"/>
          </a:xfrm>
          <a:prstGeom prst="leftBrace">
            <a:avLst>
              <a:gd name="adj1" fmla="val 8333"/>
              <a:gd name="adj2" fmla="val 3366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6178796" y="2922517"/>
            <a:ext cx="396240" cy="2181366"/>
          </a:xfrm>
          <a:prstGeom prst="leftBrace">
            <a:avLst>
              <a:gd name="adj1" fmla="val 8333"/>
              <a:gd name="adj2" fmla="val 7095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119" y="4013200"/>
            <a:ext cx="225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Negative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Phase: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Decrease probability of samples generated by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9887" y="4013200"/>
            <a:ext cx="165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Positive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Phase: </a:t>
            </a:r>
            <a:r>
              <a:rPr lang="en-US" sz="1400" b="1" dirty="0">
                <a:solidFill>
                  <a:schemeClr val="bg1"/>
                </a:solidFill>
              </a:rPr>
              <a:t>increase probability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53383542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7586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7587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17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9634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963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But what about position invariance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our example unit detectors were tied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specific parts of the image  </a:t>
            </a:r>
          </a:p>
        </p:txBody>
      </p:sp>
    </p:spTree>
    <p:extLst>
      <p:ext uri="{BB962C8B-B14F-4D97-AF65-F5344CB8AC3E}">
        <p14:creationId xmlns:p14="http://schemas.microsoft.com/office/powerpoint/2010/main" val="2535957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710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2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7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2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4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720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1721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191293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813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21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4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44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2745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44" name="Oval 43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cxnSp>
        <p:nvCxnSpPr>
          <p:cNvPr id="47" name="Straight Arrow Connector 46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Box 14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does this unit detect?</a:t>
            </a:r>
          </a:p>
        </p:txBody>
      </p:sp>
    </p:spTree>
    <p:extLst>
      <p:ext uri="{BB962C8B-B14F-4D97-AF65-F5344CB8AC3E}">
        <p14:creationId xmlns:p14="http://schemas.microsoft.com/office/powerpoint/2010/main" val="1213802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94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Your brain works that way</a:t>
            </a:r>
          </a:p>
        </p:txBody>
      </p:sp>
      <p:pic>
        <p:nvPicPr>
          <p:cNvPr id="74755" name="Picture 2" descr="http://upload.wikimedia.org/wikipedia/commons/f/f8/Lateral_geniculate_nucl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87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72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8021638" cy="154463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6805" name="Picture 4" descr="http://barfblog.com/wp-content/uploads/2014/05/b5bfa0c4b2e8670d09222c17856abe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86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Along came deep learning …</a:t>
            </a:r>
          </a:p>
        </p:txBody>
      </p:sp>
    </p:spTree>
    <p:extLst>
      <p:ext uri="{BB962C8B-B14F-4D97-AF65-F5344CB8AC3E}">
        <p14:creationId xmlns:p14="http://schemas.microsoft.com/office/powerpoint/2010/main" val="3132818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have energy functions that are linear in their free parameters. Some of the variables are never observed (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hidden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) and restrict BMs to those without interconnections in the same layer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energy function for an RBM with weights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W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 b and c are offsets of the visible and hidden layers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that visible and hidden units are conditionally independent given one another: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using binary units, the free energy and the probabilistic version of the activation function are given by: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1614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55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358977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6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507366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finally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309009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>
                <a:solidFill>
                  <a:srgbClr val="000000"/>
                </a:solidFill>
              </a:rPr>
              <a:t>EACH of the (non-output) layers is trained to be an </a:t>
            </a:r>
            <a:r>
              <a:rPr lang="en-GB" altLang="en-US" b="1" i="1" kern="0" dirty="0">
                <a:solidFill>
                  <a:srgbClr val="000000"/>
                </a:solidFill>
              </a:rPr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>
                <a:solidFill>
                  <a:srgbClr val="000000"/>
                </a:solidFill>
              </a:rPr>
              <a:t>Basically, it is forced to learn good features that describe what comes from the previous layer</a:t>
            </a:r>
            <a:endParaRPr lang="en-GB" altLang="en-US" sz="4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84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7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altLang="x-none" sz="2400" b="1" u="sng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73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81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the previous information, the update equations are theoretically given by: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sup>
                      </m:sSub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𝒅𝒍𝒐𝒈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In practice, the log-likelihood gradients are commonly approximated by algorithms such as Contrastive Divergence (CD-k), which does the following: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Since we want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𝒕𝒓𝒂𝒊𝒏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 Markov Chain is initialized with a training example that is close to </a:t>
                </a:r>
                <a:r>
                  <a:rPr lang="en-US" sz="1800" b="1" i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 </a:t>
                </a: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(so chain is close to convergence)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CD selects samples after only k steps of Gibbs sampling (does not wait for convergence)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blipFill>
                <a:blip r:embed="rId3"/>
                <a:stretch>
                  <a:fillRect l="-1551" t="-1346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3544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61912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And that’s that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0" y="1595438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That’s the basic idea</a:t>
            </a:r>
          </a:p>
          <a:p>
            <a:r>
              <a:rPr lang="en-GB" altLang="en-US"/>
              <a:t>There are many many types of deep learning,</a:t>
            </a:r>
          </a:p>
          <a:p>
            <a:r>
              <a:rPr lang="en-GB" altLang="en-US"/>
              <a:t>different kinds of autoencoder, variations on architectures and training algorithms, etc…</a:t>
            </a:r>
          </a:p>
          <a:p>
            <a:r>
              <a:rPr lang="en-GB" altLang="en-US"/>
              <a:t>Very fast growing area …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366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has gained popularity in the latest years due to hardware advances (GPUs, etc.) and new training methodologies, which helped overcome the issue of the vanishing gradient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RBMs are shallow 2 layer networks (visible and hidden) that can find patterns in data by reconstructing the input in an unsupervised manner.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 training can be accomplished through algorithms such as Contrastive Divergence (CD)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learn more:</a:t>
            </a:r>
          </a:p>
          <a:p>
            <a:pPr marL="581025" indent="-290513" algn="just">
              <a:spcAft>
                <a:spcPct val="50000"/>
              </a:spcAft>
            </a:pPr>
            <a:r>
              <a:rPr lang="en-US" sz="1800" b="1" i="1" dirty="0">
                <a:solidFill>
                  <a:schemeClr val="bg1"/>
                </a:solidFill>
              </a:rPr>
              <a:t>https://deeplearning4j.org/</a:t>
            </a:r>
            <a:r>
              <a:rPr lang="en-US" sz="1800" b="1" i="1" dirty="0" err="1">
                <a:solidFill>
                  <a:schemeClr val="bg1"/>
                </a:solidFill>
              </a:rPr>
              <a:t>restrictedboltzmannmachine</a:t>
            </a:r>
            <a:endParaRPr lang="en-US" sz="1800" b="1" i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ability to train deep networks has disrupted the field of machine learning.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practical details obstruct the process of convergence during training.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Strictly layering networks and training one level at a time has also emerged as a powerful training technique for deep networks.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Unsupervised training using autoencoders has also revolutionized how architectures are designed and trained.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RBM Training Summary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7" y="762203"/>
            <a:ext cx="2607470" cy="17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1. Forward Pass: Inputs are combined with an individual weights and a bias. Some hidden nodes are activated.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Rectangle 3155"/>
          <p:cNvSpPr>
            <a:spLocks noChangeArrowheads="1"/>
          </p:cNvSpPr>
          <p:nvPr/>
        </p:nvSpPr>
        <p:spPr bwMode="auto">
          <a:xfrm>
            <a:off x="3498258" y="762203"/>
            <a:ext cx="2607470" cy="20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2. Backward Pass: Activations are combined with an individual weight and a bias. Results are passed to the visible layer.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155"/>
              <p:cNvSpPr>
                <a:spLocks noChangeArrowheads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3. Divergence calculation: Input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samples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compared in visible layer. Parameters are updated and steps are repeated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blipFill>
                <a:blip r:embed="rId3"/>
                <a:stretch>
                  <a:fillRect l="-5374" t="-4248" r="-6075" b="-107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889755" y="4500795"/>
            <a:ext cx="1813203" cy="1630875"/>
            <a:chOff x="706655" y="2442584"/>
            <a:chExt cx="1813203" cy="16308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Oval 134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Oval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l="-13158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6" name="Oval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l="-11842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val 136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Oval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Oval 137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Oval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l="-16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8" name="Straight Arrow Connector 127"/>
            <p:cNvCxnSpPr>
              <a:stCxn id="135" idx="6"/>
              <a:endCxn id="138" idx="2"/>
            </p:cNvCxnSpPr>
            <p:nvPr/>
          </p:nvCxnSpPr>
          <p:spPr>
            <a:xfrm flipV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35" idx="6"/>
              <a:endCxn id="137" idx="2"/>
            </p:cNvCxnSpPr>
            <p:nvPr/>
          </p:nvCxnSpPr>
          <p:spPr>
            <a:xfrm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6" idx="6"/>
              <a:endCxn id="138" idx="2"/>
            </p:cNvCxnSpPr>
            <p:nvPr/>
          </p:nvCxnSpPr>
          <p:spPr>
            <a:xfrm flipV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6" idx="6"/>
              <a:endCxn id="137" idx="2"/>
            </p:cNvCxnSpPr>
            <p:nvPr/>
          </p:nvCxnSpPr>
          <p:spPr>
            <a:xfrm flipV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2" name="Oval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8"/>
                  <a:stretch>
                    <a:fillRect l="-1447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/>
            <p:cNvCxnSpPr>
              <a:stCxn id="135" idx="6"/>
              <a:endCxn id="132" idx="2"/>
            </p:cNvCxnSpPr>
            <p:nvPr/>
          </p:nvCxnSpPr>
          <p:spPr>
            <a:xfrm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36" idx="6"/>
              <a:endCxn id="132" idx="2"/>
            </p:cNvCxnSpPr>
            <p:nvPr/>
          </p:nvCxnSpPr>
          <p:spPr>
            <a:xfrm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834420" y="2394954"/>
            <a:ext cx="1813203" cy="1653166"/>
            <a:chOff x="778767" y="2775597"/>
            <a:chExt cx="1813203" cy="1653166"/>
          </a:xfrm>
        </p:grpSpPr>
        <p:grpSp>
          <p:nvGrpSpPr>
            <p:cNvPr id="125" name="Group 124"/>
            <p:cNvGrpSpPr/>
            <p:nvPr/>
          </p:nvGrpSpPr>
          <p:grpSpPr>
            <a:xfrm>
              <a:off x="778767" y="2797888"/>
              <a:ext cx="1813203" cy="1630875"/>
              <a:chOff x="706655" y="2442584"/>
              <a:chExt cx="1813203" cy="163087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Oval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 l="-1315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Oval 9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11842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Oval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Oval 1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Straight Arrow Connector 5"/>
              <p:cNvCxnSpPr>
                <a:stCxn id="98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98" idx="6"/>
                <a:endCxn id="101" idx="2"/>
              </p:cNvCxnSpPr>
              <p:nvPr/>
            </p:nvCxnSpPr>
            <p:spPr>
              <a:xfrm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99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99" idx="6"/>
                <a:endCxn id="101" idx="2"/>
              </p:cNvCxnSpPr>
              <p:nvPr/>
            </p:nvCxnSpPr>
            <p:spPr>
              <a:xfrm flipV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Oval 11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8" name="Oval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3" name="Straight Arrow Connector 122"/>
              <p:cNvCxnSpPr>
                <a:stCxn id="98" idx="6"/>
                <a:endCxn id="118" idx="2"/>
              </p:cNvCxnSpPr>
              <p:nvPr/>
            </p:nvCxnSpPr>
            <p:spPr>
              <a:xfrm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99" idx="6"/>
                <a:endCxn id="118" idx="2"/>
              </p:cNvCxnSpPr>
              <p:nvPr/>
            </p:nvCxnSpPr>
            <p:spPr>
              <a:xfrm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Rectangle 3155"/>
          <p:cNvSpPr>
            <a:spLocks noChangeArrowheads="1"/>
          </p:cNvSpPr>
          <p:nvPr/>
        </p:nvSpPr>
        <p:spPr bwMode="auto">
          <a:xfrm>
            <a:off x="746590" y="4109311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Input being passed to first hidden node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3155"/>
              <p:cNvSpPr>
                <a:spLocks noChangeArrowheads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activates in this example</a:t>
                </a:r>
              </a:p>
              <a:p>
                <a:pPr>
                  <a:spcAft>
                    <a:spcPct val="50000"/>
                  </a:spcAft>
                </a:pP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blipFill>
                <a:blip r:embed="rId16"/>
                <a:stretch>
                  <a:fillRect t="-28571" b="-514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3881074" y="3164506"/>
            <a:ext cx="1813203" cy="1658052"/>
            <a:chOff x="3811163" y="2706403"/>
            <a:chExt cx="1813203" cy="1658052"/>
          </a:xfrm>
        </p:grpSpPr>
        <p:grpSp>
          <p:nvGrpSpPr>
            <p:cNvPr id="142" name="Group 141"/>
            <p:cNvGrpSpPr/>
            <p:nvPr/>
          </p:nvGrpSpPr>
          <p:grpSpPr>
            <a:xfrm>
              <a:off x="3811163" y="2733580"/>
              <a:ext cx="1813203" cy="1630875"/>
              <a:chOff x="706655" y="2442584"/>
              <a:chExt cx="1813203" cy="163087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1" name="Oval 1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1333" b="-28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2" name="Oval 1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 l="-12000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3" name="Oval 1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4" name="Oval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15789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4" name="Straight Arrow Connector 143"/>
              <p:cNvCxnSpPr>
                <a:stCxn id="154" idx="2"/>
                <a:endCxn id="151" idx="6"/>
              </p:cNvCxnSpPr>
              <p:nvPr/>
            </p:nvCxnSpPr>
            <p:spPr>
              <a:xfrm flipH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53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54" idx="2"/>
                <a:endCxn id="152" idx="6"/>
              </p:cNvCxnSpPr>
              <p:nvPr/>
            </p:nvCxnSpPr>
            <p:spPr>
              <a:xfrm flipH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53" idx="2"/>
                <a:endCxn id="152" idx="6"/>
              </p:cNvCxnSpPr>
              <p:nvPr/>
            </p:nvCxnSpPr>
            <p:spPr>
              <a:xfrm flipH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Oval 14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8" name="Oval 1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9" name="Straight Arrow Connector 148"/>
              <p:cNvCxnSpPr>
                <a:stCxn id="148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48" idx="2"/>
                <a:endCxn id="152" idx="6"/>
              </p:cNvCxnSpPr>
              <p:nvPr/>
            </p:nvCxnSpPr>
            <p:spPr>
              <a:xfrm flipH="1" flipV="1"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0" name="Rectangle 3155"/>
          <p:cNvSpPr>
            <a:spLocks noChangeArrowheads="1"/>
          </p:cNvSpPr>
          <p:nvPr/>
        </p:nvSpPr>
        <p:spPr bwMode="auto">
          <a:xfrm>
            <a:off x="3606865" y="5069739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Activations are passed to visible layer for reconstruction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6648890" y="3613034"/>
            <a:ext cx="1813203" cy="1630875"/>
            <a:chOff x="706655" y="2442584"/>
            <a:chExt cx="1813203" cy="1630875"/>
          </a:xfrm>
        </p:grpSpPr>
        <p:grpSp>
          <p:nvGrpSpPr>
            <p:cNvPr id="186" name="Group 185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Oval 193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Oval 1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 l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Oval 194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5" name="Oval 1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 l="-12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Oval 195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6" name="Oval 1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 l="-14474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Oval 196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7" name="Oval 1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 l="-1578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7" name="Straight Arrow Connector 186"/>
            <p:cNvCxnSpPr>
              <a:stCxn id="197" idx="2"/>
              <a:endCxn id="194" idx="6"/>
            </p:cNvCxnSpPr>
            <p:nvPr/>
          </p:nvCxnSpPr>
          <p:spPr>
            <a:xfrm flipH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96" idx="2"/>
              <a:endCxn id="194" idx="6"/>
            </p:cNvCxnSpPr>
            <p:nvPr/>
          </p:nvCxnSpPr>
          <p:spPr>
            <a:xfrm flipH="1" flipV="1"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97" idx="2"/>
              <a:endCxn id="195" idx="6"/>
            </p:cNvCxnSpPr>
            <p:nvPr/>
          </p:nvCxnSpPr>
          <p:spPr>
            <a:xfrm flipH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96" idx="2"/>
              <a:endCxn id="195" idx="6"/>
            </p:cNvCxnSpPr>
            <p:nvPr/>
          </p:nvCxnSpPr>
          <p:spPr>
            <a:xfrm flipH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1" name="Oval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29"/>
                  <a:stretch>
                    <a:fillRect l="-14474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Arrow Connector 191"/>
            <p:cNvCxnSpPr>
              <a:stCxn id="191" idx="2"/>
              <a:endCxn id="194" idx="6"/>
            </p:cNvCxnSpPr>
            <p:nvPr/>
          </p:nvCxnSpPr>
          <p:spPr>
            <a:xfrm flipH="1" flipV="1"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91" idx="2"/>
              <a:endCxn id="195" idx="6"/>
            </p:cNvCxnSpPr>
            <p:nvPr/>
          </p:nvCxnSpPr>
          <p:spPr>
            <a:xfrm flipH="1" flipV="1"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3155"/>
              <p:cNvSpPr>
                <a:spLocks noChangeArrowheads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𝑼𝒑𝒅𝒂𝒕𝒆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672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Belief Networks (DBN)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84885" y="6860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networks can be seen as a stack of RBMs. The hidden layer of one RBM is the Visible layer of the one above it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pre-training step is done by training the layers one RBM at a time. The output for one set is used as the input for the next one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sense, each RBM layer learns the entire input. The DBN fine tunes the entire input in succession as the model improves.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called </a:t>
            </a:r>
            <a:r>
              <a:rPr lang="en-US" sz="1800" b="1" dirty="0">
                <a:solidFill>
                  <a:srgbClr val="C00000"/>
                </a:solidFill>
              </a:rPr>
              <a:t>unsupervised, layer-wise, greedy</a:t>
            </a:r>
            <a:r>
              <a:rPr lang="en-US" sz="1800" b="1" dirty="0">
                <a:solidFill>
                  <a:schemeClr val="bg1"/>
                </a:solidFill>
              </a:rPr>
              <a:t> pre-training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430943" y="2310879"/>
            <a:ext cx="4353407" cy="2085010"/>
            <a:chOff x="2434965" y="2104050"/>
            <a:chExt cx="4353407" cy="208501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507855" y="2304357"/>
              <a:ext cx="4199583" cy="1650015"/>
              <a:chOff x="1152050" y="1751577"/>
              <a:chExt cx="4199583" cy="165001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52050" y="2045704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52050" y="2598690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028102" y="235188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48581" y="175157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28102" y="298427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8" idx="6"/>
                <a:endCxn id="14" idx="2"/>
              </p:cNvCxnSpPr>
              <p:nvPr/>
            </p:nvCxnSpPr>
            <p:spPr>
              <a:xfrm>
                <a:off x="1589300" y="2797779"/>
                <a:ext cx="438802" cy="38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8" idx="6"/>
                <a:endCxn id="19" idx="2"/>
              </p:cNvCxnSpPr>
              <p:nvPr/>
            </p:nvCxnSpPr>
            <p:spPr>
              <a:xfrm flipV="1">
                <a:off x="1589300" y="2550969"/>
                <a:ext cx="438802" cy="24681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589300" y="1950666"/>
                <a:ext cx="459281" cy="84711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7" idx="6"/>
                <a:endCxn id="19" idx="2"/>
              </p:cNvCxnSpPr>
              <p:nvPr/>
            </p:nvCxnSpPr>
            <p:spPr>
              <a:xfrm>
                <a:off x="1589300" y="2244793"/>
                <a:ext cx="438802" cy="30617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17" idx="6"/>
                <a:endCxn id="14" idx="2"/>
              </p:cNvCxnSpPr>
              <p:nvPr/>
            </p:nvCxnSpPr>
            <p:spPr>
              <a:xfrm>
                <a:off x="1589300" y="2244793"/>
                <a:ext cx="438802" cy="93857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7" idx="6"/>
                <a:endCxn id="20" idx="2"/>
              </p:cNvCxnSpPr>
              <p:nvPr/>
            </p:nvCxnSpPr>
            <p:spPr>
              <a:xfrm flipV="1">
                <a:off x="1589300" y="1950666"/>
                <a:ext cx="459281" cy="29412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018459" y="236013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38938" y="1759831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18459" y="2992528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82" name="Straight Arrow Connector 81"/>
              <p:cNvCxnSpPr>
                <a:stCxn id="20" idx="6"/>
                <a:endCxn id="77" idx="2"/>
              </p:cNvCxnSpPr>
              <p:nvPr/>
            </p:nvCxnSpPr>
            <p:spPr>
              <a:xfrm>
                <a:off x="2485831" y="1950666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20" idx="6"/>
                <a:endCxn id="76" idx="2"/>
              </p:cNvCxnSpPr>
              <p:nvPr/>
            </p:nvCxnSpPr>
            <p:spPr>
              <a:xfrm>
                <a:off x="2485831" y="1950666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20" idx="6"/>
                <a:endCxn id="78" idx="2"/>
              </p:cNvCxnSpPr>
              <p:nvPr/>
            </p:nvCxnSpPr>
            <p:spPr>
              <a:xfrm>
                <a:off x="2485831" y="1950666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9" idx="6"/>
                <a:endCxn id="76" idx="2"/>
              </p:cNvCxnSpPr>
              <p:nvPr/>
            </p:nvCxnSpPr>
            <p:spPr>
              <a:xfrm>
                <a:off x="2465352" y="255096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19" idx="6"/>
                <a:endCxn id="77" idx="2"/>
              </p:cNvCxnSpPr>
              <p:nvPr/>
            </p:nvCxnSpPr>
            <p:spPr>
              <a:xfrm flipV="1">
                <a:off x="2465352" y="1958920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19" idx="6"/>
                <a:endCxn id="78" idx="2"/>
              </p:cNvCxnSpPr>
              <p:nvPr/>
            </p:nvCxnSpPr>
            <p:spPr>
              <a:xfrm>
                <a:off x="2465352" y="2550969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4" idx="6"/>
                <a:endCxn id="78" idx="2"/>
              </p:cNvCxnSpPr>
              <p:nvPr/>
            </p:nvCxnSpPr>
            <p:spPr>
              <a:xfrm>
                <a:off x="2465352" y="3183363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14" idx="6"/>
                <a:endCxn id="76" idx="2"/>
              </p:cNvCxnSpPr>
              <p:nvPr/>
            </p:nvCxnSpPr>
            <p:spPr>
              <a:xfrm flipV="1">
                <a:off x="2465352" y="2559223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4" idx="6"/>
                <a:endCxn id="77" idx="2"/>
              </p:cNvCxnSpPr>
              <p:nvPr/>
            </p:nvCxnSpPr>
            <p:spPr>
              <a:xfrm flipV="1">
                <a:off x="2465352" y="1958920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3021761" y="2362766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42240" y="1762463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021761" y="299516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012118" y="237102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032597" y="177071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12118" y="300341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27" name="Straight Arrow Connector 126"/>
              <p:cNvCxnSpPr>
                <a:stCxn id="122" idx="6"/>
                <a:endCxn id="125" idx="2"/>
              </p:cNvCxnSpPr>
              <p:nvPr/>
            </p:nvCxnSpPr>
            <p:spPr>
              <a:xfrm>
                <a:off x="3479490" y="1961552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22" idx="6"/>
                <a:endCxn id="124" idx="2"/>
              </p:cNvCxnSpPr>
              <p:nvPr/>
            </p:nvCxnSpPr>
            <p:spPr>
              <a:xfrm>
                <a:off x="3479490" y="1961552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22" idx="6"/>
                <a:endCxn id="126" idx="2"/>
              </p:cNvCxnSpPr>
              <p:nvPr/>
            </p:nvCxnSpPr>
            <p:spPr>
              <a:xfrm>
                <a:off x="3479490" y="1961552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21" idx="6"/>
                <a:endCxn id="124" idx="2"/>
              </p:cNvCxnSpPr>
              <p:nvPr/>
            </p:nvCxnSpPr>
            <p:spPr>
              <a:xfrm>
                <a:off x="3459011" y="2561855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21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21" idx="6"/>
                <a:endCxn id="126" idx="2"/>
              </p:cNvCxnSpPr>
              <p:nvPr/>
            </p:nvCxnSpPr>
            <p:spPr>
              <a:xfrm>
                <a:off x="3459011" y="2561855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23" idx="6"/>
                <a:endCxn id="126" idx="2"/>
              </p:cNvCxnSpPr>
              <p:nvPr/>
            </p:nvCxnSpPr>
            <p:spPr>
              <a:xfrm>
                <a:off x="3459011" y="319424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23" idx="6"/>
                <a:endCxn id="124" idx="2"/>
              </p:cNvCxnSpPr>
              <p:nvPr/>
            </p:nvCxnSpPr>
            <p:spPr>
              <a:xfrm flipV="1">
                <a:off x="3459011" y="2570109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23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 rot="10800000">
                <a:off x="4008816" y="1770717"/>
                <a:ext cx="1342817" cy="1630875"/>
                <a:chOff x="4440778" y="3725625"/>
                <a:chExt cx="1342817" cy="1630875"/>
              </a:xfrm>
            </p:grpSpPr>
            <p:sp>
              <p:nvSpPr>
                <p:cNvPr id="136" name="Oval 135"/>
                <p:cNvSpPr/>
                <p:nvPr/>
              </p:nvSpPr>
              <p:spPr>
                <a:xfrm rot="187571">
                  <a:off x="4440778" y="4062706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rot="187571">
                  <a:off x="4440778" y="4615692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87571">
                  <a:off x="5336724" y="4358807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 rot="187571">
                  <a:off x="5346345" y="3725625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187571">
                  <a:off x="5325866" y="4958322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41" name="Straight Arrow Connector 140"/>
                <p:cNvCxnSpPr>
                  <a:stCxn id="137" idx="6"/>
                  <a:endCxn id="140" idx="2"/>
                </p:cNvCxnSpPr>
                <p:nvPr/>
              </p:nvCxnSpPr>
              <p:spPr>
                <a:xfrm rot="10800000" flipH="1" flipV="1">
                  <a:off x="4877703" y="4826704"/>
                  <a:ext cx="448488" cy="3187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37" idx="6"/>
                  <a:endCxn id="138" idx="2"/>
                </p:cNvCxnSpPr>
                <p:nvPr/>
              </p:nvCxnSpPr>
              <p:spPr>
                <a:xfrm rot="10800000" flipH="1">
                  <a:off x="4877703" y="4545973"/>
                  <a:ext cx="459346" cy="2807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37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9139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36" idx="6"/>
                  <a:endCxn id="138" idx="2"/>
                </p:cNvCxnSpPr>
                <p:nvPr/>
              </p:nvCxnSpPr>
              <p:spPr>
                <a:xfrm rot="10800000" flipH="1" flipV="1">
                  <a:off x="4877703" y="4273718"/>
                  <a:ext cx="459346" cy="272255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>
                  <a:stCxn id="136" idx="6"/>
                  <a:endCxn id="140" idx="2"/>
                </p:cNvCxnSpPr>
                <p:nvPr/>
              </p:nvCxnSpPr>
              <p:spPr>
                <a:xfrm rot="10800000" flipH="1" flipV="1">
                  <a:off x="4877703" y="4273718"/>
                  <a:ext cx="448488" cy="8717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36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3609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" name="Rectangle 183"/>
            <p:cNvSpPr/>
            <p:nvPr/>
          </p:nvSpPr>
          <p:spPr>
            <a:xfrm>
              <a:off x="2434965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35003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27702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25206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2" name="Straight Arrow Connector 201"/>
          <p:cNvCxnSpPr>
            <a:stCxn id="184" idx="2"/>
            <a:endCxn id="203" idx="0"/>
          </p:cNvCxnSpPr>
          <p:nvPr/>
        </p:nvCxnSpPr>
        <p:spPr>
          <a:xfrm>
            <a:off x="3199096" y="4254643"/>
            <a:ext cx="0" cy="49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/>
          <p:cNvCxnSpPr>
            <a:stCxn id="196" idx="2"/>
            <a:endCxn id="204" idx="0"/>
          </p:cNvCxnSpPr>
          <p:nvPr/>
        </p:nvCxnSpPr>
        <p:spPr>
          <a:xfrm>
            <a:off x="4114167" y="4395889"/>
            <a:ext cx="0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97" idx="2"/>
            <a:endCxn id="213" idx="0"/>
          </p:cNvCxnSpPr>
          <p:nvPr/>
        </p:nvCxnSpPr>
        <p:spPr>
          <a:xfrm>
            <a:off x="5091833" y="4254643"/>
            <a:ext cx="5754" cy="528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Straight Arrow Connector 216"/>
          <p:cNvCxnSpPr>
            <a:stCxn id="198" idx="2"/>
            <a:endCxn id="216" idx="0"/>
          </p:cNvCxnSpPr>
          <p:nvPr/>
        </p:nvCxnSpPr>
        <p:spPr>
          <a:xfrm>
            <a:off x="6016197" y="4395889"/>
            <a:ext cx="14381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959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9838</TotalTime>
  <Words>3628</Words>
  <Application>Microsoft Macintosh PowerPoint</Application>
  <PresentationFormat>Letter Paper (8.5x11 in)</PresentationFormat>
  <Paragraphs>639</Paragraphs>
  <Slides>71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Brush Script MT</vt:lpstr>
      <vt:lpstr>Arial</vt:lpstr>
      <vt:lpstr>Cambria Math</vt:lpstr>
      <vt:lpstr>Times New Roman</vt:lpstr>
      <vt:lpstr>lecture_title</vt:lpstr>
      <vt:lpstr>1_isip_default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600</cp:revision>
  <dcterms:created xsi:type="dcterms:W3CDTF">2002-09-12T17:13:32Z</dcterms:created>
  <dcterms:modified xsi:type="dcterms:W3CDTF">2025-03-26T02:27:06Z</dcterms:modified>
</cp:coreProperties>
</file>