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2" r:id="rId1"/>
    <p:sldMasterId id="2147483694" r:id="rId2"/>
    <p:sldMasterId id="2147483696" r:id="rId3"/>
  </p:sldMasterIdLst>
  <p:notesMasterIdLst>
    <p:notesMasterId r:id="rId18"/>
  </p:notesMasterIdLst>
  <p:handoutMasterIdLst>
    <p:handoutMasterId r:id="rId19"/>
  </p:handoutMasterIdLst>
  <p:sldIdLst>
    <p:sldId id="356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9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3" autoAdjust="0"/>
    <p:restoredTop sz="95080" autoAdjust="0"/>
  </p:normalViewPr>
  <p:slideViewPr>
    <p:cSldViewPr snapToGrid="0">
      <p:cViewPr varScale="1">
        <p:scale>
          <a:sx n="131" d="100"/>
          <a:sy n="131" d="100"/>
        </p:scale>
        <p:origin x="1800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568" y="22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667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4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0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cs.toronto.edu/~hinton/nntu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dsia.ch/NNcourse/" TargetMode="External"/><Relationship Id="rId5" Type="http://schemas.openxmlformats.org/officeDocument/2006/relationships/hyperlink" Target="http://www.autonlab.org/tutorials/neural.html" TargetMode="External"/><Relationship Id="rId4" Type="http://schemas.openxmlformats.org/officeDocument/2006/relationships/hyperlink" Target="http://www.rii.ricoh.com/~stork/DHSch6.ppt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>
                <a:solidFill>
                  <a:schemeClr val="accent1"/>
                </a:solidFill>
              </a:rPr>
              <a:t>24: Introduction </a:t>
            </a:r>
            <a:r>
              <a:rPr lang="en-US" b="1" dirty="0">
                <a:solidFill>
                  <a:schemeClr val="accent1"/>
                </a:solidFill>
              </a:rPr>
              <a:t>to a Neural Network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4579" y="3954332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4950" marR="0" lvl="0" indent="-23495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Backpropagation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</a:rPr>
              <a:t>Textbook (Sections 6.1, 6.2, 6.A)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DHS: Chapter 6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Neural Network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6"/>
              </a:rPr>
              <a:t>NSFC: Introduction to NNs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Let </a:t>
            </a:r>
            <a:r>
              <a:rPr lang="en-US" sz="1800" dirty="0" err="1"/>
              <a:t>t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target (or desired) output and </a:t>
            </a:r>
            <a:r>
              <a:rPr lang="en-US" sz="1800" dirty="0" err="1"/>
              <a:t>z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computed output with </a:t>
            </a:r>
            <a:r>
              <a:rPr lang="en-US" sz="1800" dirty="0"/>
              <a:t>k = 1, …, c </a:t>
            </a:r>
            <a:r>
              <a:rPr lang="en-US" sz="1800" b="1" dirty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</a:t>
            </a:r>
            <a:r>
              <a:rPr lang="en-US" sz="1800" b="1" dirty="0" err="1"/>
              <a:t>backpropagation</a:t>
            </a:r>
            <a:r>
              <a:rPr lang="en-US" sz="1800" b="1" dirty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/>
              <a:t>	</a:t>
            </a:r>
            <a:r>
              <a:rPr lang="en-US" sz="1800" b="1" dirty="0">
                <a:solidFill>
                  <a:schemeClr val="bg1"/>
                </a:solidFill>
              </a:rPr>
              <a:t>where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>
                <a:solidFill>
                  <a:schemeClr val="bg1"/>
                </a:solidFill>
              </a:rPr>
              <a:t>w</a:t>
            </a:r>
            <a:r>
              <a:rPr lang="en-US" sz="1800" dirty="0">
                <a:solidFill>
                  <a:schemeClr val="bg1"/>
                </a:solidFill>
              </a:rPr>
              <a:t>(m +1) = </a:t>
            </a:r>
            <a:r>
              <a:rPr lang="en-US" sz="1800" b="1" dirty="0">
                <a:solidFill>
                  <a:schemeClr val="bg1"/>
                </a:solidFill>
              </a:rPr>
              <a:t>w </a:t>
            </a:r>
            <a:r>
              <a:rPr lang="en-US" sz="1800" dirty="0">
                <a:solidFill>
                  <a:schemeClr val="bg1"/>
                </a:solidFill>
              </a:rPr>
              <a:t>(m) +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>
                <a:solidFill>
                  <a:schemeClr val="bg1"/>
                </a:solidFill>
              </a:rPr>
              <a:t>k </a:t>
            </a:r>
            <a:r>
              <a:rPr lang="en-US" sz="1800" b="1" dirty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571320" progId="Equation.3">
                  <p:embed/>
                </p:oleObj>
              </mc:Choice>
              <mc:Fallback>
                <p:oleObj name="Equation" r:id="rId2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80800" imgH="558720" progId="Equation.3">
                  <p:embed/>
                </p:oleObj>
              </mc:Choice>
              <mc:Fallback>
                <p:oleObj name="Equation" r:id="rId4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33640" imgH="634680" progId="Equation.3">
                  <p:embed/>
                </p:oleObj>
              </mc:Choice>
              <mc:Fallback>
                <p:oleObj name="Equation" r:id="rId6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8200" imgH="609480" progId="Equation.3">
                  <p:embed/>
                </p:oleObj>
              </mc:Choice>
              <mc:Fallback>
                <p:oleObj name="Equation" r:id="rId8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228920" imgH="609480" progId="Equation.DSMT4">
                  <p:embed/>
                </p:oleObj>
              </mc:Choice>
              <mc:Fallback>
                <p:oleObj name="Equation" r:id="rId10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 (Cont.)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Since 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= 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30000" dirty="0" err="1">
                <a:solidFill>
                  <a:schemeClr val="bg1"/>
                </a:solidFill>
              </a:rPr>
              <a:t>t</a:t>
            </a:r>
            <a:r>
              <a:rPr lang="en-US" sz="1800" b="1" dirty="0" err="1">
                <a:solidFill>
                  <a:schemeClr val="bg1"/>
                </a:solidFill>
              </a:rPr>
              <a:t>.y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/>
              <a:t>	which demonstrates that </a:t>
            </a:r>
            <a:r>
              <a:rPr lang="en-US" sz="1800" b="1" dirty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>
                <a:solidFill>
                  <a:schemeClr val="bg1"/>
                </a:solidFill>
              </a:rPr>
              <a:t>w</a:t>
            </a:r>
            <a:r>
              <a:rPr lang="en-US" sz="1800" baseline="-25000" dirty="0" err="1">
                <a:solidFill>
                  <a:schemeClr val="bg1"/>
                </a:solidFill>
              </a:rPr>
              <a:t>kj</a:t>
            </a:r>
            <a:r>
              <a:rPr lang="en-US" sz="1800" b="1" dirty="0">
                <a:solidFill>
                  <a:schemeClr val="bg1"/>
                </a:solidFill>
              </a:rPr>
              <a:t>; all </a:t>
            </a:r>
            <a:r>
              <a:rPr lang="en-US" sz="1800" b="1" dirty="0" err="1">
                <a:solidFill>
                  <a:schemeClr val="bg1"/>
                </a:solidFill>
              </a:rPr>
              <a:t>multipled</a:t>
            </a:r>
            <a:r>
              <a:rPr lang="en-US" sz="1800" b="1" dirty="0">
                <a:solidFill>
                  <a:schemeClr val="bg1"/>
                </a:solidFill>
              </a:rPr>
              <a:t> by </a:t>
            </a:r>
            <a:r>
              <a:rPr lang="en-US" sz="1800" dirty="0">
                <a:solidFill>
                  <a:schemeClr val="bg1"/>
                </a:solidFill>
              </a:rPr>
              <a:t>f’(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).</a:t>
            </a:r>
            <a:r>
              <a:rPr lang="en-US" sz="1800" b="1" i="1" dirty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/>
              <a:t>The learning rule for the</a:t>
            </a:r>
            <a:br>
              <a:rPr lang="en-US" sz="1800" b="1" dirty="0"/>
            </a:br>
            <a:r>
              <a:rPr lang="en-US" sz="1800" b="1" dirty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02960" imgH="634680" progId="Equation.3">
                  <p:embed/>
                </p:oleObj>
              </mc:Choice>
              <mc:Fallback>
                <p:oleObj name="Equation" r:id="rId2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22280" imgH="672840" progId="Equation.3">
                  <p:embed/>
                </p:oleObj>
              </mc:Choice>
              <mc:Fallback>
                <p:oleObj name="Equation" r:id="rId4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257800" imgH="1358640" progId="Equation.3">
                  <p:embed/>
                </p:oleObj>
              </mc:Choice>
              <mc:Fallback>
                <p:oleObj name="Equation" r:id="rId6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81080" imgH="571320" progId="Equation.3">
                  <p:embed/>
                </p:oleObj>
              </mc:Choice>
              <mc:Fallback>
                <p:oleObj name="Equation" r:id="rId8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225600" imgH="634680" progId="Equation.DSMT4">
                  <p:embed/>
                </p:oleObj>
              </mc:Choice>
              <mc:Fallback>
                <p:oleObj name="Equation" r:id="rId10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Stochastic Back Propagation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/>
              <a:t>Starting with a pseudo-random weight configuration, the stochastic </a:t>
            </a:r>
            <a:r>
              <a:rPr lang="en-US" sz="1800" b="1" kern="0" dirty="0" err="1"/>
              <a:t>backpropagation</a:t>
            </a:r>
            <a:r>
              <a:rPr lang="en-US" sz="1800" b="1" kern="0" dirty="0"/>
              <a:t> algorithm can be written as: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Stopping Criterion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One example of a stopping algorithm is to terminate the algorithm when the change in the criterion function </a:t>
            </a:r>
            <a:r>
              <a:rPr lang="en-US" sz="1800" dirty="0"/>
              <a:t>J(w)</a:t>
            </a:r>
            <a:r>
              <a:rPr lang="en-US" sz="1800" b="1" dirty="0"/>
              <a:t> is smaller than some preset value </a:t>
            </a:r>
            <a:r>
              <a:rPr lang="en-US" sz="1800" b="1" dirty="0" err="1">
                <a:sym typeface="Symbol" pitchFamily="18" charset="2"/>
              </a:rPr>
              <a:t>θ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The total training error is the sum over the errors of</a:t>
            </a:r>
            <a:br>
              <a:rPr lang="en-US" sz="1800" b="1" dirty="0"/>
            </a:br>
            <a:r>
              <a:rPr lang="en-US" sz="1800" b="1" dirty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680" imgH="596880" progId="Equation.DSMT4">
                  <p:embed/>
                </p:oleObj>
              </mc:Choice>
              <mc:Fallback>
                <p:oleObj name="Equation" r:id="rId2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88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>
                <a:solidFill>
                  <a:schemeClr val="bg1"/>
                </a:solidFill>
              </a:rPr>
              <a:t>backpropagation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>
                <a:solidFill>
                  <a:schemeClr val="bg1"/>
                </a:solidFill>
              </a:rPr>
              <a:t>overfitting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Many, many forms of neural networks. Three historically important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types of networks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Boltzmann machines: a type of simulated annealing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65817"/>
              </p:ext>
            </p:extLst>
          </p:nvPr>
        </p:nvGraphicFramePr>
        <p:xfrm>
          <a:off x="2756584" y="3505818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609480" progId="Equation.DSMT4">
                  <p:embed/>
                </p:oleObj>
              </mc:Choice>
              <mc:Fallback>
                <p:oleObj name="Equation" r:id="rId2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6584" y="3505818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Overview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/>
              <a:t>backpropagation</a:t>
            </a:r>
            <a:r>
              <a:rPr lang="en-US" sz="1800" b="1" dirty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Networks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hidden and output units from the linear weighted sum of their inputs and perform a simple </a:t>
            </a:r>
            <a:r>
              <a:rPr lang="en-US" sz="1800" b="1" dirty="0" err="1"/>
              <a:t>thresholding</a:t>
            </a:r>
            <a:r>
              <a:rPr lang="en-US" sz="1800" b="1" dirty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Definitions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 err="1"/>
              <a:t>i</a:t>
            </a:r>
            <a:r>
              <a:rPr lang="en-US" sz="1800" b="1" dirty="0"/>
              <a:t> indexes units in the input layer,</a:t>
            </a:r>
            <a:r>
              <a:rPr lang="en-US" sz="1800" dirty="0"/>
              <a:t> </a:t>
            </a:r>
            <a:r>
              <a:rPr lang="en-US" sz="1800" i="1" dirty="0"/>
              <a:t>j</a:t>
            </a:r>
            <a:r>
              <a:rPr lang="en-US" sz="1800" dirty="0"/>
              <a:t> </a:t>
            </a:r>
            <a:r>
              <a:rPr lang="en-US" sz="1800" b="1" dirty="0"/>
              <a:t>in the hidden;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ji</a:t>
            </a:r>
            <a:r>
              <a:rPr lang="en-US" sz="1800" b="1" baseline="-25000" dirty="0"/>
              <a:t> </a:t>
            </a:r>
            <a:r>
              <a:rPr lang="en-US" sz="1800" b="1" dirty="0"/>
              <a:t>denotes the input-to-hidden layer weights at the hidden unit </a:t>
            </a:r>
            <a:r>
              <a:rPr lang="en-US" sz="1800" i="1" dirty="0"/>
              <a:t>j</a:t>
            </a:r>
            <a:r>
              <a:rPr lang="en-US" sz="1800" b="1" dirty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hidden unit emits an output that is a nonlinear function of </a:t>
            </a:r>
            <a:br>
              <a:rPr lang="en-US" sz="1800" b="1" dirty="0"/>
            </a:br>
            <a:r>
              <a:rPr lang="en-US" sz="1800" b="1" dirty="0"/>
              <a:t>its activation: </a:t>
            </a:r>
            <a:r>
              <a:rPr lang="en-US" sz="1800" i="1" dirty="0" err="1"/>
              <a:t>y</a:t>
            </a:r>
            <a:r>
              <a:rPr lang="en-US" sz="1800" i="1" baseline="-25000" dirty="0" err="1"/>
              <a:t>j</a:t>
            </a:r>
            <a:r>
              <a:rPr lang="en-US" sz="1800" i="1" baseline="-25000" dirty="0"/>
              <a:t> </a:t>
            </a:r>
            <a:r>
              <a:rPr lang="en-US" sz="1800" i="1" dirty="0"/>
              <a:t>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j</a:t>
            </a:r>
            <a:r>
              <a:rPr lang="en-US" sz="1800" i="1" dirty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/>
              <a:t>k</a:t>
            </a:r>
            <a:r>
              <a:rPr lang="en-US" sz="1800" b="1" dirty="0"/>
              <a:t> indexes units in the output layer and</a:t>
            </a:r>
            <a:r>
              <a:rPr lang="en-US" sz="1800" b="1" i="1" dirty="0"/>
              <a:t>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H</a:t>
            </a:r>
            <a:r>
              <a:rPr lang="en-US" sz="1800" b="1" i="1" dirty="0"/>
              <a:t> </a:t>
            </a:r>
            <a:r>
              <a:rPr lang="en-US" sz="1800" b="1" dirty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b="1" i="1" baseline="-25000" dirty="0"/>
              <a:t> </a:t>
            </a:r>
            <a:r>
              <a:rPr lang="en-US" sz="1800" b="1" dirty="0"/>
              <a:t> will represent the output for systems with more than one output node. An output unit computes </a:t>
            </a: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i="1" dirty="0"/>
              <a:t> 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k</a:t>
            </a:r>
            <a:r>
              <a:rPr lang="en-US" sz="1800" i="1" dirty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52680" imgH="571320" progId="Equation.3">
                  <p:embed/>
                </p:oleObj>
              </mc:Choice>
              <mc:Fallback>
                <p:oleObj name="Equation" r:id="rId2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5720" imgH="609480" progId="Equation.DSMT4">
                  <p:embed/>
                </p:oleObj>
              </mc:Choice>
              <mc:Fallback>
                <p:oleObj name="Equation" r:id="rId4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Computations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hidden unit </a:t>
            </a:r>
            <a:r>
              <a:rPr lang="en-US" sz="1800" dirty="0"/>
              <a:t>y</a:t>
            </a:r>
            <a:r>
              <a:rPr lang="en-US" sz="1800" baseline="-25000" dirty="0"/>
              <a:t>1</a:t>
            </a:r>
            <a:r>
              <a:rPr lang="en-US" sz="1800" b="1" i="1" baseline="-25000" dirty="0"/>
              <a:t>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/>
            <a:r>
              <a:rPr lang="en-US" sz="1800" b="1" i="1" dirty="0"/>
              <a:t>	</a:t>
            </a: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/>
              <a:t>The hidden unit y</a:t>
            </a:r>
            <a:r>
              <a:rPr lang="en-US" sz="1800" b="1" baseline="-25000" dirty="0"/>
              <a:t>2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final output unit emits </a:t>
            </a:r>
            <a:r>
              <a:rPr lang="en-US" sz="1800" i="1" dirty="0">
                <a:sym typeface="Symbol" pitchFamily="18" charset="2"/>
              </a:rPr>
              <a:t>z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i="1" dirty="0" err="1">
                <a:sym typeface="Symbol" pitchFamily="18" charset="2"/>
              </a:rPr>
              <a:t>iff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b="1" i="1" dirty="0">
                <a:sym typeface="Symbol" pitchFamily="18" charset="2"/>
              </a:rPr>
              <a:t>and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>
                <a:sym typeface="Symbol" pitchFamily="18" charset="2"/>
              </a:rPr>
              <a:t>		</a:t>
            </a:r>
            <a:r>
              <a:rPr lang="en-US" sz="1800" i="1" dirty="0" err="1">
                <a:sym typeface="Symbol" pitchFamily="18" charset="2"/>
              </a:rPr>
              <a:t>z</a:t>
            </a:r>
            <a:r>
              <a:rPr lang="en-US" sz="1800" i="1" baseline="-25000" dirty="0" err="1">
                <a:sym typeface="Symbol" pitchFamily="18" charset="2"/>
              </a:rPr>
              <a:t>k</a:t>
            </a:r>
            <a:r>
              <a:rPr lang="en-US" sz="1800" i="1" dirty="0">
                <a:sym typeface="Symbol" pitchFamily="18" charset="2"/>
              </a:rPr>
              <a:t> =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and not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or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</a:t>
            </a:r>
            <a:r>
              <a:rPr lang="en-US" sz="1800" b="1" dirty="0">
                <a:sym typeface="Symbol" pitchFamily="18" charset="2"/>
              </a:rPr>
              <a:t> and not </a:t>
            </a:r>
            <a:r>
              <a:rPr lang="en-US" sz="1800" i="1" dirty="0">
                <a:sym typeface="Symbol" pitchFamily="18" charset="2"/>
              </a:rPr>
              <a:t>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and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x</a:t>
            </a:r>
            <a:r>
              <a:rPr lang="en-US" sz="1800" i="1" baseline="-25000" dirty="0">
                <a:sym typeface="Symbol" pitchFamily="18" charset="2"/>
              </a:rPr>
              <a:t>1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>
                <a:sym typeface="Symbol" pitchFamily="18" charset="2"/>
              </a:rPr>
              <a:t>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227013" y="589937"/>
            <a:ext cx="8488362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For </a:t>
            </a:r>
            <a:r>
              <a:rPr lang="en-US" sz="1800" dirty="0"/>
              <a:t>c</a:t>
            </a:r>
            <a:r>
              <a:rPr lang="en-US" sz="1800" b="1" dirty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Yes (due to A. </a:t>
            </a:r>
            <a:r>
              <a:rPr lang="en-US" sz="1800" b="1" dirty="0" err="1">
                <a:solidFill>
                  <a:schemeClr val="bg1"/>
                </a:solidFill>
              </a:rPr>
              <a:t>Kolmogorov</a:t>
            </a:r>
            <a:r>
              <a:rPr lang="en-US" sz="1800" b="1" dirty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>
                <a:solidFill>
                  <a:schemeClr val="bg1"/>
                </a:solidFill>
              </a:rPr>
              <a:t>n</a:t>
            </a:r>
            <a:r>
              <a:rPr lang="en-US" sz="1800" i="1" baseline="-25000" dirty="0" err="1">
                <a:solidFill>
                  <a:schemeClr val="bg1"/>
                </a:solidFill>
              </a:rPr>
              <a:t>H</a:t>
            </a:r>
            <a:r>
              <a:rPr lang="en-US" sz="1800" b="1" i="1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54680" imgH="647640" progId="Equation.3">
                  <p:embed/>
                </p:oleObj>
              </mc:Choice>
              <mc:Fallback>
                <p:oleObj name="Equation" r:id="rId3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19360" imgH="596880" progId="Equation.DSMT4">
                  <p:embed/>
                </p:oleObj>
              </mc:Choice>
              <mc:Fallback>
                <p:oleObj name="Equation" r:id="rId5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 (Cont.)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of the </a:t>
            </a:r>
            <a:r>
              <a:rPr lang="en-US" sz="1800" dirty="0"/>
              <a:t>2n+1</a:t>
            </a:r>
            <a:r>
              <a:rPr lang="en-US" sz="1800" b="1" dirty="0"/>
              <a:t> hidden units </a:t>
            </a:r>
            <a:r>
              <a:rPr lang="en-US" sz="1800" dirty="0" err="1">
                <a:sym typeface="Symbol" pitchFamily="18" charset="2"/>
              </a:rPr>
              <a:t>δ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takes as input a sum of </a:t>
            </a:r>
            <a:r>
              <a:rPr lang="en-US" sz="1800" dirty="0">
                <a:sym typeface="Symbol" pitchFamily="18" charset="2"/>
              </a:rPr>
              <a:t>d</a:t>
            </a:r>
            <a:r>
              <a:rPr lang="en-US" sz="1800" b="1" dirty="0">
                <a:sym typeface="Symbol" pitchFamily="18" charset="2"/>
              </a:rPr>
              <a:t> nonlinear functions, one for each input feature </a:t>
            </a:r>
            <a:r>
              <a:rPr lang="en-US" sz="1800" dirty="0">
                <a:sym typeface="Symbol" pitchFamily="18" charset="2"/>
              </a:rPr>
              <a:t>x</a:t>
            </a:r>
            <a:r>
              <a:rPr lang="en-US" sz="1800" baseline="-25000" dirty="0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Each hidden unit emits a nonlinear function </a:t>
            </a:r>
            <a:r>
              <a:rPr lang="en-US" sz="1800" i="1" dirty="0" err="1">
                <a:sym typeface="Symbol" pitchFamily="18" charset="2"/>
              </a:rPr>
              <a:t>δ</a:t>
            </a:r>
            <a:r>
              <a:rPr lang="en-US" sz="1800" i="1" baseline="-25000" dirty="0" err="1">
                <a:sym typeface="Symbol" pitchFamily="18" charset="2"/>
              </a:rPr>
              <a:t>j</a:t>
            </a:r>
            <a:r>
              <a:rPr lang="en-US" sz="1800" b="1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Unfortunately: </a:t>
            </a:r>
            <a:r>
              <a:rPr lang="en-US" sz="1800" b="1" dirty="0" err="1">
                <a:sym typeface="Symbol" pitchFamily="18" charset="2"/>
              </a:rPr>
              <a:t>Kolmogorov’s</a:t>
            </a:r>
            <a:r>
              <a:rPr lang="en-US" sz="1800" b="1" dirty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 power of </a:t>
            </a:r>
            <a:r>
              <a:rPr lang="en-US" sz="1800" b="1" dirty="0" err="1"/>
              <a:t>backpropagation</a:t>
            </a:r>
            <a:r>
              <a:rPr lang="en-US" sz="1800" b="1" dirty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b="1" dirty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Learning: S</a:t>
            </a:r>
            <a:r>
              <a:rPr lang="en-US" sz="1800" b="1" dirty="0"/>
              <a:t>upervised learning consists of presenting an input pattern and modifying the network parameters (weights) to reduce distances between the computed output and the desired output.</a:t>
            </a:r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r>
              <a:rPr lang="en-US" b="1" dirty="0">
                <a:solidFill>
                  <a:schemeClr val="accent2"/>
                </a:solidFill>
              </a:rPr>
              <a:t> (Cont.)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7265</TotalTime>
  <Words>1870</Words>
  <Application>Microsoft Macintosh PowerPoint</Application>
  <PresentationFormat>Letter Paper (8.5x11 in)</PresentationFormat>
  <Paragraphs>132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1_isip_default</vt:lpstr>
      <vt:lpstr>1_lecture_title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425</cp:revision>
  <dcterms:created xsi:type="dcterms:W3CDTF">2002-09-12T17:13:32Z</dcterms:created>
  <dcterms:modified xsi:type="dcterms:W3CDTF">2025-03-19T02:40:16Z</dcterms:modified>
</cp:coreProperties>
</file>